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2" d="100"/>
          <a:sy n="72" d="100"/>
        </p:scale>
        <p:origin x="-1096" y="2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643067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53344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746978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3019484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3AF240E3-17F6-9446-9097-789CA82B6575}" type="datetimeFigureOut">
              <a:rPr lang="en-US" smtClean="0"/>
              <a:t>5/3/2020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71601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3AF240E3-17F6-9446-9097-789CA82B6575}"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822069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3AF240E3-17F6-9446-9097-789CA82B6575}" type="datetimeFigureOut">
              <a:rPr lang="en-US" smtClean="0"/>
              <a:t>5/3/2020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9062784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3AF240E3-17F6-9446-9097-789CA82B6575}" type="datetimeFigureOut">
              <a:rPr lang="en-US" smtClean="0"/>
              <a:t>5/3/2020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411527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240E3-17F6-9446-9097-789CA82B6575}" type="datetimeFigureOut">
              <a:rPr lang="en-US" smtClean="0"/>
              <a:t>5/3/2020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1172269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48809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3AF240E3-17F6-9446-9097-789CA82B6575}" type="datetimeFigureOut">
              <a:rPr lang="en-US" smtClean="0"/>
              <a:t>5/3/2020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EC6BE-EA03-7C46-94F6-58CAB8B7457C}" type="slidenum">
              <a:rPr lang="en-US" smtClean="0"/>
              <a:t>‹#›</a:t>
            </a:fld>
            <a:endParaRPr lang="en-US"/>
          </a:p>
        </p:txBody>
      </p:sp>
    </p:spTree>
    <p:extLst>
      <p:ext uri="{BB962C8B-B14F-4D97-AF65-F5344CB8AC3E}">
        <p14:creationId xmlns:p14="http://schemas.microsoft.com/office/powerpoint/2010/main" val="2863508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F240E3-17F6-9446-9097-789CA82B6575}" type="datetimeFigureOut">
              <a:rPr lang="en-US" smtClean="0"/>
              <a:t>5/3/2020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EC6BE-EA03-7C46-94F6-58CAB8B7457C}" type="slidenum">
              <a:rPr lang="en-US" smtClean="0"/>
              <a:t>‹#›</a:t>
            </a:fld>
            <a:endParaRPr lang="en-US"/>
          </a:p>
        </p:txBody>
      </p:sp>
    </p:spTree>
    <p:extLst>
      <p:ext uri="{BB962C8B-B14F-4D97-AF65-F5344CB8AC3E}">
        <p14:creationId xmlns:p14="http://schemas.microsoft.com/office/powerpoint/2010/main" val="20839505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 </a:t>
            </a:r>
            <a:r>
              <a:rPr lang="tr-TR" dirty="0" err="1" smtClean="0"/>
              <a:t>H</a:t>
            </a:r>
            <a:r>
              <a:rPr lang="en-US" dirty="0" err="1" smtClean="0"/>
              <a:t>afta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31555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Bir</a:t>
            </a:r>
            <a:r>
              <a:rPr lang="en-US" dirty="0" smtClean="0"/>
              <a:t> </a:t>
            </a:r>
            <a:r>
              <a:rPr lang="en-US" dirty="0" err="1" smtClean="0"/>
              <a:t>tüzel</a:t>
            </a:r>
            <a:r>
              <a:rPr lang="en-US" dirty="0" smtClean="0"/>
              <a:t> </a:t>
            </a:r>
            <a:r>
              <a:rPr lang="en-US" dirty="0" err="1" smtClean="0"/>
              <a:t>kişinin</a:t>
            </a:r>
            <a:r>
              <a:rPr lang="en-US" dirty="0" smtClean="0"/>
              <a:t> </a:t>
            </a:r>
            <a:r>
              <a:rPr lang="tr-TR" dirty="0" err="1" smtClean="0"/>
              <a:t>K</a:t>
            </a:r>
            <a:r>
              <a:rPr lang="en-US" dirty="0" err="1" smtClean="0"/>
              <a:t>amu</a:t>
            </a:r>
            <a:r>
              <a:rPr lang="en-US" dirty="0" smtClean="0"/>
              <a:t> </a:t>
            </a:r>
            <a:r>
              <a:rPr lang="en-US" dirty="0" err="1" smtClean="0"/>
              <a:t>t.k</a:t>
            </a:r>
            <a:r>
              <a:rPr lang="en-US" dirty="0" smtClean="0"/>
              <a:t>. </a:t>
            </a:r>
            <a:r>
              <a:rPr lang="en-US" dirty="0" err="1" smtClean="0"/>
              <a:t>olup</a:t>
            </a:r>
            <a:r>
              <a:rPr lang="en-US" dirty="0" smtClean="0"/>
              <a:t> </a:t>
            </a:r>
            <a:r>
              <a:rPr lang="en-US" dirty="0" err="1" smtClean="0"/>
              <a:t>olmaması</a:t>
            </a:r>
            <a:r>
              <a:rPr lang="en-US" dirty="0" smtClean="0"/>
              <a:t> </a:t>
            </a:r>
            <a:r>
              <a:rPr lang="en-US" dirty="0" err="1" smtClean="0"/>
              <a:t>neden</a:t>
            </a:r>
            <a:r>
              <a:rPr lang="en-US" dirty="0" smtClean="0"/>
              <a:t> önemlidir?</a:t>
            </a:r>
            <a:endParaRPr lang="en-US" dirty="0"/>
          </a:p>
        </p:txBody>
      </p:sp>
      <p:sp>
        <p:nvSpPr>
          <p:cNvPr id="3" name="Content Placeholder 2"/>
          <p:cNvSpPr>
            <a:spLocks noGrp="1"/>
          </p:cNvSpPr>
          <p:nvPr>
            <p:ph idx="1"/>
          </p:nvPr>
        </p:nvSpPr>
        <p:spPr/>
        <p:txBody>
          <a:bodyPr/>
          <a:lstStyle/>
          <a:p>
            <a:r>
              <a:rPr lang="tr-TR" dirty="0"/>
              <a:t>İşlemi “idari işlem” mi? </a:t>
            </a:r>
          </a:p>
          <a:p>
            <a:r>
              <a:rPr lang="tr-TR" dirty="0" smtClean="0"/>
              <a:t>İdari </a:t>
            </a:r>
            <a:r>
              <a:rPr lang="tr-TR" dirty="0"/>
              <a:t>Yargı’da dava edilebilir mi? </a:t>
            </a:r>
            <a:endParaRPr lang="tr-TR" dirty="0" smtClean="0"/>
          </a:p>
          <a:p>
            <a:r>
              <a:rPr lang="tr-TR" dirty="0" smtClean="0"/>
              <a:t>Kamu </a:t>
            </a:r>
            <a:r>
              <a:rPr lang="tr-TR" dirty="0"/>
              <a:t>görevlisi istihdamı zorunlu mu? </a:t>
            </a:r>
            <a:endParaRPr lang="tr-TR" dirty="0" smtClean="0"/>
          </a:p>
          <a:p>
            <a:r>
              <a:rPr lang="tr-TR" dirty="0" smtClean="0"/>
              <a:t>Kamusal </a:t>
            </a:r>
            <a:r>
              <a:rPr lang="tr-TR" dirty="0"/>
              <a:t>ihale usullerine tabi mi? </a:t>
            </a:r>
            <a:endParaRPr lang="tr-TR" dirty="0" smtClean="0"/>
          </a:p>
          <a:p>
            <a:r>
              <a:rPr lang="tr-TR" dirty="0" smtClean="0"/>
              <a:t>....</a:t>
            </a:r>
            <a:endParaRPr lang="en-US" dirty="0"/>
          </a:p>
        </p:txBody>
      </p:sp>
    </p:spTree>
    <p:extLst>
      <p:ext uri="{BB962C8B-B14F-4D97-AF65-F5344CB8AC3E}">
        <p14:creationId xmlns:p14="http://schemas.microsoft.com/office/powerpoint/2010/main" val="604621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 Belirleme Ölçütleri: </a:t>
            </a:r>
            <a:endParaRPr lang="en-US" dirty="0"/>
          </a:p>
        </p:txBody>
      </p:sp>
      <p:sp>
        <p:nvSpPr>
          <p:cNvPr id="3" name="Content Placeholder 2"/>
          <p:cNvSpPr>
            <a:spLocks noGrp="1"/>
          </p:cNvSpPr>
          <p:nvPr>
            <p:ph idx="1"/>
          </p:nvPr>
        </p:nvSpPr>
        <p:spPr/>
        <p:txBody>
          <a:bodyPr>
            <a:normAutofit lnSpcReduction="10000"/>
          </a:bodyPr>
          <a:lstStyle/>
          <a:p>
            <a:r>
              <a:rPr lang="tr-TR" dirty="0" smtClean="0"/>
              <a:t>Özel </a:t>
            </a:r>
            <a:r>
              <a:rPr lang="tr-TR" dirty="0"/>
              <a:t>kişiler için </a:t>
            </a:r>
            <a:r>
              <a:rPr lang="tr-TR" dirty="0" smtClean="0"/>
              <a:t>söz konusu </a:t>
            </a:r>
            <a:r>
              <a:rPr lang="tr-TR" dirty="0"/>
              <a:t>olamayan kamusal yetki ve ayrıcalıklar veya yükümlülükler var mı? </a:t>
            </a:r>
            <a:endParaRPr lang="tr-TR" dirty="0" smtClean="0"/>
          </a:p>
          <a:p>
            <a:endParaRPr lang="tr-TR" dirty="0"/>
          </a:p>
          <a:p>
            <a:r>
              <a:rPr lang="tr-TR" dirty="0" smtClean="0"/>
              <a:t>– </a:t>
            </a:r>
            <a:r>
              <a:rPr lang="tr-TR" dirty="0"/>
              <a:t>Kamulaştırma yetkisi, kamu görevlisi istihdamı, kamu malı koruması, kamu kaynağı harcama, kolluk yetkileri </a:t>
            </a:r>
            <a:endParaRPr lang="tr-TR" dirty="0" smtClean="0"/>
          </a:p>
          <a:p>
            <a:r>
              <a:rPr lang="tr-TR" dirty="0" smtClean="0"/>
              <a:t>– </a:t>
            </a:r>
            <a:r>
              <a:rPr lang="tr-TR" dirty="0"/>
              <a:t>Özel kanunla kurulma?, vergi muafiyeti?, haciz engeli?</a:t>
            </a:r>
            <a:endParaRPr lang="en-US" dirty="0"/>
          </a:p>
          <a:p>
            <a:endParaRPr lang="en-US" dirty="0"/>
          </a:p>
        </p:txBody>
      </p:sp>
    </p:spTree>
    <p:extLst>
      <p:ext uri="{BB962C8B-B14F-4D97-AF65-F5344CB8AC3E}">
        <p14:creationId xmlns:p14="http://schemas.microsoft.com/office/powerpoint/2010/main" val="3562956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a:t>İdarenin Bütünlüğü İlkesi</a:t>
            </a:r>
            <a:r>
              <a:rPr lang="tr-TR" dirty="0" smtClean="0"/>
              <a:t>:</a:t>
            </a:r>
            <a:endParaRPr lang="en-US" dirty="0"/>
          </a:p>
        </p:txBody>
      </p:sp>
      <p:sp>
        <p:nvSpPr>
          <p:cNvPr id="3" name="Content Placeholder 2"/>
          <p:cNvSpPr>
            <a:spLocks noGrp="1"/>
          </p:cNvSpPr>
          <p:nvPr>
            <p:ph idx="1"/>
          </p:nvPr>
        </p:nvSpPr>
        <p:spPr/>
        <p:txBody>
          <a:bodyPr>
            <a:normAutofit/>
          </a:bodyPr>
          <a:lstStyle/>
          <a:p>
            <a:pPr algn="ctr"/>
            <a:r>
              <a:rPr lang="en-US" sz="3600" dirty="0" smtClean="0"/>
              <a:t>HİYERARŞİ </a:t>
            </a:r>
          </a:p>
          <a:p>
            <a:pPr algn="ctr"/>
            <a:r>
              <a:rPr lang="en-US" sz="3600" dirty="0" smtClean="0"/>
              <a:t>VE </a:t>
            </a:r>
          </a:p>
          <a:p>
            <a:pPr algn="ctr"/>
            <a:r>
              <a:rPr lang="en-US" sz="3600" dirty="0" smtClean="0"/>
              <a:t>VESAYET</a:t>
            </a:r>
            <a:endParaRPr lang="en-US" sz="3600" dirty="0"/>
          </a:p>
        </p:txBody>
      </p:sp>
    </p:spTree>
    <p:extLst>
      <p:ext uri="{BB962C8B-B14F-4D97-AF65-F5344CB8AC3E}">
        <p14:creationId xmlns:p14="http://schemas.microsoft.com/office/powerpoint/2010/main" val="22948432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909" y="718597"/>
            <a:ext cx="8229600" cy="3421426"/>
          </a:xfrm>
        </p:spPr>
        <p:txBody>
          <a:bodyPr>
            <a:normAutofit/>
          </a:bodyPr>
          <a:lstStyle/>
          <a:p>
            <a:r>
              <a:rPr lang="tr-TR" b="1" dirty="0" smtClean="0"/>
              <a:t/>
            </a:r>
            <a:br>
              <a:rPr lang="tr-TR" b="1" dirty="0" smtClean="0"/>
            </a:br>
            <a:r>
              <a:rPr lang="tr-TR" b="1" dirty="0"/>
              <a:t/>
            </a:r>
            <a:br>
              <a:rPr lang="tr-TR" b="1" dirty="0"/>
            </a:br>
            <a:r>
              <a:rPr lang="tr-TR" b="1" dirty="0" smtClean="0"/>
              <a:t/>
            </a:r>
            <a:br>
              <a:rPr lang="tr-TR" b="1" dirty="0" smtClean="0"/>
            </a:br>
            <a:r>
              <a:rPr lang="tr-TR" b="1" dirty="0" smtClean="0"/>
              <a:t>İDARİ </a:t>
            </a:r>
            <a:r>
              <a:rPr lang="tr-TR" b="1" dirty="0"/>
              <a:t>TEŞKİLAT- TEMEL İLKELER</a:t>
            </a:r>
            <a:r>
              <a:rPr lang="en-US" dirty="0" smtClean="0">
                <a:effectLst/>
              </a:rPr>
              <a:t> </a:t>
            </a:r>
            <a:endParaRPr lang="en-US" dirty="0"/>
          </a:p>
        </p:txBody>
      </p:sp>
    </p:spTree>
    <p:extLst>
      <p:ext uri="{BB962C8B-B14F-4D97-AF65-F5344CB8AC3E}">
        <p14:creationId xmlns:p14="http://schemas.microsoft.com/office/powerpoint/2010/main" val="714198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Anayasanın 123/f2 ise,  idarenin "merkezden yönetim" ve "yerinden yönetim" ilkesine göre teşkilatlandığını düzenlemektedir. Buna göre, idari teşkilata hakim iki yönetim ilkesi, idare teşkilatı oluşturan merkezi yönetim ve yerinden yönetim kuruluşlarının örgütlenme ve çalışmasına hakim bir anayasal ilkedir.</a:t>
            </a:r>
            <a:endParaRPr lang="en-US" dirty="0"/>
          </a:p>
          <a:p>
            <a:endParaRPr lang="en-US" dirty="0"/>
          </a:p>
        </p:txBody>
      </p:sp>
    </p:spTree>
    <p:extLst>
      <p:ext uri="{BB962C8B-B14F-4D97-AF65-F5344CB8AC3E}">
        <p14:creationId xmlns:p14="http://schemas.microsoft.com/office/powerpoint/2010/main" val="32579634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Merkezden yönetim ilkesi, kamu hizmetlerinin doğrudan devlet tüzel kişiliği tarafında yürütülmesini öngören bir ilkedir. (Kemal  Gözler, s. 30) En büyük kamu tüzel kişisi olan devlet, tek bit tüzel kişiliktir. Devlet kamu tüzel kişisi, "merkezi idaredir." Merkezi idareye hakim yönetim ilkesi merkezden yönetim ilkesidir.</a:t>
            </a:r>
            <a:endParaRPr lang="en-US" dirty="0"/>
          </a:p>
          <a:p>
            <a:endParaRPr lang="en-US" dirty="0"/>
          </a:p>
        </p:txBody>
      </p:sp>
    </p:spTree>
    <p:extLst>
      <p:ext uri="{BB962C8B-B14F-4D97-AF65-F5344CB8AC3E}">
        <p14:creationId xmlns:p14="http://schemas.microsoft.com/office/powerpoint/2010/main" val="3217658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a:t>"Merkezden yönetim, idarenin topluma sunacağı hizmetlerin başkent adı verilen devlet merkezinden ve tek elden yürütülmesidir." (Günday, s. 66)</a:t>
            </a:r>
            <a:endParaRPr lang="en-US" dirty="0"/>
          </a:p>
          <a:p>
            <a:endParaRPr lang="en-US" dirty="0"/>
          </a:p>
        </p:txBody>
      </p:sp>
    </p:spTree>
    <p:extLst>
      <p:ext uri="{BB962C8B-B14F-4D97-AF65-F5344CB8AC3E}">
        <p14:creationId xmlns:p14="http://schemas.microsoft.com/office/powerpoint/2010/main" val="30354685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223</Words>
  <Application>Microsoft Office PowerPoint</Application>
  <PresentationFormat>Ekran Gösterisi (4:3)</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Theme</vt:lpstr>
      <vt:lpstr>2. Hafta</vt:lpstr>
      <vt:lpstr>Bir tüzel kişinin Kamu t.k. olup olmaması neden önemlidir?</vt:lpstr>
      <vt:lpstr>• Belirleme Ölçütleri: </vt:lpstr>
      <vt:lpstr>İdarenin Bütünlüğü İlkesi:</vt:lpstr>
      <vt:lpstr>   İDARİ TEŞKİLAT- TEMEL İLKELER </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apple</dc:creator>
  <cp:lastModifiedBy>user</cp:lastModifiedBy>
  <cp:revision>5</cp:revision>
  <dcterms:created xsi:type="dcterms:W3CDTF">2020-03-27T12:18:14Z</dcterms:created>
  <dcterms:modified xsi:type="dcterms:W3CDTF">2020-05-02T22:02:15Z</dcterms:modified>
</cp:coreProperties>
</file>