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04" r:id="rId3"/>
    <p:sldId id="313" r:id="rId4"/>
    <p:sldId id="314" r:id="rId5"/>
    <p:sldId id="315" r:id="rId6"/>
    <p:sldId id="316" r:id="rId7"/>
    <p:sldId id="317" r:id="rId8"/>
    <p:sldId id="318" r:id="rId9"/>
    <p:sldId id="319" r:id="rId10"/>
    <p:sldId id="320" r:id="rId11"/>
    <p:sldId id="321" r:id="rId12"/>
    <p:sldId id="322" r:id="rId13"/>
    <p:sldId id="323" r:id="rId14"/>
    <p:sldId id="324" r:id="rId15"/>
    <p:sldId id="325" r:id="rId16"/>
    <p:sldId id="266"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45" autoAdjust="0"/>
    <p:restoredTop sz="94660"/>
  </p:normalViewPr>
  <p:slideViewPr>
    <p:cSldViewPr snapToGrid="0">
      <p:cViewPr varScale="1">
        <p:scale>
          <a:sx n="87" d="100"/>
          <a:sy n="87" d="100"/>
        </p:scale>
        <p:origin x="1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768713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763606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4275270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547913" y="1299507"/>
            <a:ext cx="105156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547913" y="370118"/>
            <a:ext cx="105156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562579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773086785"/>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09" y="381000"/>
            <a:ext cx="9832360"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idx="1"/>
          </p:nvPr>
        </p:nvSpPr>
        <p:spPr>
          <a:xfrm>
            <a:off x="1522809" y="1981204"/>
            <a:ext cx="9832360" cy="4187825"/>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Veri Yer Tutucusu 3"/>
          <p:cNvSpPr>
            <a:spLocks noGrp="1"/>
          </p:cNvSpPr>
          <p:nvPr>
            <p:ph type="dt" sz="half" idx="10"/>
          </p:nvPr>
        </p:nvSpPr>
        <p:spPr>
          <a:xfrm>
            <a:off x="8230157" y="6400800"/>
            <a:ext cx="1549063" cy="276228"/>
          </a:xfrm>
          <a:prstGeom prst="rect">
            <a:avLst/>
          </a:prstGeom>
        </p:spPr>
        <p:txBody>
          <a:bodyPr/>
          <a:lstStyle/>
          <a:p>
            <a:fld id="{D7305B69-F4B6-46CD-AF62-FD4ECA08B47D}" type="datetime1">
              <a:rPr lang="tr-TR">
                <a:solidFill>
                  <a:prstClr val="black"/>
                </a:solidFill>
              </a:rPr>
              <a:pPr/>
              <a:t>27.2.2020</a:t>
            </a:fld>
            <a:endParaRPr lang="tr-TR" dirty="0">
              <a:solidFill>
                <a:prstClr val="black"/>
              </a:solidFill>
            </a:endParaRPr>
          </a:p>
        </p:txBody>
      </p:sp>
      <p:sp>
        <p:nvSpPr>
          <p:cNvPr id="5" name="Altbilgi Yer Tutucusu 4"/>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6" name="Slayt Numarası Yer Tutucusu 5"/>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7" name="Düz Bağlayıcı 6"/>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6328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230157" y="6400800"/>
            <a:ext cx="1549063" cy="276228"/>
          </a:xfrm>
          <a:prstGeom prst="rect">
            <a:avLst/>
          </a:prstGeom>
        </p:spPr>
        <p:txBody>
          <a:bodyPr/>
          <a:lstStyle/>
          <a:p>
            <a:fld id="{7040B08B-C352-47BE-9B06-0A188FAADA31}" type="datetime1">
              <a:rPr lang="tr-TR">
                <a:solidFill>
                  <a:prstClr val="black"/>
                </a:solidFill>
              </a:rPr>
              <a:pPr/>
              <a:t>27.2.2020</a:t>
            </a:fld>
            <a:endParaRPr lang="tr-TR" dirty="0">
              <a:solidFill>
                <a:prstClr val="black"/>
              </a:solidFill>
            </a:endParaRPr>
          </a:p>
        </p:txBody>
      </p:sp>
      <p:sp>
        <p:nvSpPr>
          <p:cNvPr id="3" name="Altbilgi Yer Tutucusu 2"/>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4" name="Slayt Numarası Yer Tutucusu 3"/>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933454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11" y="381000"/>
            <a:ext cx="9832359"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sz="half" idx="1"/>
          </p:nvPr>
        </p:nvSpPr>
        <p:spPr>
          <a:xfrm>
            <a:off x="1488556" y="1984248"/>
            <a:ext cx="4801851"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İçerik Yer Tutucusu 3"/>
          <p:cNvSpPr>
            <a:spLocks noGrp="1"/>
          </p:cNvSpPr>
          <p:nvPr>
            <p:ph sz="half" idx="2"/>
          </p:nvPr>
        </p:nvSpPr>
        <p:spPr>
          <a:xfrm>
            <a:off x="6553319" y="1984248"/>
            <a:ext cx="4801852"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5" name="Veri Yer Tutucusu 4"/>
          <p:cNvSpPr>
            <a:spLocks noGrp="1"/>
          </p:cNvSpPr>
          <p:nvPr>
            <p:ph type="dt" sz="half" idx="10"/>
          </p:nvPr>
        </p:nvSpPr>
        <p:spPr>
          <a:xfrm>
            <a:off x="8230157" y="6400800"/>
            <a:ext cx="1549063" cy="276228"/>
          </a:xfrm>
          <a:prstGeom prst="rect">
            <a:avLst/>
          </a:prstGeom>
        </p:spPr>
        <p:txBody>
          <a:bodyPr/>
          <a:lstStyle/>
          <a:p>
            <a:fld id="{20538472-C768-438E-A504-E09C6DD853BD}" type="datetime1">
              <a:rPr lang="tr-TR">
                <a:solidFill>
                  <a:prstClr val="black"/>
                </a:solidFill>
              </a:rPr>
              <a:pPr/>
              <a:t>27.2.2020</a:t>
            </a:fld>
            <a:endParaRPr lang="tr-TR" dirty="0">
              <a:solidFill>
                <a:prstClr val="black"/>
              </a:solidFill>
            </a:endParaRPr>
          </a:p>
        </p:txBody>
      </p:sp>
      <p:sp>
        <p:nvSpPr>
          <p:cNvPr id="6" name="Altbilgi Yer Tutucusu 5"/>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7" name="Slayt Numarası Yer Tutucusu 6"/>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8" name="Düz Bağlayıcı 7"/>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1240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1018714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764920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723C1ED-4BAF-48E3-8A77-0F79AE13E1D3}" type="datetimeFigureOut">
              <a:rPr lang="tr-TR" smtClean="0"/>
              <a:t>27.2.2020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636218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723C1ED-4BAF-48E3-8A77-0F79AE13E1D3}" type="datetimeFigureOut">
              <a:rPr lang="tr-TR" smtClean="0"/>
              <a:t>27.2.2020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1383902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723C1ED-4BAF-48E3-8A77-0F79AE13E1D3}" type="datetimeFigureOut">
              <a:rPr lang="tr-TR" smtClean="0"/>
              <a:t>27.2.2020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1872681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723C1ED-4BAF-48E3-8A77-0F79AE13E1D3}" type="datetimeFigureOut">
              <a:rPr lang="tr-TR" smtClean="0"/>
              <a:t>27.2.2020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911964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723C1ED-4BAF-48E3-8A77-0F79AE13E1D3}" type="datetimeFigureOut">
              <a:rPr lang="tr-TR" smtClean="0"/>
              <a:t>27.2.2020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220171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723C1ED-4BAF-48E3-8A77-0F79AE13E1D3}" type="datetimeFigureOut">
              <a:rPr lang="tr-TR" smtClean="0"/>
              <a:t>27.2.2020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425758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23C1ED-4BAF-48E3-8A77-0F79AE13E1D3}" type="datetimeFigureOut">
              <a:rPr lang="tr-TR" smtClean="0"/>
              <a:t>27.2.2020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C9C1B0-BA33-40BC-8CA7-4B7506848D88}" type="slidenum">
              <a:rPr lang="tr-TR" smtClean="0"/>
              <a:t>‹#›</a:t>
            </a:fld>
            <a:endParaRPr lang="tr-TR"/>
          </a:p>
        </p:txBody>
      </p:sp>
    </p:spTree>
    <p:extLst>
      <p:ext uri="{BB962C8B-B14F-4D97-AF65-F5344CB8AC3E}">
        <p14:creationId xmlns:p14="http://schemas.microsoft.com/office/powerpoint/2010/main" val="2667487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3"/>
            <a:ext cx="12192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49981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Tüketim Malları ve Pazarlama Özellikleri</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a:t>
            </a:fld>
            <a:endParaRPr lang="tr-TR" dirty="0">
              <a:solidFill>
                <a:prstClr val="black"/>
              </a:solidFill>
            </a:endParaRPr>
          </a:p>
        </p:txBody>
      </p:sp>
      <p:sp>
        <p:nvSpPr>
          <p:cNvPr id="3" name="İçerik Yer Tutucusu 2"/>
          <p:cNvSpPr>
            <a:spLocks noGrp="1"/>
          </p:cNvSpPr>
          <p:nvPr>
            <p:ph idx="1"/>
          </p:nvPr>
        </p:nvSpPr>
        <p:spPr>
          <a:xfrm>
            <a:off x="1610946" y="1705783"/>
            <a:ext cx="9832360" cy="4166208"/>
          </a:xfrm>
        </p:spPr>
        <p:txBody>
          <a:bodyPr/>
          <a:lstStyle/>
          <a:p>
            <a:pPr marL="0" indent="0">
              <a:buNone/>
            </a:pPr>
            <a:r>
              <a:rPr lang="tr-TR" sz="2400" b="1" dirty="0">
                <a:solidFill>
                  <a:srgbClr val="FF0000"/>
                </a:solidFill>
                <a:latin typeface="Times New Roman" panose="02020603050405020304" pitchFamily="18" charset="0"/>
                <a:cs typeface="Times New Roman" panose="02020603050405020304" pitchFamily="18" charset="0"/>
              </a:rPr>
              <a:t>Aranmayan Mallar…</a:t>
            </a:r>
          </a:p>
          <a:p>
            <a:pPr marL="0" indent="0">
              <a:buNone/>
            </a:pPr>
            <a:endParaRPr lang="tr-TR" sz="2400" b="1" dirty="0">
              <a:solidFill>
                <a:srgbClr val="FF0000"/>
              </a:solidFill>
              <a:latin typeface="Times New Roman" panose="02020603050405020304" pitchFamily="18" charset="0"/>
              <a:cs typeface="Times New Roman" panose="02020603050405020304" pitchFamily="18" charset="0"/>
            </a:endParaRPr>
          </a:p>
          <a:p>
            <a:pPr marL="0" indent="0" algn="just">
              <a:buNone/>
            </a:pPr>
            <a:r>
              <a:rPr lang="tr-TR" sz="2000" dirty="0">
                <a:latin typeface="Times New Roman" panose="02020603050405020304" pitchFamily="18" charset="0"/>
                <a:cs typeface="Times New Roman" panose="02020603050405020304" pitchFamily="18" charset="0"/>
              </a:rPr>
              <a:t>Tüketicilerin haberdar olmadıkları ve satın alma arzusu içinde bulunmadıkları;</a:t>
            </a:r>
          </a:p>
          <a:p>
            <a:pPr algn="just">
              <a:buFontTx/>
              <a:buChar char="-"/>
            </a:pPr>
            <a:r>
              <a:rPr lang="tr-TR" sz="2000" dirty="0">
                <a:solidFill>
                  <a:srgbClr val="FF0000"/>
                </a:solidFill>
                <a:latin typeface="Times New Roman" panose="02020603050405020304" pitchFamily="18" charset="0"/>
                <a:cs typeface="Times New Roman" panose="02020603050405020304" pitchFamily="18" charset="0"/>
              </a:rPr>
              <a:t>Hayat sigortası,</a:t>
            </a:r>
          </a:p>
          <a:p>
            <a:pPr algn="just">
              <a:buFontTx/>
              <a:buChar char="-"/>
            </a:pPr>
            <a:r>
              <a:rPr lang="tr-TR" sz="2000" dirty="0">
                <a:solidFill>
                  <a:srgbClr val="FF0000"/>
                </a:solidFill>
                <a:latin typeface="Times New Roman" panose="02020603050405020304" pitchFamily="18" charset="0"/>
                <a:cs typeface="Times New Roman" panose="02020603050405020304" pitchFamily="18" charset="0"/>
              </a:rPr>
              <a:t>Mezar yeri,</a:t>
            </a:r>
          </a:p>
          <a:p>
            <a:pPr algn="just">
              <a:buFontTx/>
              <a:buChar char="-"/>
            </a:pPr>
            <a:r>
              <a:rPr lang="tr-TR" sz="2000" dirty="0">
                <a:solidFill>
                  <a:srgbClr val="FF0000"/>
                </a:solidFill>
                <a:latin typeface="Times New Roman" panose="02020603050405020304" pitchFamily="18" charset="0"/>
                <a:cs typeface="Times New Roman" panose="02020603050405020304" pitchFamily="18" charset="0"/>
              </a:rPr>
              <a:t>Mezar taşı,</a:t>
            </a:r>
          </a:p>
          <a:p>
            <a:pPr algn="just">
              <a:buFontTx/>
              <a:buChar char="-"/>
            </a:pPr>
            <a:r>
              <a:rPr lang="tr-TR" sz="2000" dirty="0">
                <a:solidFill>
                  <a:srgbClr val="FF0000"/>
                </a:solidFill>
                <a:latin typeface="Times New Roman" panose="02020603050405020304" pitchFamily="18" charset="0"/>
                <a:cs typeface="Times New Roman" panose="02020603050405020304" pitchFamily="18" charset="0"/>
              </a:rPr>
              <a:t>Cenaze malzemeleri vb.</a:t>
            </a:r>
          </a:p>
          <a:p>
            <a:pPr marL="0" indent="0" algn="just">
              <a:buNone/>
            </a:pPr>
            <a:endParaRPr lang="tr-TR" sz="2000" dirty="0">
              <a:solidFill>
                <a:srgbClr val="FF0000"/>
              </a:solidFill>
              <a:latin typeface="Times New Roman" panose="02020603050405020304" pitchFamily="18" charset="0"/>
              <a:cs typeface="Times New Roman" panose="02020603050405020304" pitchFamily="18" charset="0"/>
            </a:endParaRPr>
          </a:p>
          <a:p>
            <a:pPr marL="0" indent="0" algn="just">
              <a:buNone/>
            </a:pPr>
            <a:r>
              <a:rPr lang="tr-TR" sz="2000" dirty="0">
                <a:latin typeface="Times New Roman" panose="02020603050405020304" pitchFamily="18" charset="0"/>
                <a:cs typeface="Times New Roman" panose="02020603050405020304" pitchFamily="18" charset="0"/>
              </a:rPr>
              <a:t>mallar aranmayan mallara örnek olarak verilebilir</a:t>
            </a:r>
            <a:endParaRPr lang="tr-T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6460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04231" y="424840"/>
            <a:ext cx="9247163"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3- Pazarlama olanakları</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10</a:t>
            </a:fld>
            <a:endParaRPr lang="tr-TR" dirty="0">
              <a:solidFill>
                <a:prstClr val="black"/>
              </a:solidFill>
            </a:endParaRPr>
          </a:p>
        </p:txBody>
      </p:sp>
      <p:sp>
        <p:nvSpPr>
          <p:cNvPr id="3" name="İçerik Yer Tutucusu 2"/>
          <p:cNvSpPr>
            <a:spLocks noGrp="1"/>
          </p:cNvSpPr>
          <p:nvPr>
            <p:ph idx="1"/>
          </p:nvPr>
        </p:nvSpPr>
        <p:spPr>
          <a:xfrm>
            <a:off x="1401626" y="1762698"/>
            <a:ext cx="9832360" cy="3822854"/>
          </a:xfrm>
        </p:spPr>
        <p:txBody>
          <a:bodyPr/>
          <a:lstStyle/>
          <a:p>
            <a:pPr marL="0" indent="0" algn="just">
              <a:lnSpc>
                <a:spcPct val="100000"/>
              </a:lnSpc>
              <a:spcBef>
                <a:spcPts val="0"/>
              </a:spcBef>
              <a:buNone/>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Yeni pazar fırsatlarından yararlanmak </a:t>
            </a:r>
            <a:r>
              <a:rPr lang="tr-TR" sz="2000" spc="-5" dirty="0">
                <a:latin typeface="Times New Roman" panose="02020603050405020304" pitchFamily="18" charset="0"/>
                <a:ea typeface="Times New Roman" panose="02020603050405020304" pitchFamily="18" charset="0"/>
                <a:cs typeface="Times New Roman" panose="02020603050405020304" pitchFamily="18" charset="0"/>
              </a:rPr>
              <a:t>veya var olan pazarları genişletmek amacıyla işletmeler ürün karmalarında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değişikliğe giderek, ürün dizilerinin sayısında veya ürün karmalarının derinliğinde değişiklikler yapabilir. Çoğu kez yeni pazarlara girmenin yolu, o pazarlara has ürünler sunmaktan geçer.</a:t>
            </a:r>
          </a:p>
          <a:p>
            <a:pPr marL="0" indent="0" algn="just">
              <a:lnSpc>
                <a:spcPct val="100000"/>
              </a:lnSpc>
              <a:spcBef>
                <a:spcPts val="0"/>
              </a:spcBef>
              <a:buNone/>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Bisküvi üreten firmanın BEBE Bisküvisi üreterek çocuk pazarına girmesi…</a:t>
            </a: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08597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15248" y="403034"/>
            <a:ext cx="9247163"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4- Üretim olanakları</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11</a:t>
            </a:fld>
            <a:endParaRPr lang="tr-TR" dirty="0">
              <a:solidFill>
                <a:prstClr val="black"/>
              </a:solidFill>
            </a:endParaRPr>
          </a:p>
        </p:txBody>
      </p:sp>
      <p:sp>
        <p:nvSpPr>
          <p:cNvPr id="3" name="İçerik Yer Tutucusu 2"/>
          <p:cNvSpPr>
            <a:spLocks noGrp="1"/>
          </p:cNvSpPr>
          <p:nvPr>
            <p:ph idx="1"/>
          </p:nvPr>
        </p:nvSpPr>
        <p:spPr>
          <a:xfrm>
            <a:off x="1401626" y="1905917"/>
            <a:ext cx="9832360" cy="1894902"/>
          </a:xfrm>
        </p:spPr>
        <p:txBody>
          <a:bodyPr/>
          <a:lstStyle/>
          <a:p>
            <a:pPr marL="0" indent="0" algn="just">
              <a:lnSpc>
                <a:spcPct val="100000"/>
              </a:lnSpc>
              <a:spcBef>
                <a:spcPts val="0"/>
              </a:spcBef>
              <a:buNone/>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İşletme, mevcut üretim olanaklarını daha verimli </a:t>
            </a:r>
            <a:r>
              <a:rPr lang="tr-TR" sz="2000" spc="-15" dirty="0">
                <a:latin typeface="Times New Roman" panose="02020603050405020304" pitchFamily="18" charset="0"/>
                <a:ea typeface="Times New Roman" panose="02020603050405020304" pitchFamily="18" charset="0"/>
                <a:cs typeface="Times New Roman" panose="02020603050405020304" pitchFamily="18" charset="0"/>
              </a:rPr>
              <a:t>kullanmak, üretim maliyetlerini düşürmek ve varsa atıl üretim kapasitesini </a:t>
            </a:r>
            <a:r>
              <a:rPr lang="tr-TR" sz="2000" spc="-5" dirty="0">
                <a:latin typeface="Times New Roman" panose="02020603050405020304" pitchFamily="18" charset="0"/>
                <a:ea typeface="Times New Roman" panose="02020603050405020304" pitchFamily="18" charset="0"/>
                <a:cs typeface="Times New Roman" panose="02020603050405020304" pitchFamily="18" charset="0"/>
              </a:rPr>
              <a:t>değerlendirmek için ürün karmasında değişikliğe gidebilir. Atıl kapasite ile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çalışılıyorsa yeni ürünlerle bu durum engellenebilir veya daha cazip bir ürüne </a:t>
            </a:r>
            <a:r>
              <a:rPr lang="tr-TR" sz="2000" spc="-5" dirty="0">
                <a:latin typeface="Times New Roman" panose="02020603050405020304" pitchFamily="18" charset="0"/>
                <a:ea typeface="Times New Roman" panose="02020603050405020304" pitchFamily="18" charset="0"/>
                <a:cs typeface="Times New Roman" panose="02020603050405020304" pitchFamily="18" charset="0"/>
              </a:rPr>
              <a:t>yer açabilmek için mevcut bazı ürünler karmadan çıkarılabilir.</a:t>
            </a: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4646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6265" y="392017"/>
            <a:ext cx="9247163"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5- Finansal olanaklar</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12</a:t>
            </a:fld>
            <a:endParaRPr lang="tr-TR" dirty="0">
              <a:solidFill>
                <a:prstClr val="black"/>
              </a:solidFill>
            </a:endParaRPr>
          </a:p>
        </p:txBody>
      </p:sp>
      <p:sp>
        <p:nvSpPr>
          <p:cNvPr id="3" name="İçerik Yer Tutucusu 2"/>
          <p:cNvSpPr>
            <a:spLocks noGrp="1"/>
          </p:cNvSpPr>
          <p:nvPr>
            <p:ph idx="1"/>
          </p:nvPr>
        </p:nvSpPr>
        <p:spPr>
          <a:xfrm>
            <a:off x="1401626" y="1905917"/>
            <a:ext cx="9832360" cy="1894902"/>
          </a:xfrm>
        </p:spPr>
        <p:txBody>
          <a:bodyPr/>
          <a:lstStyle/>
          <a:p>
            <a:pPr marL="0" indent="0" algn="just">
              <a:lnSpc>
                <a:spcPct val="100000"/>
              </a:lnSpc>
              <a:spcBef>
                <a:spcPts val="0"/>
              </a:spcBef>
              <a:buNone/>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İşletme, mevcut üretim olanaklarını daha verimli </a:t>
            </a:r>
            <a:r>
              <a:rPr lang="tr-TR" sz="2000" spc="-15" dirty="0">
                <a:latin typeface="Times New Roman" panose="02020603050405020304" pitchFamily="18" charset="0"/>
                <a:ea typeface="Times New Roman" panose="02020603050405020304" pitchFamily="18" charset="0"/>
                <a:cs typeface="Times New Roman" panose="02020603050405020304" pitchFamily="18" charset="0"/>
              </a:rPr>
              <a:t>kullanmak, üretim maliyetlerini düşürmek ve varsa atıl üretim kapasitesini </a:t>
            </a:r>
            <a:r>
              <a:rPr lang="tr-TR" sz="2000" spc="-5" dirty="0">
                <a:latin typeface="Times New Roman" panose="02020603050405020304" pitchFamily="18" charset="0"/>
                <a:ea typeface="Times New Roman" panose="02020603050405020304" pitchFamily="18" charset="0"/>
                <a:cs typeface="Times New Roman" panose="02020603050405020304" pitchFamily="18" charset="0"/>
              </a:rPr>
              <a:t>değerlendirmek için ürün karmasında değişikliğe gidebilir. Atıl kapasite ile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çalışılıyorsa yeni ürünlerle bu durum engellenebilir veya daha cazip bir ürüne </a:t>
            </a:r>
            <a:r>
              <a:rPr lang="tr-TR" sz="2000" spc="-5" dirty="0">
                <a:latin typeface="Times New Roman" panose="02020603050405020304" pitchFamily="18" charset="0"/>
                <a:ea typeface="Times New Roman" panose="02020603050405020304" pitchFamily="18" charset="0"/>
                <a:cs typeface="Times New Roman" panose="02020603050405020304" pitchFamily="18" charset="0"/>
              </a:rPr>
              <a:t>yer açabilmek için mevcut bazı ürünler karmadan çıkarılabilir.</a:t>
            </a: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6733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6265" y="392017"/>
            <a:ext cx="9247163"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6- Teknoloji değişikliği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13</a:t>
            </a:fld>
            <a:endParaRPr lang="tr-TR" dirty="0">
              <a:solidFill>
                <a:prstClr val="black"/>
              </a:solidFill>
            </a:endParaRPr>
          </a:p>
        </p:txBody>
      </p:sp>
      <p:sp>
        <p:nvSpPr>
          <p:cNvPr id="3" name="İçerik Yer Tutucusu 2"/>
          <p:cNvSpPr>
            <a:spLocks noGrp="1"/>
          </p:cNvSpPr>
          <p:nvPr>
            <p:ph idx="1"/>
          </p:nvPr>
        </p:nvSpPr>
        <p:spPr>
          <a:xfrm>
            <a:off x="1401626" y="1905917"/>
            <a:ext cx="9832360" cy="1894902"/>
          </a:xfrm>
        </p:spPr>
        <p:txBody>
          <a:bodyPr/>
          <a:lstStyle/>
          <a:p>
            <a:pPr marL="0" indent="0" algn="just">
              <a:lnSpc>
                <a:spcPct val="100000"/>
              </a:lnSpc>
              <a:spcBef>
                <a:spcPts val="0"/>
              </a:spcBef>
              <a:buNone/>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Teknolojide meydana gelen değişmelerden ürün karmasındaki bazı ürünler etkilenebilir. Yeni teknolojilere bağlı olarak yeni ürünlerin üretilme imkanı doğar ve bu ürünler ürün karmasına dahil edilir. Eski teknolojilerle üretilen ve tüketiciye sunulan bazı ürünler de hayat seyrini doldurarak ürün karmasından çıkarılabilir.</a:t>
            </a: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1807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6265" y="392017"/>
            <a:ext cx="9247163"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7- Yasal ve politik gelişmeler</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14</a:t>
            </a:fld>
            <a:endParaRPr lang="tr-TR" dirty="0">
              <a:solidFill>
                <a:prstClr val="black"/>
              </a:solidFill>
            </a:endParaRPr>
          </a:p>
        </p:txBody>
      </p:sp>
      <p:sp>
        <p:nvSpPr>
          <p:cNvPr id="3" name="İçerik Yer Tutucusu 2"/>
          <p:cNvSpPr>
            <a:spLocks noGrp="1"/>
          </p:cNvSpPr>
          <p:nvPr>
            <p:ph idx="1"/>
          </p:nvPr>
        </p:nvSpPr>
        <p:spPr>
          <a:xfrm>
            <a:off x="1401626" y="1905917"/>
            <a:ext cx="9832360" cy="1894902"/>
          </a:xfrm>
        </p:spPr>
        <p:txBody>
          <a:bodyPr/>
          <a:lstStyle/>
          <a:p>
            <a:pPr marL="0" indent="0" algn="just">
              <a:lnSpc>
                <a:spcPct val="100000"/>
              </a:lnSpc>
              <a:spcBef>
                <a:spcPts val="0"/>
              </a:spcBef>
              <a:buNone/>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Merkezi hükümet, belediyeler veya diğer kamu kurum ve kuruluşlarının çıkardığı kanunlar, kararnameler veya </a:t>
            </a:r>
            <a:r>
              <a:rPr lang="tr-TR" sz="2000" spc="-5" dirty="0">
                <a:latin typeface="Times New Roman" panose="02020603050405020304" pitchFamily="18" charset="0"/>
                <a:ea typeface="Times New Roman" panose="02020603050405020304" pitchFamily="18" charset="0"/>
                <a:cs typeface="Times New Roman" panose="02020603050405020304" pitchFamily="18" charset="0"/>
              </a:rPr>
              <a:t>mahkemelerin alacağı bazı kararlar da işletmelerin ürün karmalarında eklemeler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veya çıkarmalar yapmalarına neden olabilir. Örneğin, ürün karmasındaki bir </a:t>
            </a:r>
            <a:r>
              <a:rPr lang="tr-TR" sz="2000" spc="-5" dirty="0">
                <a:latin typeface="Times New Roman" panose="02020603050405020304" pitchFamily="18" charset="0"/>
                <a:ea typeface="Times New Roman" panose="02020603050405020304" pitchFamily="18" charset="0"/>
                <a:cs typeface="Times New Roman" panose="02020603050405020304" pitchFamily="18" charset="0"/>
              </a:rPr>
              <a:t>ürünle ilgili çıkacak kısıtlayıcı veya yasaklayıcı bir kanun, bu ürünün karmadan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çıkarılmasına yol açabilecektir.</a:t>
            </a: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1738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71413" y="467038"/>
            <a:ext cx="7374270" cy="599728"/>
          </a:xfrm>
        </p:spPr>
        <p:txBody>
          <a:bodyPr>
            <a:normAutofit/>
          </a:bodyPr>
          <a:lstStyle/>
          <a:p>
            <a:pPr algn="ctr"/>
            <a:r>
              <a:rPr lang="tr-TR" sz="2800" dirty="0">
                <a:latin typeface="Times New Roman" panose="02020603050405020304" pitchFamily="18" charset="0"/>
                <a:cs typeface="Times New Roman" panose="02020603050405020304" pitchFamily="18" charset="0"/>
              </a:rPr>
              <a:t>Kaynaklar</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15</a:t>
            </a:fld>
            <a:endParaRPr lang="tr-TR" dirty="0">
              <a:solidFill>
                <a:prstClr val="black"/>
              </a:solidFill>
            </a:endParaRPr>
          </a:p>
        </p:txBody>
      </p:sp>
      <p:sp>
        <p:nvSpPr>
          <p:cNvPr id="6" name="İçerik Yer Tutucusu 2"/>
          <p:cNvSpPr>
            <a:spLocks noGrp="1"/>
          </p:cNvSpPr>
          <p:nvPr>
            <p:ph idx="1"/>
          </p:nvPr>
        </p:nvSpPr>
        <p:spPr>
          <a:xfrm>
            <a:off x="2018068" y="1408182"/>
            <a:ext cx="8270023" cy="4351338"/>
          </a:xfrm>
        </p:spPr>
        <p:txBody>
          <a:bodyPr>
            <a:normAutofit/>
          </a:bodyPr>
          <a:lstStyle/>
          <a:p>
            <a:endParaRPr lang="tr-TR" dirty="0"/>
          </a:p>
          <a:p>
            <a:endParaRPr lang="tr-TR" dirty="0"/>
          </a:p>
          <a:p>
            <a:r>
              <a:rPr lang="tr-TR" sz="1000" dirty="0" smtClean="0">
                <a:latin typeface="Times New Roman" panose="02020603050405020304" pitchFamily="18" charset="0"/>
                <a:cs typeface="Times New Roman" panose="02020603050405020304" pitchFamily="18" charset="0"/>
              </a:rPr>
              <a:t>.</a:t>
            </a:r>
            <a:endParaRPr lang="tr-TR" sz="10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tr-TR" sz="10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tr-TR" sz="1000" dirty="0">
              <a:latin typeface="Times New Roman" panose="02020603050405020304" pitchFamily="18" charset="0"/>
              <a:cs typeface="Times New Roman" panose="02020603050405020304" pitchFamily="18" charset="0"/>
            </a:endParaRPr>
          </a:p>
          <a:p>
            <a:pPr marL="0" indent="0">
              <a:buNone/>
            </a:pPr>
            <a:endParaRPr lang="tr-TR" sz="1000" dirty="0">
              <a:latin typeface="Times New Roman" panose="02020603050405020304" pitchFamily="18" charset="0"/>
              <a:cs typeface="Times New Roman" panose="02020603050405020304" pitchFamily="18" charset="0"/>
            </a:endParaRPr>
          </a:p>
          <a:p>
            <a:pPr marL="0" indent="0">
              <a:buNone/>
            </a:pPr>
            <a:r>
              <a:rPr lang="tr-TR" sz="1000" dirty="0">
                <a:latin typeface="Times New Roman" panose="02020603050405020304" pitchFamily="18" charset="0"/>
                <a:cs typeface="Times New Roman" panose="02020603050405020304" pitchFamily="18" charset="0"/>
              </a:rPr>
              <a:t>                                                                                                                 </a:t>
            </a:r>
          </a:p>
        </p:txBody>
      </p:sp>
      <p:sp>
        <p:nvSpPr>
          <p:cNvPr id="12" name="İçerik Yer Tutucusu 2">
            <a:extLst>
              <a:ext uri="{FF2B5EF4-FFF2-40B4-BE49-F238E27FC236}">
                <a16:creationId xmlns="" xmlns:a16="http://schemas.microsoft.com/office/drawing/2014/main" id="{841BE76F-8D30-4BBE-8A5C-0A1424934755}"/>
              </a:ext>
            </a:extLst>
          </p:cNvPr>
          <p:cNvSpPr txBox="1">
            <a:spLocks/>
          </p:cNvSpPr>
          <p:nvPr/>
        </p:nvSpPr>
        <p:spPr>
          <a:xfrm>
            <a:off x="1237136" y="1662988"/>
            <a:ext cx="10118035" cy="3841726"/>
          </a:xfrm>
          <a:prstGeom prst="rect">
            <a:avLst/>
          </a:prstGeom>
        </p:spPr>
        <p:txBody>
          <a:bodyPr>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2200" dirty="0">
                <a:latin typeface="Times New Roman" panose="02020603050405020304" pitchFamily="18" charset="0"/>
                <a:cs typeface="Times New Roman" panose="02020603050405020304" pitchFamily="18" charset="0"/>
              </a:rPr>
              <a:t>Makro Pazarlama, 2. Baskı. Birol </a:t>
            </a:r>
            <a:r>
              <a:rPr lang="tr-TR" sz="2200" dirty="0" err="1">
                <a:latin typeface="Times New Roman" panose="02020603050405020304" pitchFamily="18" charset="0"/>
                <a:cs typeface="Times New Roman" panose="02020603050405020304" pitchFamily="18" charset="0"/>
              </a:rPr>
              <a:t>Tenekecioğlu</a:t>
            </a:r>
            <a:r>
              <a:rPr lang="tr-TR" sz="2200" dirty="0">
                <a:latin typeface="Times New Roman" panose="02020603050405020304" pitchFamily="18" charset="0"/>
                <a:cs typeface="Times New Roman" panose="02020603050405020304" pitchFamily="18" charset="0"/>
              </a:rPr>
              <a:t> ve </a:t>
            </a:r>
            <a:r>
              <a:rPr lang="tr-TR" sz="2200" dirty="0" err="1">
                <a:latin typeface="Times New Roman" panose="02020603050405020304" pitchFamily="18" charset="0"/>
                <a:cs typeface="Times New Roman" panose="02020603050405020304" pitchFamily="18" charset="0"/>
              </a:rPr>
              <a:t>N.Figen</a:t>
            </a:r>
            <a:r>
              <a:rPr lang="tr-TR" sz="2200" dirty="0">
                <a:latin typeface="Times New Roman" panose="02020603050405020304" pitchFamily="18" charset="0"/>
                <a:cs typeface="Times New Roman" panose="02020603050405020304" pitchFamily="18" charset="0"/>
              </a:rPr>
              <a:t> Ersoy, Birlik Ofset, Eskişehir, 2000.</a:t>
            </a:r>
          </a:p>
          <a:p>
            <a:r>
              <a:rPr lang="tr-TR" sz="2200" dirty="0">
                <a:latin typeface="Times New Roman" panose="02020603050405020304" pitchFamily="18" charset="0"/>
                <a:cs typeface="Times New Roman" panose="02020603050405020304" pitchFamily="18" charset="0"/>
              </a:rPr>
              <a:t>Pazarlama İlkeleri, </a:t>
            </a:r>
            <a:r>
              <a:rPr lang="tr-TR" sz="2200" dirty="0" err="1">
                <a:latin typeface="Times New Roman" panose="02020603050405020304" pitchFamily="18" charset="0"/>
                <a:cs typeface="Times New Roman" panose="02020603050405020304" pitchFamily="18" charset="0"/>
              </a:rPr>
              <a:t>Jim</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Blythe</a:t>
            </a:r>
            <a:r>
              <a:rPr lang="tr-TR" sz="2200" dirty="0">
                <a:latin typeface="Times New Roman" panose="02020603050405020304" pitchFamily="18" charset="0"/>
                <a:cs typeface="Times New Roman" panose="02020603050405020304" pitchFamily="18" charset="0"/>
              </a:rPr>
              <a:t> (Türkçesi: </a:t>
            </a:r>
            <a:r>
              <a:rPr lang="tr-TR" sz="2200" dirty="0" err="1">
                <a:latin typeface="Times New Roman" panose="02020603050405020304" pitchFamily="18" charset="0"/>
                <a:cs typeface="Times New Roman" panose="02020603050405020304" pitchFamily="18" charset="0"/>
              </a:rPr>
              <a:t>Prof.Dr</a:t>
            </a:r>
            <a:r>
              <a:rPr lang="tr-TR" sz="2200" dirty="0">
                <a:latin typeface="Times New Roman" panose="02020603050405020304" pitchFamily="18" charset="0"/>
                <a:cs typeface="Times New Roman" panose="02020603050405020304" pitchFamily="18" charset="0"/>
              </a:rPr>
              <a:t>. Yavuz Odabaşı), </a:t>
            </a:r>
            <a:r>
              <a:rPr lang="tr-TR" sz="2200" dirty="0" err="1">
                <a:latin typeface="Times New Roman" panose="02020603050405020304" pitchFamily="18" charset="0"/>
                <a:cs typeface="Times New Roman" panose="02020603050405020304" pitchFamily="18" charset="0"/>
              </a:rPr>
              <a:t>Prentice</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Hall</a:t>
            </a:r>
            <a:r>
              <a:rPr lang="tr-TR" sz="2200" dirty="0">
                <a:latin typeface="Times New Roman" panose="02020603050405020304" pitchFamily="18" charset="0"/>
                <a:cs typeface="Times New Roman" panose="02020603050405020304" pitchFamily="18" charset="0"/>
              </a:rPr>
              <a:t>, Bilim-Teknik Kitabevi, Eskişehir, 2001.</a:t>
            </a:r>
          </a:p>
          <a:p>
            <a:r>
              <a:rPr lang="tr-TR" sz="2200" dirty="0">
                <a:latin typeface="Times New Roman" panose="02020603050405020304" pitchFamily="18" charset="0"/>
                <a:cs typeface="Times New Roman" panose="02020603050405020304" pitchFamily="18" charset="0"/>
              </a:rPr>
              <a:t>Pazarlama İlkeleri, Türkiye Uygulamaları: Global Yönetimsel Yaklaşım, Ömer Baybars Tek, Beta, İstanbul, 1999.</a:t>
            </a:r>
          </a:p>
          <a:p>
            <a:r>
              <a:rPr lang="tr-TR" sz="2200" dirty="0">
                <a:latin typeface="Times New Roman" panose="02020603050405020304" pitchFamily="18" charset="0"/>
                <a:cs typeface="Times New Roman" panose="02020603050405020304" pitchFamily="18" charset="0"/>
              </a:rPr>
              <a:t>Pazarlama Yönetimi, </a:t>
            </a:r>
            <a:r>
              <a:rPr lang="tr-TR" sz="2200" dirty="0" err="1">
                <a:latin typeface="Times New Roman" panose="02020603050405020304" pitchFamily="18" charset="0"/>
                <a:cs typeface="Times New Roman" panose="02020603050405020304" pitchFamily="18" charset="0"/>
              </a:rPr>
              <a:t>B.Tenekecioğlu</a:t>
            </a:r>
            <a:r>
              <a:rPr lang="tr-TR" sz="2200" dirty="0">
                <a:latin typeface="Times New Roman" panose="02020603050405020304" pitchFamily="18" charset="0"/>
                <a:cs typeface="Times New Roman" panose="02020603050405020304" pitchFamily="18" charset="0"/>
              </a:rPr>
              <a:t> ve </a:t>
            </a:r>
            <a:r>
              <a:rPr lang="tr-TR" sz="2200" dirty="0" err="1">
                <a:latin typeface="Times New Roman" panose="02020603050405020304" pitchFamily="18" charset="0"/>
                <a:cs typeface="Times New Roman" panose="02020603050405020304" pitchFamily="18" charset="0"/>
              </a:rPr>
              <a:t>F.Esoy</a:t>
            </a:r>
            <a:r>
              <a:rPr lang="tr-TR" sz="2200" dirty="0">
                <a:latin typeface="Times New Roman" panose="02020603050405020304" pitchFamily="18" charset="0"/>
                <a:cs typeface="Times New Roman" panose="02020603050405020304" pitchFamily="18" charset="0"/>
              </a:rPr>
              <a:t>, Birlik Ofset, Eskişehir, 2000.</a:t>
            </a:r>
          </a:p>
          <a:p>
            <a:r>
              <a:rPr lang="tr-TR" sz="2200" dirty="0" smtClean="0">
                <a:latin typeface="Times New Roman" panose="02020603050405020304" pitchFamily="18" charset="0"/>
                <a:cs typeface="Times New Roman" panose="02020603050405020304" pitchFamily="18" charset="0"/>
              </a:rPr>
              <a:t>Pazarlama </a:t>
            </a:r>
            <a:r>
              <a:rPr lang="tr-TR" sz="2200" dirty="0">
                <a:latin typeface="Times New Roman" panose="02020603050405020304" pitchFamily="18" charset="0"/>
                <a:cs typeface="Times New Roman" panose="02020603050405020304" pitchFamily="18" charset="0"/>
              </a:rPr>
              <a:t>Yönetimi, Philip </a:t>
            </a:r>
            <a:r>
              <a:rPr lang="tr-TR" sz="2200" dirty="0" err="1">
                <a:latin typeface="Times New Roman" panose="02020603050405020304" pitchFamily="18" charset="0"/>
                <a:cs typeface="Times New Roman" panose="02020603050405020304" pitchFamily="18" charset="0"/>
              </a:rPr>
              <a:t>Kotler</a:t>
            </a:r>
            <a:r>
              <a:rPr lang="tr-TR" sz="2200" dirty="0">
                <a:latin typeface="Times New Roman" panose="02020603050405020304" pitchFamily="18" charset="0"/>
                <a:cs typeface="Times New Roman" panose="02020603050405020304" pitchFamily="18" charset="0"/>
              </a:rPr>
              <a:t>, (Çeviri: Nejat </a:t>
            </a:r>
            <a:r>
              <a:rPr lang="tr-TR" sz="2200" dirty="0" err="1">
                <a:latin typeface="Times New Roman" panose="02020603050405020304" pitchFamily="18" charset="0"/>
                <a:cs typeface="Times New Roman" panose="02020603050405020304" pitchFamily="18" charset="0"/>
              </a:rPr>
              <a:t>Muallimoğlu</a:t>
            </a:r>
            <a:r>
              <a:rPr lang="tr-TR" sz="2200" dirty="0">
                <a:latin typeface="Times New Roman" panose="02020603050405020304" pitchFamily="18" charset="0"/>
                <a:cs typeface="Times New Roman" panose="02020603050405020304" pitchFamily="18" charset="0"/>
              </a:rPr>
              <a:t>), Milenyum Baskısı, Beta Yayın Dağıtım A.Ş, İstanbul, 2000.</a:t>
            </a:r>
          </a:p>
          <a:p>
            <a:r>
              <a:rPr lang="tr-TR" sz="2200" dirty="0" smtClean="0">
                <a:latin typeface="Times New Roman" panose="02020603050405020304" pitchFamily="18" charset="0"/>
                <a:cs typeface="Times New Roman" panose="02020603050405020304" pitchFamily="18" charset="0"/>
              </a:rPr>
              <a:t>Pazarlama-İlkeler</a:t>
            </a:r>
            <a:r>
              <a:rPr lang="tr-TR" sz="2200" dirty="0">
                <a:latin typeface="Times New Roman" panose="02020603050405020304" pitchFamily="18" charset="0"/>
                <a:cs typeface="Times New Roman" panose="02020603050405020304" pitchFamily="18" charset="0"/>
              </a:rPr>
              <a:t>, Yönetim, Cemal Yükselen, Detay Yayıncılık Ankara, 2001.</a:t>
            </a:r>
          </a:p>
        </p:txBody>
      </p:sp>
    </p:spTree>
    <p:extLst>
      <p:ext uri="{BB962C8B-B14F-4D97-AF65-F5344CB8AC3E}">
        <p14:creationId xmlns:p14="http://schemas.microsoft.com/office/powerpoint/2010/main" val="3747580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Endüstriyel Mallar ve Pazarlama Özellikleri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2</a:t>
            </a:fld>
            <a:endParaRPr lang="tr-TR" dirty="0">
              <a:solidFill>
                <a:prstClr val="black"/>
              </a:solidFill>
            </a:endParaRPr>
          </a:p>
        </p:txBody>
      </p:sp>
      <p:sp>
        <p:nvSpPr>
          <p:cNvPr id="3" name="İçerik Yer Tutucusu 2"/>
          <p:cNvSpPr>
            <a:spLocks noGrp="1"/>
          </p:cNvSpPr>
          <p:nvPr>
            <p:ph idx="1"/>
          </p:nvPr>
        </p:nvSpPr>
        <p:spPr>
          <a:xfrm>
            <a:off x="1610946" y="1705783"/>
            <a:ext cx="9832360" cy="4166208"/>
          </a:xfrm>
        </p:spPr>
        <p:txBody>
          <a:bodyPr/>
          <a:lstStyle/>
          <a:p>
            <a:pPr marL="0" indent="0">
              <a:buNone/>
            </a:pPr>
            <a:r>
              <a:rPr lang="tr-TR" sz="2400" b="1" dirty="0">
                <a:solidFill>
                  <a:srgbClr val="FF0000"/>
                </a:solidFill>
                <a:latin typeface="Times New Roman" panose="02020603050405020304" pitchFamily="18" charset="0"/>
                <a:cs typeface="Times New Roman" panose="02020603050405020304" pitchFamily="18" charset="0"/>
              </a:rPr>
              <a:t>Aranmayan Mallar…</a:t>
            </a:r>
          </a:p>
          <a:p>
            <a:pPr marL="0" indent="0">
              <a:buNone/>
            </a:pPr>
            <a:endParaRPr lang="tr-TR" sz="2400" b="1" dirty="0">
              <a:solidFill>
                <a:srgbClr val="FF0000"/>
              </a:solidFill>
              <a:latin typeface="Times New Roman" panose="02020603050405020304" pitchFamily="18" charset="0"/>
              <a:cs typeface="Times New Roman" panose="02020603050405020304" pitchFamily="18" charset="0"/>
            </a:endParaRPr>
          </a:p>
          <a:p>
            <a:pPr marL="0" indent="0" algn="just">
              <a:buNone/>
            </a:pPr>
            <a:r>
              <a:rPr lang="tr-TR" sz="2000" dirty="0">
                <a:latin typeface="Times New Roman" panose="02020603050405020304" pitchFamily="18" charset="0"/>
                <a:cs typeface="Times New Roman" panose="02020603050405020304" pitchFamily="18" charset="0"/>
              </a:rPr>
              <a:t>Tüketicilerin haberdar olmadıkları ve satın alma arzusu içinde bulunmadıkları;</a:t>
            </a:r>
          </a:p>
          <a:p>
            <a:pPr algn="just">
              <a:buFontTx/>
              <a:buChar char="-"/>
            </a:pPr>
            <a:r>
              <a:rPr lang="tr-TR" sz="2000" dirty="0">
                <a:solidFill>
                  <a:srgbClr val="FF0000"/>
                </a:solidFill>
                <a:latin typeface="Times New Roman" panose="02020603050405020304" pitchFamily="18" charset="0"/>
                <a:cs typeface="Times New Roman" panose="02020603050405020304" pitchFamily="18" charset="0"/>
              </a:rPr>
              <a:t>Hayat sigortası,</a:t>
            </a:r>
          </a:p>
          <a:p>
            <a:pPr algn="just">
              <a:buFontTx/>
              <a:buChar char="-"/>
            </a:pPr>
            <a:r>
              <a:rPr lang="tr-TR" sz="2000" dirty="0">
                <a:solidFill>
                  <a:srgbClr val="FF0000"/>
                </a:solidFill>
                <a:latin typeface="Times New Roman" panose="02020603050405020304" pitchFamily="18" charset="0"/>
                <a:cs typeface="Times New Roman" panose="02020603050405020304" pitchFamily="18" charset="0"/>
              </a:rPr>
              <a:t>Mezar yeri,</a:t>
            </a:r>
          </a:p>
          <a:p>
            <a:pPr algn="just">
              <a:buFontTx/>
              <a:buChar char="-"/>
            </a:pPr>
            <a:r>
              <a:rPr lang="tr-TR" sz="2000" dirty="0">
                <a:solidFill>
                  <a:srgbClr val="FF0000"/>
                </a:solidFill>
                <a:latin typeface="Times New Roman" panose="02020603050405020304" pitchFamily="18" charset="0"/>
                <a:cs typeface="Times New Roman" panose="02020603050405020304" pitchFamily="18" charset="0"/>
              </a:rPr>
              <a:t>Mezar taşı,</a:t>
            </a:r>
          </a:p>
          <a:p>
            <a:pPr algn="just">
              <a:buFontTx/>
              <a:buChar char="-"/>
            </a:pPr>
            <a:r>
              <a:rPr lang="tr-TR" sz="2000" dirty="0">
                <a:solidFill>
                  <a:srgbClr val="FF0000"/>
                </a:solidFill>
                <a:latin typeface="Times New Roman" panose="02020603050405020304" pitchFamily="18" charset="0"/>
                <a:cs typeface="Times New Roman" panose="02020603050405020304" pitchFamily="18" charset="0"/>
              </a:rPr>
              <a:t>Cenaze malzemeleri vb.</a:t>
            </a:r>
          </a:p>
          <a:p>
            <a:pPr marL="0" indent="0" algn="just">
              <a:buNone/>
            </a:pPr>
            <a:endParaRPr lang="tr-TR" sz="2000" dirty="0">
              <a:solidFill>
                <a:srgbClr val="FF0000"/>
              </a:solidFill>
              <a:latin typeface="Times New Roman" panose="02020603050405020304" pitchFamily="18" charset="0"/>
              <a:cs typeface="Times New Roman" panose="02020603050405020304" pitchFamily="18" charset="0"/>
            </a:endParaRPr>
          </a:p>
          <a:p>
            <a:pPr marL="0" indent="0" algn="just">
              <a:buNone/>
            </a:pPr>
            <a:r>
              <a:rPr lang="tr-TR" sz="2000" dirty="0">
                <a:latin typeface="Times New Roman" panose="02020603050405020304" pitchFamily="18" charset="0"/>
                <a:cs typeface="Times New Roman" panose="02020603050405020304" pitchFamily="18" charset="0"/>
              </a:rPr>
              <a:t>mallar aranmayan mallara örnek olarak verilebilir</a:t>
            </a:r>
            <a:endParaRPr lang="tr-T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7426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Endüstriyel Mallar ve Pazarlama Özellikleri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3</a:t>
            </a:fld>
            <a:endParaRPr lang="tr-TR" dirty="0">
              <a:solidFill>
                <a:prstClr val="black"/>
              </a:solidFill>
            </a:endParaRPr>
          </a:p>
        </p:txBody>
      </p:sp>
      <p:sp>
        <p:nvSpPr>
          <p:cNvPr id="3" name="İçerik Yer Tutucusu 2"/>
          <p:cNvSpPr>
            <a:spLocks noGrp="1"/>
          </p:cNvSpPr>
          <p:nvPr>
            <p:ph idx="1"/>
          </p:nvPr>
        </p:nvSpPr>
        <p:spPr>
          <a:xfrm>
            <a:off x="1522811" y="1254091"/>
            <a:ext cx="9832360" cy="4496713"/>
          </a:xfrm>
        </p:spPr>
        <p:txBody>
          <a:bodyPr/>
          <a:lstStyle/>
          <a:p>
            <a:pPr marL="0" indent="0" algn="just">
              <a:lnSpc>
                <a:spcPct val="100000"/>
              </a:lnSpc>
              <a:spcBef>
                <a:spcPts val="0"/>
              </a:spcBef>
              <a:buNone/>
            </a:pPr>
            <a:r>
              <a:rPr lang="tr-TR" sz="2400" b="1" dirty="0">
                <a:latin typeface="Times New Roman" panose="02020603050405020304" pitchFamily="18" charset="0"/>
                <a:cs typeface="Times New Roman" panose="02020603050405020304" pitchFamily="18" charset="0"/>
              </a:rPr>
              <a:t>1- </a:t>
            </a:r>
            <a:r>
              <a:rPr lang="tr-TR" sz="1800" b="1" dirty="0">
                <a:latin typeface="Times New Roman" panose="02020603050405020304" pitchFamily="18" charset="0"/>
                <a:cs typeface="Times New Roman" panose="02020603050405020304" pitchFamily="18" charset="0"/>
              </a:rPr>
              <a:t>Hammaddeler ve pazarlama özellikleri</a:t>
            </a:r>
          </a:p>
          <a:p>
            <a:pPr marL="0" indent="0" algn="just">
              <a:lnSpc>
                <a:spcPct val="100000"/>
              </a:lnSpc>
              <a:spcBef>
                <a:spcPts val="0"/>
              </a:spcBef>
              <a:buNone/>
            </a:pPr>
            <a:endParaRPr lang="tr-TR" sz="18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800" dirty="0">
                <a:latin typeface="Times New Roman" panose="02020603050405020304" pitchFamily="18" charset="0"/>
                <a:cs typeface="Times New Roman" panose="02020603050405020304" pitchFamily="18" charset="0"/>
              </a:rPr>
              <a:t>Üretilen malın fiziksel veya kimyasal bir parçası olan mallardır.</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a)</a:t>
            </a:r>
            <a:r>
              <a:rPr lang="tr-TR" sz="1800" dirty="0">
                <a:latin typeface="Times New Roman" panose="02020603050405020304" pitchFamily="18" charset="0"/>
                <a:cs typeface="Times New Roman" panose="02020603050405020304" pitchFamily="18" charset="0"/>
              </a:rPr>
              <a:t> </a:t>
            </a:r>
            <a:r>
              <a:rPr lang="tr-TR" sz="1800" dirty="0">
                <a:solidFill>
                  <a:srgbClr val="FF0000"/>
                </a:solidFill>
                <a:latin typeface="Times New Roman" panose="02020603050405020304" pitchFamily="18" charset="0"/>
                <a:cs typeface="Times New Roman" panose="02020603050405020304" pitchFamily="18" charset="0"/>
              </a:rPr>
              <a:t>Doğal Hammaddeler: </a:t>
            </a:r>
            <a:r>
              <a:rPr lang="tr-TR" sz="1800" dirty="0">
                <a:latin typeface="Times New Roman" panose="02020603050405020304" pitchFamily="18" charset="0"/>
                <a:cs typeface="Times New Roman" panose="02020603050405020304" pitchFamily="18" charset="0"/>
              </a:rPr>
              <a:t>Orman ve su ürünleri vb.</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b)</a:t>
            </a:r>
            <a:r>
              <a:rPr lang="tr-TR" sz="1800" dirty="0">
                <a:latin typeface="Times New Roman" panose="02020603050405020304" pitchFamily="18" charset="0"/>
                <a:cs typeface="Times New Roman" panose="02020603050405020304" pitchFamily="18" charset="0"/>
              </a:rPr>
              <a:t> </a:t>
            </a:r>
            <a:r>
              <a:rPr lang="tr-TR" sz="1800" dirty="0">
                <a:solidFill>
                  <a:srgbClr val="FF0000"/>
                </a:solidFill>
                <a:latin typeface="Times New Roman" panose="02020603050405020304" pitchFamily="18" charset="0"/>
                <a:cs typeface="Times New Roman" panose="02020603050405020304" pitchFamily="18" charset="0"/>
              </a:rPr>
              <a:t>Tarım Ürünleri: </a:t>
            </a:r>
            <a:r>
              <a:rPr lang="tr-TR" sz="1800" dirty="0">
                <a:latin typeface="Times New Roman" panose="02020603050405020304" pitchFamily="18" charset="0"/>
                <a:cs typeface="Times New Roman" panose="02020603050405020304" pitchFamily="18" charset="0"/>
              </a:rPr>
              <a:t>Tahıl, tütün, meyve, sebze vb.</a:t>
            </a:r>
          </a:p>
          <a:p>
            <a:pPr marL="0" indent="0" algn="just">
              <a:lnSpc>
                <a:spcPct val="100000"/>
              </a:lnSpc>
              <a:spcBef>
                <a:spcPts val="0"/>
              </a:spcBef>
              <a:buNone/>
            </a:pPr>
            <a:endParaRPr lang="tr-TR" sz="18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800" dirty="0">
                <a:latin typeface="Times New Roman" panose="02020603050405020304" pitchFamily="18" charset="0"/>
                <a:cs typeface="Times New Roman" panose="02020603050405020304" pitchFamily="18" charset="0"/>
              </a:rPr>
              <a:t>Bu tür malların </a:t>
            </a:r>
            <a:r>
              <a:rPr lang="tr-TR" sz="1800" b="1" dirty="0">
                <a:latin typeface="Times New Roman" panose="02020603050405020304" pitchFamily="18" charset="0"/>
                <a:cs typeface="Times New Roman" panose="02020603050405020304" pitchFamily="18" charset="0"/>
              </a:rPr>
              <a:t>pazarlanmasında şu noktalar dikkate alınmalıdır;</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1-</a:t>
            </a:r>
            <a:r>
              <a:rPr lang="tr-TR" sz="1800" dirty="0">
                <a:latin typeface="Times New Roman" panose="02020603050405020304" pitchFamily="18" charset="0"/>
                <a:cs typeface="Times New Roman" panose="02020603050405020304" pitchFamily="18" charset="0"/>
              </a:rPr>
              <a:t> Doğal hammadde kaynakları sınırlı olduğundan üretimlerinin arttırılması mümkün değildir.</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2-</a:t>
            </a:r>
            <a:r>
              <a:rPr lang="tr-TR" sz="1800" dirty="0">
                <a:latin typeface="Times New Roman" panose="02020603050405020304" pitchFamily="18" charset="0"/>
                <a:cs typeface="Times New Roman" panose="02020603050405020304" pitchFamily="18" charset="0"/>
              </a:rPr>
              <a:t> Üreticiler, sayıları birkaçı geçmeyen firmalardır. </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3- </a:t>
            </a:r>
            <a:r>
              <a:rPr lang="tr-TR" sz="1800" dirty="0">
                <a:latin typeface="Times New Roman" panose="02020603050405020304" pitchFamily="18" charset="0"/>
                <a:cs typeface="Times New Roman" panose="02020603050405020304" pitchFamily="18" charset="0"/>
              </a:rPr>
              <a:t>Dağıtımda en az maliyetle taşımaya ve depolamaya önem verilmelidir.</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4-</a:t>
            </a:r>
            <a:r>
              <a:rPr lang="tr-TR" sz="1800" dirty="0">
                <a:latin typeface="Times New Roman" panose="02020603050405020304" pitchFamily="18" charset="0"/>
                <a:cs typeface="Times New Roman" panose="02020603050405020304" pitchFamily="18" charset="0"/>
              </a:rPr>
              <a:t> Fiyat, teslim koşulları ve tedarik miktarı gibi özellikler, pazarlamada önemli rol oynar.</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5-</a:t>
            </a:r>
            <a:r>
              <a:rPr lang="tr-TR" sz="1800" dirty="0">
                <a:latin typeface="Times New Roman" panose="02020603050405020304" pitchFamily="18" charset="0"/>
                <a:cs typeface="Times New Roman" panose="02020603050405020304" pitchFamily="18" charset="0"/>
              </a:rPr>
              <a:t> Üreticiden alıcıya doğrudan pazarlama yapılır.</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6- </a:t>
            </a:r>
            <a:r>
              <a:rPr lang="tr-TR" sz="1800" dirty="0">
                <a:latin typeface="Times New Roman" panose="02020603050405020304" pitchFamily="18" charset="0"/>
                <a:cs typeface="Times New Roman" panose="02020603050405020304" pitchFamily="18" charset="0"/>
              </a:rPr>
              <a:t>Tarım ürünlerinin bozulmadan endüstriyel kullanıcıya ulaştırılması önemlidir.</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7-</a:t>
            </a:r>
            <a:r>
              <a:rPr lang="tr-TR" sz="1800" dirty="0">
                <a:latin typeface="Times New Roman" panose="02020603050405020304" pitchFamily="18" charset="0"/>
                <a:cs typeface="Times New Roman" panose="02020603050405020304" pitchFamily="18" charset="0"/>
              </a:rPr>
              <a:t> Tarım ürünlerinin toplanması-sınıflandırılması-derecelenmesi-stoklanması-satışı gibi işlevler alıcılar tarafından yerine getirilir. </a:t>
            </a:r>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5979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Endüstriyel Mallar ve Pazarlama Özellikleri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4</a:t>
            </a:fld>
            <a:endParaRPr lang="tr-TR" dirty="0">
              <a:solidFill>
                <a:prstClr val="black"/>
              </a:solidFill>
            </a:endParaRPr>
          </a:p>
        </p:txBody>
      </p:sp>
      <p:sp>
        <p:nvSpPr>
          <p:cNvPr id="3" name="İçerik Yer Tutucusu 2"/>
          <p:cNvSpPr>
            <a:spLocks noGrp="1"/>
          </p:cNvSpPr>
          <p:nvPr>
            <p:ph idx="1"/>
          </p:nvPr>
        </p:nvSpPr>
        <p:spPr>
          <a:xfrm>
            <a:off x="1522811" y="1949985"/>
            <a:ext cx="9832360" cy="3393195"/>
          </a:xfrm>
        </p:spPr>
        <p:txBody>
          <a:bodyPr/>
          <a:lstStyle/>
          <a:p>
            <a:pPr marL="0" indent="0">
              <a:buNone/>
            </a:pPr>
            <a:r>
              <a:rPr lang="tr-TR" sz="2200" b="1" dirty="0">
                <a:latin typeface="Times New Roman" panose="02020603050405020304" pitchFamily="18" charset="0"/>
                <a:cs typeface="Times New Roman" panose="02020603050405020304" pitchFamily="18" charset="0"/>
              </a:rPr>
              <a:t>2- Donatım malları ve pazarlama özellikleri</a:t>
            </a:r>
          </a:p>
          <a:p>
            <a:pPr marL="0" indent="0" algn="just">
              <a:buNone/>
            </a:pPr>
            <a:r>
              <a:rPr lang="tr-TR" sz="2200" dirty="0">
                <a:solidFill>
                  <a:srgbClr val="FF0000"/>
                </a:solidFill>
                <a:latin typeface="Times New Roman" panose="02020603050405020304" pitchFamily="18" charset="0"/>
                <a:cs typeface="Times New Roman" panose="02020603050405020304" pitchFamily="18" charset="0"/>
              </a:rPr>
              <a:t>Uzun ömürlü fiyatı yüksek </a:t>
            </a:r>
            <a:r>
              <a:rPr lang="tr-TR" sz="2200" dirty="0">
                <a:latin typeface="Times New Roman" panose="02020603050405020304" pitchFamily="18" charset="0"/>
                <a:cs typeface="Times New Roman" panose="02020603050405020304" pitchFamily="18" charset="0"/>
              </a:rPr>
              <a:t>ve </a:t>
            </a:r>
            <a:r>
              <a:rPr lang="tr-TR" sz="2200" dirty="0">
                <a:solidFill>
                  <a:srgbClr val="FF0000"/>
                </a:solidFill>
                <a:latin typeface="Times New Roman" panose="02020603050405020304" pitchFamily="18" charset="0"/>
                <a:cs typeface="Times New Roman" panose="02020603050405020304" pitchFamily="18" charset="0"/>
              </a:rPr>
              <a:t>büyük hacimli </a:t>
            </a:r>
            <a:r>
              <a:rPr lang="tr-TR" sz="2200" dirty="0">
                <a:latin typeface="Times New Roman" panose="02020603050405020304" pitchFamily="18" charset="0"/>
                <a:cs typeface="Times New Roman" panose="02020603050405020304" pitchFamily="18" charset="0"/>
              </a:rPr>
              <a:t>mallardır. </a:t>
            </a:r>
            <a:r>
              <a:rPr lang="tr-TR" sz="2200" dirty="0">
                <a:solidFill>
                  <a:srgbClr val="FF0000"/>
                </a:solidFill>
                <a:latin typeface="Times New Roman" panose="02020603050405020304" pitchFamily="18" charset="0"/>
                <a:cs typeface="Times New Roman" panose="02020603050405020304" pitchFamily="18" charset="0"/>
              </a:rPr>
              <a:t>Fabrika binaları</a:t>
            </a:r>
            <a:r>
              <a:rPr lang="tr-TR" sz="2200" dirty="0">
                <a:latin typeface="Times New Roman" panose="02020603050405020304" pitchFamily="18" charset="0"/>
                <a:cs typeface="Times New Roman" panose="02020603050405020304" pitchFamily="18" charset="0"/>
              </a:rPr>
              <a:t>, </a:t>
            </a:r>
            <a:r>
              <a:rPr lang="tr-TR" sz="2200" dirty="0">
                <a:solidFill>
                  <a:srgbClr val="FF0000"/>
                </a:solidFill>
                <a:latin typeface="Times New Roman" panose="02020603050405020304" pitchFamily="18" charset="0"/>
                <a:cs typeface="Times New Roman" panose="02020603050405020304" pitchFamily="18" charset="0"/>
              </a:rPr>
              <a:t>makine donanımı, bilgisayar üniteleri </a:t>
            </a:r>
            <a:r>
              <a:rPr lang="tr-TR" sz="2200" dirty="0">
                <a:latin typeface="Times New Roman" panose="02020603050405020304" pitchFamily="18" charset="0"/>
                <a:cs typeface="Times New Roman" panose="02020603050405020304" pitchFamily="18" charset="0"/>
              </a:rPr>
              <a:t>örnek olarak verilebilir.</a:t>
            </a:r>
          </a:p>
          <a:p>
            <a:pPr marL="0" indent="0" algn="just">
              <a:buNone/>
            </a:pPr>
            <a:r>
              <a:rPr lang="tr-TR" sz="2200" dirty="0">
                <a:latin typeface="Times New Roman" panose="02020603050405020304" pitchFamily="18" charset="0"/>
                <a:cs typeface="Times New Roman" panose="02020603050405020304" pitchFamily="18" charset="0"/>
              </a:rPr>
              <a:t>Bu tür malların </a:t>
            </a:r>
            <a:r>
              <a:rPr lang="tr-TR" sz="2200" b="1" dirty="0">
                <a:latin typeface="Times New Roman" panose="02020603050405020304" pitchFamily="18" charset="0"/>
                <a:cs typeface="Times New Roman" panose="02020603050405020304" pitchFamily="18" charset="0"/>
              </a:rPr>
              <a:t>pazarlanmasında şu noktalar dikkate alınmalıdır;</a:t>
            </a:r>
          </a:p>
          <a:p>
            <a:pPr marL="0" indent="0" algn="just">
              <a:buNone/>
            </a:pPr>
            <a:r>
              <a:rPr lang="tr-TR" sz="2200" b="1" dirty="0">
                <a:latin typeface="Times New Roman" panose="02020603050405020304" pitchFamily="18" charset="0"/>
                <a:cs typeface="Times New Roman" panose="02020603050405020304" pitchFamily="18" charset="0"/>
              </a:rPr>
              <a:t>1- </a:t>
            </a:r>
            <a:r>
              <a:rPr lang="tr-TR" sz="2200" dirty="0">
                <a:latin typeface="Times New Roman" panose="02020603050405020304" pitchFamily="18" charset="0"/>
                <a:cs typeface="Times New Roman" panose="02020603050405020304" pitchFamily="18" charset="0"/>
              </a:rPr>
              <a:t>Bu tür malların pazarlanmasında </a:t>
            </a:r>
            <a:r>
              <a:rPr lang="tr-TR" sz="2200" dirty="0">
                <a:solidFill>
                  <a:srgbClr val="FF0000"/>
                </a:solidFill>
                <a:latin typeface="Times New Roman" panose="02020603050405020304" pitchFamily="18" charset="0"/>
                <a:cs typeface="Times New Roman" panose="02020603050405020304" pitchFamily="18" charset="0"/>
              </a:rPr>
              <a:t>doğrudan dağıtım </a:t>
            </a:r>
            <a:r>
              <a:rPr lang="tr-TR" sz="2200" dirty="0">
                <a:latin typeface="Times New Roman" panose="02020603050405020304" pitchFamily="18" charset="0"/>
                <a:cs typeface="Times New Roman" panose="02020603050405020304" pitchFamily="18" charset="0"/>
              </a:rPr>
              <a:t>yapılır.</a:t>
            </a:r>
          </a:p>
          <a:p>
            <a:pPr marL="0" indent="0" algn="just">
              <a:buNone/>
            </a:pPr>
            <a:r>
              <a:rPr lang="tr-TR" sz="2200" b="1" dirty="0">
                <a:latin typeface="Times New Roman" panose="02020603050405020304" pitchFamily="18" charset="0"/>
                <a:cs typeface="Times New Roman" panose="02020603050405020304" pitchFamily="18" charset="0"/>
              </a:rPr>
              <a:t>2- </a:t>
            </a:r>
            <a:r>
              <a:rPr lang="tr-TR" sz="2200" dirty="0">
                <a:latin typeface="Times New Roman" panose="02020603050405020304" pitchFamily="18" charset="0"/>
                <a:cs typeface="Times New Roman" panose="02020603050405020304" pitchFamily="18" charset="0"/>
              </a:rPr>
              <a:t>Pazarlama faaliyetlerinde bu alanda </a:t>
            </a:r>
            <a:r>
              <a:rPr lang="tr-TR" sz="2200" dirty="0">
                <a:solidFill>
                  <a:srgbClr val="FF0000"/>
                </a:solidFill>
                <a:latin typeface="Times New Roman" panose="02020603050405020304" pitchFamily="18" charset="0"/>
                <a:cs typeface="Times New Roman" panose="02020603050405020304" pitchFamily="18" charset="0"/>
              </a:rPr>
              <a:t>eğitilmiş satış elemanları</a:t>
            </a:r>
            <a:r>
              <a:rPr lang="tr-TR" sz="2200" dirty="0">
                <a:latin typeface="Times New Roman" panose="02020603050405020304" pitchFamily="18" charset="0"/>
                <a:cs typeface="Times New Roman" panose="02020603050405020304" pitchFamily="18" charset="0"/>
              </a:rPr>
              <a:t>ndan yararlanılır.</a:t>
            </a:r>
          </a:p>
          <a:p>
            <a:pPr marL="0" indent="0" algn="just">
              <a:buNone/>
            </a:pPr>
            <a:r>
              <a:rPr lang="tr-TR" sz="2200" b="1" dirty="0">
                <a:latin typeface="Times New Roman" panose="02020603050405020304" pitchFamily="18" charset="0"/>
                <a:cs typeface="Times New Roman" panose="02020603050405020304" pitchFamily="18" charset="0"/>
              </a:rPr>
              <a:t>3- </a:t>
            </a:r>
            <a:r>
              <a:rPr lang="tr-TR" sz="2200" dirty="0">
                <a:latin typeface="Times New Roman" panose="02020603050405020304" pitchFamily="18" charset="0"/>
                <a:cs typeface="Times New Roman" panose="02020603050405020304" pitchFamily="18" charset="0"/>
              </a:rPr>
              <a:t>Birim </a:t>
            </a:r>
            <a:r>
              <a:rPr lang="tr-TR" sz="2200" dirty="0">
                <a:solidFill>
                  <a:srgbClr val="FF0000"/>
                </a:solidFill>
                <a:latin typeface="Times New Roman" panose="02020603050405020304" pitchFamily="18" charset="0"/>
                <a:cs typeface="Times New Roman" panose="02020603050405020304" pitchFamily="18" charset="0"/>
              </a:rPr>
              <a:t>fiyatı düşük </a:t>
            </a:r>
            <a:r>
              <a:rPr lang="tr-TR" sz="2200" dirty="0">
                <a:latin typeface="Times New Roman" panose="02020603050405020304" pitchFamily="18" charset="0"/>
                <a:cs typeface="Times New Roman" panose="02020603050405020304" pitchFamily="18" charset="0"/>
              </a:rPr>
              <a:t>ve standart donatım mallarının pazarlanmasında </a:t>
            </a:r>
            <a:r>
              <a:rPr lang="tr-TR" sz="2200" dirty="0">
                <a:solidFill>
                  <a:srgbClr val="FF0000"/>
                </a:solidFill>
                <a:latin typeface="Times New Roman" panose="02020603050405020304" pitchFamily="18" charset="0"/>
                <a:cs typeface="Times New Roman" panose="02020603050405020304" pitchFamily="18" charset="0"/>
              </a:rPr>
              <a:t>aracılardan</a:t>
            </a:r>
            <a:r>
              <a:rPr lang="tr-TR" sz="2200" dirty="0">
                <a:latin typeface="Times New Roman" panose="02020603050405020304" pitchFamily="18" charset="0"/>
                <a:cs typeface="Times New Roman" panose="02020603050405020304" pitchFamily="18" charset="0"/>
              </a:rPr>
              <a:t> yararlanılır.</a:t>
            </a: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0276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Endüstriyel Mallar ve Pazarlama Özellikleri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5</a:t>
            </a:fld>
            <a:endParaRPr lang="tr-TR" dirty="0">
              <a:solidFill>
                <a:prstClr val="black"/>
              </a:solidFill>
            </a:endParaRPr>
          </a:p>
        </p:txBody>
      </p:sp>
      <p:sp>
        <p:nvSpPr>
          <p:cNvPr id="3" name="İçerik Yer Tutucusu 2"/>
          <p:cNvSpPr>
            <a:spLocks noGrp="1"/>
          </p:cNvSpPr>
          <p:nvPr>
            <p:ph idx="1"/>
          </p:nvPr>
        </p:nvSpPr>
        <p:spPr>
          <a:xfrm>
            <a:off x="1401626" y="1762698"/>
            <a:ext cx="9832360" cy="3822854"/>
          </a:xfrm>
        </p:spPr>
        <p:txBody>
          <a:bodyPr/>
          <a:lstStyle/>
          <a:p>
            <a:pPr marL="0" lvl="0" indent="0">
              <a:buNone/>
            </a:pPr>
            <a:r>
              <a:rPr lang="tr-TR" sz="2000" b="1" dirty="0">
                <a:solidFill>
                  <a:prstClr val="black"/>
                </a:solidFill>
                <a:latin typeface="Times New Roman" panose="02020603050405020304" pitchFamily="18" charset="0"/>
                <a:cs typeface="Times New Roman" panose="02020603050405020304" pitchFamily="18" charset="0"/>
              </a:rPr>
              <a:t>3- Üretime yardımcı mallar ve pazarlama özellikleri</a:t>
            </a:r>
          </a:p>
          <a:p>
            <a:pPr marL="0" indent="0" algn="just">
              <a:buNone/>
            </a:pPr>
            <a:r>
              <a:rPr lang="tr-TR" sz="2000" dirty="0">
                <a:latin typeface="Times New Roman" panose="02020603050405020304" pitchFamily="18" charset="0"/>
                <a:cs typeface="Times New Roman" panose="02020603050405020304" pitchFamily="18" charset="0"/>
              </a:rPr>
              <a:t>Bu tür mallar, </a:t>
            </a:r>
            <a:r>
              <a:rPr lang="tr-TR" sz="2000" dirty="0">
                <a:solidFill>
                  <a:srgbClr val="FF0000"/>
                </a:solidFill>
                <a:latin typeface="Times New Roman" panose="02020603050405020304" pitchFamily="18" charset="0"/>
                <a:cs typeface="Times New Roman" panose="02020603050405020304" pitchFamily="18" charset="0"/>
              </a:rPr>
              <a:t>üretimi kolaylaştırır </a:t>
            </a:r>
            <a:r>
              <a:rPr lang="tr-TR" sz="2000" dirty="0">
                <a:latin typeface="Times New Roman" panose="02020603050405020304" pitchFamily="18" charset="0"/>
                <a:cs typeface="Times New Roman" panose="02020603050405020304" pitchFamily="18" charset="0"/>
              </a:rPr>
              <a:t>ve </a:t>
            </a:r>
            <a:r>
              <a:rPr lang="tr-TR" sz="2000" dirty="0">
                <a:solidFill>
                  <a:srgbClr val="FF0000"/>
                </a:solidFill>
                <a:latin typeface="Times New Roman" panose="02020603050405020304" pitchFamily="18" charset="0"/>
                <a:cs typeface="Times New Roman" panose="02020603050405020304" pitchFamily="18" charset="0"/>
              </a:rPr>
              <a:t>mamulün içine girmezler</a:t>
            </a:r>
            <a:r>
              <a:rPr lang="tr-TR" sz="2000" dirty="0">
                <a:latin typeface="Times New Roman" panose="02020603050405020304" pitchFamily="18" charset="0"/>
                <a:cs typeface="Times New Roman" panose="02020603050405020304" pitchFamily="18" charset="0"/>
              </a:rPr>
              <a:t>. Büro malzemesi, </a:t>
            </a:r>
            <a:r>
              <a:rPr lang="tr-TR" sz="2000" dirty="0">
                <a:solidFill>
                  <a:srgbClr val="FF0000"/>
                </a:solidFill>
                <a:latin typeface="Times New Roman" panose="02020603050405020304" pitchFamily="18" charset="0"/>
                <a:cs typeface="Times New Roman" panose="02020603050405020304" pitchFamily="18" charset="0"/>
              </a:rPr>
              <a:t>küçük motorlar</a:t>
            </a:r>
            <a:r>
              <a:rPr lang="tr-TR" sz="2000" dirty="0">
                <a:latin typeface="Times New Roman" panose="02020603050405020304" pitchFamily="18" charset="0"/>
                <a:cs typeface="Times New Roman" panose="02020603050405020304" pitchFamily="18" charset="0"/>
              </a:rPr>
              <a:t>, yükleme ve boşaltma araçları vb. örnek verilebilir. Aracılardan yararlanılır.</a:t>
            </a:r>
          </a:p>
          <a:p>
            <a:pPr marL="0" lvl="0" indent="0">
              <a:buNone/>
            </a:pPr>
            <a:r>
              <a:rPr lang="tr-TR" sz="2000" b="1" dirty="0">
                <a:solidFill>
                  <a:prstClr val="black"/>
                </a:solidFill>
                <a:latin typeface="Times New Roman" panose="02020603050405020304" pitchFamily="18" charset="0"/>
                <a:cs typeface="Times New Roman" panose="02020603050405020304" pitchFamily="18" charset="0"/>
              </a:rPr>
              <a:t>4- İşletme gereçleri ve pazarlama özellikleri</a:t>
            </a:r>
          </a:p>
          <a:p>
            <a:pPr marL="0" lvl="0" indent="0" algn="just">
              <a:buNone/>
            </a:pPr>
            <a:r>
              <a:rPr lang="tr-TR" sz="2000" dirty="0">
                <a:solidFill>
                  <a:prstClr val="black"/>
                </a:solidFill>
                <a:latin typeface="Times New Roman" panose="02020603050405020304" pitchFamily="18" charset="0"/>
                <a:cs typeface="Times New Roman" panose="02020603050405020304" pitchFamily="18" charset="0"/>
              </a:rPr>
              <a:t>İşletme gereçleri, </a:t>
            </a:r>
            <a:r>
              <a:rPr lang="tr-TR" sz="2000" dirty="0">
                <a:solidFill>
                  <a:srgbClr val="FF0000"/>
                </a:solidFill>
                <a:latin typeface="Times New Roman" panose="02020603050405020304" pitchFamily="18" charset="0"/>
                <a:cs typeface="Times New Roman" panose="02020603050405020304" pitchFamily="18" charset="0"/>
              </a:rPr>
              <a:t>kısa ömürlü ve birim fiyatı düşük mallardır</a:t>
            </a:r>
            <a:r>
              <a:rPr lang="tr-TR" sz="2000" dirty="0">
                <a:solidFill>
                  <a:prstClr val="black"/>
                </a:solidFill>
                <a:latin typeface="Times New Roman" panose="02020603050405020304" pitchFamily="18" charset="0"/>
                <a:cs typeface="Times New Roman" panose="02020603050405020304" pitchFamily="18" charset="0"/>
              </a:rPr>
              <a:t>. Üretilecek mamulün içine girmeyip üretim işlevinde yardımcı rol oynarlar. </a:t>
            </a:r>
            <a:r>
              <a:rPr lang="tr-TR" sz="2000" dirty="0">
                <a:solidFill>
                  <a:srgbClr val="FF0000"/>
                </a:solidFill>
                <a:latin typeface="Times New Roman" panose="02020603050405020304" pitchFamily="18" charset="0"/>
                <a:cs typeface="Times New Roman" panose="02020603050405020304" pitchFamily="18" charset="0"/>
              </a:rPr>
              <a:t>Boya, yağ, kırtasiye malzemeleri </a:t>
            </a:r>
            <a:r>
              <a:rPr lang="tr-TR" sz="2000" dirty="0">
                <a:solidFill>
                  <a:prstClr val="black"/>
                </a:solidFill>
                <a:latin typeface="Times New Roman" panose="02020603050405020304" pitchFamily="18" charset="0"/>
                <a:cs typeface="Times New Roman" panose="02020603050405020304" pitchFamily="18" charset="0"/>
              </a:rPr>
              <a:t>vb. örnek verilebilir. Standart mallar olduğundan markadan ziyade rekabetin fiyat yanı ağır basar.</a:t>
            </a:r>
          </a:p>
          <a:p>
            <a:pPr marL="0" lvl="0" indent="0">
              <a:buNone/>
            </a:pPr>
            <a:r>
              <a:rPr lang="tr-TR" sz="2000" b="1" dirty="0">
                <a:solidFill>
                  <a:prstClr val="black"/>
                </a:solidFill>
                <a:latin typeface="Times New Roman" panose="02020603050405020304" pitchFamily="18" charset="0"/>
                <a:cs typeface="Times New Roman" panose="02020603050405020304" pitchFamily="18" charset="0"/>
              </a:rPr>
              <a:t>5- İşlenmiş madde ve parçalar pazarlama özellikleri</a:t>
            </a:r>
          </a:p>
          <a:p>
            <a:pPr marL="0" lvl="0" indent="0" algn="just">
              <a:buNone/>
            </a:pPr>
            <a:r>
              <a:rPr lang="tr-TR" sz="2000" dirty="0">
                <a:solidFill>
                  <a:prstClr val="black"/>
                </a:solidFill>
                <a:latin typeface="Times New Roman" panose="02020603050405020304" pitchFamily="18" charset="0"/>
                <a:cs typeface="Times New Roman" panose="02020603050405020304" pitchFamily="18" charset="0"/>
              </a:rPr>
              <a:t>Bu tür mallar, </a:t>
            </a:r>
            <a:r>
              <a:rPr lang="tr-TR" sz="2000" dirty="0">
                <a:solidFill>
                  <a:srgbClr val="FF0000"/>
                </a:solidFill>
                <a:latin typeface="Times New Roman" panose="02020603050405020304" pitchFamily="18" charset="0"/>
                <a:cs typeface="Times New Roman" panose="02020603050405020304" pitchFamily="18" charset="0"/>
              </a:rPr>
              <a:t>üretilecek mamulde kullanılacağı</a:t>
            </a:r>
            <a:r>
              <a:rPr lang="tr-TR" sz="2000" dirty="0">
                <a:solidFill>
                  <a:prstClr val="black"/>
                </a:solidFill>
                <a:latin typeface="Times New Roman" panose="02020603050405020304" pitchFamily="18" charset="0"/>
                <a:cs typeface="Times New Roman" panose="02020603050405020304" pitchFamily="18" charset="0"/>
              </a:rPr>
              <a:t> için, önceden üretim işlemine alınan mallardır. Otomobil üretiminde kullanılan </a:t>
            </a:r>
            <a:r>
              <a:rPr lang="tr-TR" sz="2000" dirty="0">
                <a:solidFill>
                  <a:srgbClr val="FF0000"/>
                </a:solidFill>
                <a:latin typeface="Times New Roman" panose="02020603050405020304" pitchFamily="18" charset="0"/>
                <a:cs typeface="Times New Roman" panose="02020603050405020304" pitchFamily="18" charset="0"/>
              </a:rPr>
              <a:t>akü, ampul, ayna </a:t>
            </a:r>
            <a:r>
              <a:rPr lang="tr-TR" sz="2000" dirty="0">
                <a:solidFill>
                  <a:prstClr val="black"/>
                </a:solidFill>
                <a:latin typeface="Times New Roman" panose="02020603050405020304" pitchFamily="18" charset="0"/>
                <a:cs typeface="Times New Roman" panose="02020603050405020304" pitchFamily="18" charset="0"/>
              </a:rPr>
              <a:t>vb. Bu tür malların pazarlanmasında fiyat ve miktar indirimleri çok önemli yer tutar. </a:t>
            </a:r>
            <a:endParaRPr lang="tr-TR" sz="20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198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Mal Karması Kararları</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6</a:t>
            </a:fld>
            <a:endParaRPr lang="tr-TR" dirty="0">
              <a:solidFill>
                <a:prstClr val="black"/>
              </a:solidFill>
            </a:endParaRPr>
          </a:p>
        </p:txBody>
      </p:sp>
      <p:sp>
        <p:nvSpPr>
          <p:cNvPr id="3" name="İçerik Yer Tutucusu 2"/>
          <p:cNvSpPr>
            <a:spLocks noGrp="1"/>
          </p:cNvSpPr>
          <p:nvPr>
            <p:ph idx="1"/>
          </p:nvPr>
        </p:nvSpPr>
        <p:spPr>
          <a:xfrm>
            <a:off x="1401626" y="1762698"/>
            <a:ext cx="9832360" cy="3822854"/>
          </a:xfrm>
        </p:spPr>
        <p:txBody>
          <a:bodyPr/>
          <a:lstStyle/>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Bir işletmenin satışa sunduğu tüm mallar işletmenin mal karmasını oluşturur.</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Mal karmasının 3 boyutu vardır;</a:t>
            </a:r>
          </a:p>
          <a:p>
            <a:pPr marL="0" indent="0" algn="just">
              <a:lnSpc>
                <a:spcPct val="100000"/>
              </a:lnSpc>
              <a:spcBef>
                <a:spcPts val="0"/>
              </a:spcBef>
              <a:buNone/>
            </a:pPr>
            <a:endParaRPr lang="tr-TR" sz="2000" b="1" dirty="0">
              <a:solidFill>
                <a:srgbClr val="FF0000"/>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1- Genişlik</a:t>
            </a:r>
            <a:r>
              <a:rPr lang="tr-TR" sz="2000" dirty="0">
                <a:latin typeface="Times New Roman" panose="02020603050405020304" pitchFamily="18" charset="0"/>
                <a:cs typeface="Times New Roman" panose="02020603050405020304" pitchFamily="18" charset="0"/>
              </a:rPr>
              <a:t> (karmada bulunan </a:t>
            </a:r>
            <a:r>
              <a:rPr lang="tr-TR" sz="2000" dirty="0">
                <a:solidFill>
                  <a:srgbClr val="FF0000"/>
                </a:solidFill>
                <a:latin typeface="Times New Roman" panose="02020603050405020304" pitchFamily="18" charset="0"/>
                <a:cs typeface="Times New Roman" panose="02020603050405020304" pitchFamily="18" charset="0"/>
              </a:rPr>
              <a:t>mal dizisi sayısı </a:t>
            </a:r>
            <a:r>
              <a:rPr lang="tr-TR" sz="2000" dirty="0">
                <a:latin typeface="Times New Roman" panose="02020603050405020304" pitchFamily="18" charset="0"/>
                <a:cs typeface="Times New Roman" panose="02020603050405020304" pitchFamily="18" charset="0"/>
              </a:rPr>
              <a:t>ile ölçülür) (</a:t>
            </a:r>
            <a:r>
              <a:rPr lang="tr-TR" sz="2000" b="1" dirty="0">
                <a:latin typeface="Times New Roman" panose="02020603050405020304" pitchFamily="18" charset="0"/>
                <a:cs typeface="Times New Roman" panose="02020603050405020304" pitchFamily="18" charset="0"/>
              </a:rPr>
              <a:t>Örnek:</a:t>
            </a:r>
            <a:r>
              <a:rPr lang="tr-TR" sz="2000" dirty="0">
                <a:latin typeface="Times New Roman" panose="02020603050405020304" pitchFamily="18" charset="0"/>
                <a:cs typeface="Times New Roman" panose="02020603050405020304" pitchFamily="18" charset="0"/>
              </a:rPr>
              <a:t> Kadın-Erkek-Çocuk giysilerinin her biri </a:t>
            </a:r>
            <a:r>
              <a:rPr lang="tr-TR" sz="2000" b="1" dirty="0">
                <a:latin typeface="Times New Roman" panose="02020603050405020304" pitchFamily="18" charset="0"/>
                <a:cs typeface="Times New Roman" panose="02020603050405020304" pitchFamily="18" charset="0"/>
              </a:rPr>
              <a:t>mal dizisi</a:t>
            </a:r>
            <a:r>
              <a:rPr lang="tr-TR" sz="2000" dirty="0">
                <a:latin typeface="Times New Roman" panose="02020603050405020304" pitchFamily="18" charset="0"/>
                <a:cs typeface="Times New Roman" panose="02020603050405020304" pitchFamily="18" charset="0"/>
              </a:rPr>
              <a:t>dir.)</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2-</a:t>
            </a:r>
            <a:r>
              <a:rPr lang="tr-TR" sz="2000" dirty="0">
                <a:latin typeface="Times New Roman" panose="02020603050405020304" pitchFamily="18" charset="0"/>
                <a:cs typeface="Times New Roman" panose="02020603050405020304" pitchFamily="18" charset="0"/>
              </a:rPr>
              <a:t> </a:t>
            </a:r>
            <a:r>
              <a:rPr lang="tr-TR" sz="2000" b="1" dirty="0">
                <a:latin typeface="Times New Roman" panose="02020603050405020304" pitchFamily="18" charset="0"/>
                <a:cs typeface="Times New Roman" panose="02020603050405020304" pitchFamily="18" charset="0"/>
              </a:rPr>
              <a:t>Derinlik</a:t>
            </a:r>
            <a:r>
              <a:rPr lang="tr-TR" sz="2000" dirty="0">
                <a:latin typeface="Times New Roman" panose="02020603050405020304" pitchFamily="18" charset="0"/>
                <a:cs typeface="Times New Roman" panose="02020603050405020304" pitchFamily="18" charset="0"/>
              </a:rPr>
              <a:t> (her bir mal dizisinde bulunan </a:t>
            </a:r>
            <a:r>
              <a:rPr lang="tr-TR" sz="2000" dirty="0">
                <a:solidFill>
                  <a:srgbClr val="FF0000"/>
                </a:solidFill>
                <a:latin typeface="Times New Roman" panose="02020603050405020304" pitchFamily="18" charset="0"/>
                <a:cs typeface="Times New Roman" panose="02020603050405020304" pitchFamily="18" charset="0"/>
              </a:rPr>
              <a:t>fiyat, renk, kalite </a:t>
            </a:r>
            <a:r>
              <a:rPr lang="tr-TR" sz="2000" dirty="0">
                <a:latin typeface="Times New Roman" panose="02020603050405020304" pitchFamily="18" charset="0"/>
                <a:cs typeface="Times New Roman" panose="02020603050405020304" pitchFamily="18" charset="0"/>
              </a:rPr>
              <a:t>vb. özelliklerle birbirinden ayrılan çeşitlerin sayısı) (Giysilerin model-beden-renk ayrımları çeşitliliği, her dizinin çeşit sayısı mal karmasının </a:t>
            </a:r>
            <a:r>
              <a:rPr lang="tr-TR" sz="2000" b="1" dirty="0">
                <a:latin typeface="Times New Roman" panose="02020603050405020304" pitchFamily="18" charset="0"/>
                <a:cs typeface="Times New Roman" panose="02020603050405020304" pitchFamily="18" charset="0"/>
              </a:rPr>
              <a:t>derinliğini</a:t>
            </a:r>
            <a:r>
              <a:rPr lang="tr-TR" sz="2000" dirty="0">
                <a:latin typeface="Times New Roman" panose="02020603050405020304" pitchFamily="18" charset="0"/>
                <a:cs typeface="Times New Roman" panose="02020603050405020304" pitchFamily="18" charset="0"/>
              </a:rPr>
              <a:t> verir.)</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3- Uyum </a:t>
            </a:r>
            <a:r>
              <a:rPr lang="tr-TR" sz="2000" dirty="0">
                <a:latin typeface="Times New Roman" panose="02020603050405020304" pitchFamily="18" charset="0"/>
                <a:cs typeface="Times New Roman" panose="02020603050405020304" pitchFamily="18" charset="0"/>
              </a:rPr>
              <a:t>(mal dizilerinin üretim, dağıtım ve kullanımlarındaki bağlılık olgusu)</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0276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15248" y="237781"/>
            <a:ext cx="9247163" cy="599728"/>
          </a:xfrm>
        </p:spPr>
        <p:txBody>
          <a:bodyPr>
            <a:normAutofit fontScale="90000"/>
          </a:bodyPr>
          <a:lstStyle/>
          <a:p>
            <a:pPr marL="0" indent="0" algn="ctr">
              <a:buNone/>
            </a:pPr>
            <a:r>
              <a:rPr lang="tr-TR" sz="2800" dirty="0">
                <a:latin typeface="Times New Roman" panose="02020603050405020304" pitchFamily="18" charset="0"/>
                <a:cs typeface="Times New Roman" panose="02020603050405020304" pitchFamily="18" charset="0"/>
              </a:rPr>
              <a:t>İşletmeler </a:t>
            </a:r>
            <a:r>
              <a:rPr lang="tr-TR" sz="2800" dirty="0" smtClean="0">
                <a:latin typeface="Times New Roman" panose="02020603050405020304" pitchFamily="18" charset="0"/>
                <a:cs typeface="Times New Roman" panose="02020603050405020304" pitchFamily="18" charset="0"/>
              </a:rPr>
              <a:t>hangi </a:t>
            </a:r>
            <a:r>
              <a:rPr lang="tr-TR" sz="2800" dirty="0">
                <a:latin typeface="Times New Roman" panose="02020603050405020304" pitchFamily="18" charset="0"/>
                <a:cs typeface="Times New Roman" panose="02020603050405020304" pitchFamily="18" charset="0"/>
              </a:rPr>
              <a:t>faktörlerin etkisiyle </a:t>
            </a:r>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mal karmalarında değişiklik yapma gereği duyarlar?</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7</a:t>
            </a:fld>
            <a:endParaRPr lang="tr-TR" dirty="0">
              <a:solidFill>
                <a:prstClr val="black"/>
              </a:solidFill>
            </a:endParaRPr>
          </a:p>
        </p:txBody>
      </p:sp>
      <p:sp>
        <p:nvSpPr>
          <p:cNvPr id="3" name="İçerik Yer Tutucusu 2"/>
          <p:cNvSpPr>
            <a:spLocks noGrp="1"/>
          </p:cNvSpPr>
          <p:nvPr>
            <p:ph idx="1"/>
          </p:nvPr>
        </p:nvSpPr>
        <p:spPr>
          <a:xfrm>
            <a:off x="1401626" y="1762698"/>
            <a:ext cx="9832360" cy="3822854"/>
          </a:xfrm>
        </p:spPr>
        <p:txBody>
          <a:bodyPr/>
          <a:lstStyle/>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İşletmeler çeşitli nedenlerle mal karmalarında zaman zaman </a:t>
            </a:r>
            <a:r>
              <a:rPr lang="tr-TR" sz="2000" dirty="0">
                <a:solidFill>
                  <a:srgbClr val="FF0000"/>
                </a:solidFill>
                <a:latin typeface="Times New Roman" panose="02020603050405020304" pitchFamily="18" charset="0"/>
                <a:cs typeface="Times New Roman" panose="02020603050405020304" pitchFamily="18" charset="0"/>
              </a:rPr>
              <a:t>değişiklik yapma </a:t>
            </a:r>
            <a:r>
              <a:rPr lang="tr-TR" sz="2000" dirty="0">
                <a:latin typeface="Times New Roman" panose="02020603050405020304" pitchFamily="18" charset="0"/>
                <a:cs typeface="Times New Roman" panose="02020603050405020304" pitchFamily="18" charset="0"/>
              </a:rPr>
              <a:t>gereğini duyarlar. Bu değişiklik, çeşitli faktörlerin etkisiyle olur. </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Bunların </a:t>
            </a:r>
            <a:r>
              <a:rPr lang="tr-TR" sz="2000" dirty="0" err="1">
                <a:solidFill>
                  <a:srgbClr val="FF0000"/>
                </a:solidFill>
                <a:latin typeface="Times New Roman" panose="02020603050405020304" pitchFamily="18" charset="0"/>
                <a:cs typeface="Times New Roman" panose="02020603050405020304" pitchFamily="18" charset="0"/>
              </a:rPr>
              <a:t>başlıcaları</a:t>
            </a:r>
            <a:r>
              <a:rPr lang="tr-TR" sz="2000" dirty="0">
                <a:latin typeface="Times New Roman" panose="02020603050405020304" pitchFamily="18" charset="0"/>
                <a:cs typeface="Times New Roman" panose="02020603050405020304" pitchFamily="18" charset="0"/>
              </a:rPr>
              <a:t> şunlardır;</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1- </a:t>
            </a:r>
            <a:r>
              <a:rPr lang="tr-TR" sz="2000" dirty="0">
                <a:solidFill>
                  <a:srgbClr val="FF0000"/>
                </a:solidFill>
                <a:latin typeface="Times New Roman" panose="02020603050405020304" pitchFamily="18" charset="0"/>
                <a:cs typeface="Times New Roman" panose="02020603050405020304" pitchFamily="18" charset="0"/>
              </a:rPr>
              <a:t>Talepteki </a:t>
            </a:r>
            <a:r>
              <a:rPr lang="tr-TR" sz="2000" dirty="0">
                <a:latin typeface="Times New Roman" panose="02020603050405020304" pitchFamily="18" charset="0"/>
                <a:cs typeface="Times New Roman" panose="02020603050405020304" pitchFamily="18" charset="0"/>
              </a:rPr>
              <a:t>değişmeler</a:t>
            </a: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2-</a:t>
            </a:r>
            <a:r>
              <a:rPr lang="tr-TR" sz="2000" dirty="0">
                <a:latin typeface="Times New Roman" panose="02020603050405020304" pitchFamily="18" charset="0"/>
                <a:cs typeface="Times New Roman" panose="02020603050405020304" pitchFamily="18" charset="0"/>
              </a:rPr>
              <a:t> </a:t>
            </a:r>
            <a:r>
              <a:rPr lang="tr-TR" sz="2000" dirty="0">
                <a:solidFill>
                  <a:srgbClr val="FF0000"/>
                </a:solidFill>
                <a:latin typeface="Times New Roman" panose="02020603050405020304" pitchFamily="18" charset="0"/>
                <a:cs typeface="Times New Roman" panose="02020603050405020304" pitchFamily="18" charset="0"/>
              </a:rPr>
              <a:t>Rekabet </a:t>
            </a:r>
            <a:r>
              <a:rPr lang="tr-TR" sz="2000" dirty="0">
                <a:latin typeface="Times New Roman" panose="02020603050405020304" pitchFamily="18" charset="0"/>
                <a:cs typeface="Times New Roman" panose="02020603050405020304" pitchFamily="18" charset="0"/>
              </a:rPr>
              <a:t>düzeyi</a:t>
            </a: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3- </a:t>
            </a:r>
            <a:r>
              <a:rPr lang="tr-TR" sz="2000" dirty="0">
                <a:solidFill>
                  <a:srgbClr val="FF0000"/>
                </a:solidFill>
                <a:latin typeface="Times New Roman" panose="02020603050405020304" pitchFamily="18" charset="0"/>
                <a:cs typeface="Times New Roman" panose="02020603050405020304" pitchFamily="18" charset="0"/>
              </a:rPr>
              <a:t>Pazarlama</a:t>
            </a:r>
            <a:r>
              <a:rPr lang="tr-TR" sz="2000" dirty="0">
                <a:latin typeface="Times New Roman" panose="02020603050405020304" pitchFamily="18" charset="0"/>
                <a:cs typeface="Times New Roman" panose="02020603050405020304" pitchFamily="18" charset="0"/>
              </a:rPr>
              <a:t> olanakları</a:t>
            </a: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4-</a:t>
            </a:r>
            <a:r>
              <a:rPr lang="tr-TR" sz="2000" dirty="0">
                <a:latin typeface="Times New Roman" panose="02020603050405020304" pitchFamily="18" charset="0"/>
                <a:cs typeface="Times New Roman" panose="02020603050405020304" pitchFamily="18" charset="0"/>
              </a:rPr>
              <a:t> </a:t>
            </a:r>
            <a:r>
              <a:rPr lang="tr-TR" sz="2000" dirty="0">
                <a:solidFill>
                  <a:srgbClr val="FF0000"/>
                </a:solidFill>
                <a:latin typeface="Times New Roman" panose="02020603050405020304" pitchFamily="18" charset="0"/>
                <a:cs typeface="Times New Roman" panose="02020603050405020304" pitchFamily="18" charset="0"/>
              </a:rPr>
              <a:t>Üretim</a:t>
            </a:r>
            <a:r>
              <a:rPr lang="tr-TR" sz="2000" dirty="0">
                <a:latin typeface="Times New Roman" panose="02020603050405020304" pitchFamily="18" charset="0"/>
                <a:cs typeface="Times New Roman" panose="02020603050405020304" pitchFamily="18" charset="0"/>
              </a:rPr>
              <a:t> olanakları</a:t>
            </a: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5-</a:t>
            </a:r>
            <a:r>
              <a:rPr lang="tr-TR" sz="2000" dirty="0">
                <a:latin typeface="Times New Roman" panose="02020603050405020304" pitchFamily="18" charset="0"/>
                <a:cs typeface="Times New Roman" panose="02020603050405020304" pitchFamily="18" charset="0"/>
              </a:rPr>
              <a:t> </a:t>
            </a:r>
            <a:r>
              <a:rPr lang="tr-TR" sz="2000" dirty="0">
                <a:solidFill>
                  <a:srgbClr val="FF0000"/>
                </a:solidFill>
                <a:latin typeface="Times New Roman" panose="02020603050405020304" pitchFamily="18" charset="0"/>
                <a:cs typeface="Times New Roman" panose="02020603050405020304" pitchFamily="18" charset="0"/>
              </a:rPr>
              <a:t>Finansal</a:t>
            </a:r>
            <a:r>
              <a:rPr lang="tr-TR" sz="2000" dirty="0">
                <a:latin typeface="Times New Roman" panose="02020603050405020304" pitchFamily="18" charset="0"/>
                <a:cs typeface="Times New Roman" panose="02020603050405020304" pitchFamily="18" charset="0"/>
              </a:rPr>
              <a:t> olanaklar</a:t>
            </a:r>
          </a:p>
          <a:p>
            <a:pPr marL="0" lv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6- </a:t>
            </a:r>
            <a:r>
              <a:rPr lang="tr-TR" sz="2000" dirty="0">
                <a:solidFill>
                  <a:srgbClr val="FF0000"/>
                </a:solidFill>
                <a:latin typeface="Times New Roman" panose="02020603050405020304" pitchFamily="18" charset="0"/>
                <a:cs typeface="Times New Roman" panose="02020603050405020304" pitchFamily="18" charset="0"/>
              </a:rPr>
              <a:t>Teknoloji</a:t>
            </a:r>
            <a:r>
              <a:rPr lang="tr-TR" sz="2000" dirty="0">
                <a:latin typeface="Times New Roman" panose="02020603050405020304" pitchFamily="18" charset="0"/>
                <a:cs typeface="Times New Roman" panose="02020603050405020304" pitchFamily="18" charset="0"/>
              </a:rPr>
              <a:t> değişikliği</a:t>
            </a:r>
          </a:p>
          <a:p>
            <a:pPr marL="0" lv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7- </a:t>
            </a:r>
            <a:r>
              <a:rPr lang="tr-TR" sz="2000" dirty="0">
                <a:solidFill>
                  <a:srgbClr val="FF0000"/>
                </a:solidFill>
                <a:latin typeface="Times New Roman" panose="02020603050405020304" pitchFamily="18" charset="0"/>
                <a:cs typeface="Times New Roman" panose="02020603050405020304" pitchFamily="18" charset="0"/>
              </a:rPr>
              <a:t>Yasal ve politik </a:t>
            </a:r>
            <a:r>
              <a:rPr lang="tr-TR" sz="2000" dirty="0">
                <a:latin typeface="Times New Roman" panose="02020603050405020304" pitchFamily="18" charset="0"/>
                <a:cs typeface="Times New Roman" panose="02020603050405020304" pitchFamily="18" charset="0"/>
              </a:rPr>
              <a:t>gelişmeler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52405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93214" y="347722"/>
            <a:ext cx="9247163"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1- Talepteki değişmeler</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8</a:t>
            </a:fld>
            <a:endParaRPr lang="tr-TR" dirty="0">
              <a:solidFill>
                <a:prstClr val="black"/>
              </a:solidFill>
            </a:endParaRPr>
          </a:p>
        </p:txBody>
      </p:sp>
      <p:sp>
        <p:nvSpPr>
          <p:cNvPr id="3" name="İçerik Yer Tutucusu 2"/>
          <p:cNvSpPr>
            <a:spLocks noGrp="1"/>
          </p:cNvSpPr>
          <p:nvPr>
            <p:ph idx="1"/>
          </p:nvPr>
        </p:nvSpPr>
        <p:spPr>
          <a:xfrm>
            <a:off x="1401626" y="1762698"/>
            <a:ext cx="9832360" cy="3822854"/>
          </a:xfrm>
        </p:spPr>
        <p:txBody>
          <a:bodyPr/>
          <a:lstStyle/>
          <a:p>
            <a:pPr marL="0" indent="0" algn="just">
              <a:lnSpc>
                <a:spcPct val="100000"/>
              </a:lnSpc>
              <a:spcBef>
                <a:spcPts val="0"/>
              </a:spcBef>
              <a:buNone/>
            </a:pPr>
            <a:r>
              <a:rPr lang="tr-TR" sz="2000" dirty="0">
                <a:latin typeface="Times New Roman" panose="02020603050405020304" pitchFamily="18" charset="0"/>
                <a:ea typeface="Times New Roman" panose="02020603050405020304" pitchFamily="18" charset="0"/>
              </a:rPr>
              <a:t>Talebi belirleyen tüketici ve endüstriyel kullanıcıların sayılarında, gelirlerinde, eğitim düzeylerinde, zevk ve tercihlerinde meydana gelecek </a:t>
            </a:r>
            <a:r>
              <a:rPr lang="tr-TR" sz="2000" spc="-5" dirty="0">
                <a:latin typeface="Times New Roman" panose="02020603050405020304" pitchFamily="18" charset="0"/>
                <a:ea typeface="Times New Roman" panose="02020603050405020304" pitchFamily="18" charset="0"/>
              </a:rPr>
              <a:t>değişiklikler, işletmenin ürün karmasını etkiler. </a:t>
            </a:r>
          </a:p>
          <a:p>
            <a:pPr marL="0" indent="0" algn="just">
              <a:lnSpc>
                <a:spcPct val="100000"/>
              </a:lnSpc>
              <a:spcBef>
                <a:spcPts val="0"/>
              </a:spcBef>
              <a:buNone/>
            </a:pPr>
            <a:endParaRPr lang="tr-TR" sz="2000" spc="-5" dirty="0">
              <a:latin typeface="Times New Roman" panose="02020603050405020304" pitchFamily="18" charset="0"/>
            </a:endParaRPr>
          </a:p>
          <a:p>
            <a:pPr marL="0" indent="0" algn="just">
              <a:lnSpc>
                <a:spcPct val="100000"/>
              </a:lnSpc>
              <a:spcBef>
                <a:spcPts val="0"/>
              </a:spcBef>
              <a:buNone/>
            </a:pPr>
            <a:r>
              <a:rPr lang="tr-TR" sz="2000" spc="-5" dirty="0">
                <a:latin typeface="Times New Roman" panose="02020603050405020304" pitchFamily="18" charset="0"/>
              </a:rPr>
              <a:t>Kente göçlerle kent nüfusunun artması, kırsal kesimden gelenlerin gelirleri düşük olduğu için yüksek fiyatlı mobilya yerine ucuz mobilya üretimine neden olabilir.</a:t>
            </a:r>
            <a:endParaRPr lang="tr-TR" sz="2000" dirty="0"/>
          </a:p>
        </p:txBody>
      </p:sp>
    </p:spTree>
    <p:extLst>
      <p:ext uri="{BB962C8B-B14F-4D97-AF65-F5344CB8AC3E}">
        <p14:creationId xmlns:p14="http://schemas.microsoft.com/office/powerpoint/2010/main" val="4091120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6265" y="425068"/>
            <a:ext cx="9247163"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2- Rekabet düzeyi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9</a:t>
            </a:fld>
            <a:endParaRPr lang="tr-TR" dirty="0">
              <a:solidFill>
                <a:prstClr val="black"/>
              </a:solidFill>
            </a:endParaRPr>
          </a:p>
        </p:txBody>
      </p:sp>
      <p:sp>
        <p:nvSpPr>
          <p:cNvPr id="3" name="İçerik Yer Tutucusu 2"/>
          <p:cNvSpPr>
            <a:spLocks noGrp="1"/>
          </p:cNvSpPr>
          <p:nvPr>
            <p:ph idx="1"/>
          </p:nvPr>
        </p:nvSpPr>
        <p:spPr>
          <a:xfrm>
            <a:off x="1401626" y="1762698"/>
            <a:ext cx="9832360" cy="3822854"/>
          </a:xfrm>
        </p:spPr>
        <p:txBody>
          <a:bodyPr/>
          <a:lstStyle/>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Zaman zaman ortaya çıkan yoğun rekabet ortamında işletmeler ürün dizisini ve ürün karmasının derinliğini arttırabilir. </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Rekabet ortamındaki değişmeler, rakiplerin pazara farklı ürünler sunması, pazar payını artırma çabaları, işletmelerin ürün karmasına yeni ürünler eklemesine neden olabilir.</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Renault – Tofaş otomobil rekabeti örnek olarak verilebilir.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6325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docProps/app.xml><?xml version="1.0" encoding="utf-8"?>
<Properties xmlns="http://schemas.openxmlformats.org/officeDocument/2006/extended-properties" xmlns:vt="http://schemas.openxmlformats.org/officeDocument/2006/docPropsVTypes">
  <TotalTime>266</TotalTime>
  <Words>1039</Words>
  <Application>Microsoft Office PowerPoint</Application>
  <PresentationFormat>Geniş ekran</PresentationFormat>
  <Paragraphs>122</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15</vt:i4>
      </vt:variant>
    </vt:vector>
  </HeadingPairs>
  <TitlesOfParts>
    <vt:vector size="22" baseType="lpstr">
      <vt:lpstr>ＭＳ Ｐゴシック</vt:lpstr>
      <vt:lpstr>Arial</vt:lpstr>
      <vt:lpstr>Calibri</vt:lpstr>
      <vt:lpstr>Calibri Light</vt:lpstr>
      <vt:lpstr>Times New Roman</vt:lpstr>
      <vt:lpstr>Office Teması</vt:lpstr>
      <vt:lpstr>h.t.</vt:lpstr>
      <vt:lpstr>Tüketim Malları ve Pazarlama Özellikleri</vt:lpstr>
      <vt:lpstr>Endüstriyel Mallar ve Pazarlama Özellikleri</vt:lpstr>
      <vt:lpstr>Endüstriyel Mallar ve Pazarlama Özellikleri</vt:lpstr>
      <vt:lpstr>Endüstriyel Mallar ve Pazarlama Özellikleri</vt:lpstr>
      <vt:lpstr>Endüstriyel Mallar ve Pazarlama Özellikleri</vt:lpstr>
      <vt:lpstr>Mal Karması Kararları</vt:lpstr>
      <vt:lpstr>İşletmeler hangi faktörlerin etkisiyle  mal karmalarında değişiklik yapma gereği duyarlar?</vt:lpstr>
      <vt:lpstr>1- Talepteki değişmeler</vt:lpstr>
      <vt:lpstr>2- Rekabet düzeyi</vt:lpstr>
      <vt:lpstr>3- Pazarlama olanakları</vt:lpstr>
      <vt:lpstr>4- Üretim olanakları</vt:lpstr>
      <vt:lpstr>5- Finansal olanaklar</vt:lpstr>
      <vt:lpstr>6- Teknoloji değişikliği</vt:lpstr>
      <vt:lpstr>7- Yasal ve politik gelişmeler</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Taşınmaz</dc:creator>
  <cp:lastModifiedBy>arahmantursun@gmail.com</cp:lastModifiedBy>
  <cp:revision>30</cp:revision>
  <dcterms:created xsi:type="dcterms:W3CDTF">2020-02-26T08:47:32Z</dcterms:created>
  <dcterms:modified xsi:type="dcterms:W3CDTF">2020-02-27T15:06:53Z</dcterms:modified>
</cp:coreProperties>
</file>