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0401F369-DFFC-4AF2-9E71-6BBEDF01DBF7}"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5A10EBC-60C2-4D05-AC00-4671B6559CF4}"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3796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401F369-DFFC-4AF2-9E71-6BBEDF01DBF7}"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5A10EBC-60C2-4D05-AC00-4671B6559CF4}" type="slidenum">
              <a:rPr lang="tr-TR" smtClean="0"/>
              <a:t>‹#›</a:t>
            </a:fld>
            <a:endParaRPr lang="tr-TR"/>
          </a:p>
        </p:txBody>
      </p:sp>
    </p:spTree>
    <p:extLst>
      <p:ext uri="{BB962C8B-B14F-4D97-AF65-F5344CB8AC3E}">
        <p14:creationId xmlns:p14="http://schemas.microsoft.com/office/powerpoint/2010/main" val="950686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401F369-DFFC-4AF2-9E71-6BBEDF01DBF7}"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5A10EBC-60C2-4D05-AC00-4671B6559CF4}" type="slidenum">
              <a:rPr lang="tr-TR" smtClean="0"/>
              <a:t>‹#›</a:t>
            </a:fld>
            <a:endParaRPr lang="tr-TR"/>
          </a:p>
        </p:txBody>
      </p:sp>
    </p:spTree>
    <p:extLst>
      <p:ext uri="{BB962C8B-B14F-4D97-AF65-F5344CB8AC3E}">
        <p14:creationId xmlns:p14="http://schemas.microsoft.com/office/powerpoint/2010/main" val="1531614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401F369-DFFC-4AF2-9E71-6BBEDF01DBF7}"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5A10EBC-60C2-4D05-AC00-4671B6559CF4}" type="slidenum">
              <a:rPr lang="tr-TR" smtClean="0"/>
              <a:t>‹#›</a:t>
            </a:fld>
            <a:endParaRPr lang="tr-TR"/>
          </a:p>
        </p:txBody>
      </p:sp>
    </p:spTree>
    <p:extLst>
      <p:ext uri="{BB962C8B-B14F-4D97-AF65-F5344CB8AC3E}">
        <p14:creationId xmlns:p14="http://schemas.microsoft.com/office/powerpoint/2010/main" val="1582543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401F369-DFFC-4AF2-9E71-6BBEDF01DBF7}"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5A10EBC-60C2-4D05-AC00-4671B6559CF4}"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9442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401F369-DFFC-4AF2-9E71-6BBEDF01DBF7}" type="datetimeFigureOut">
              <a:rPr lang="tr-TR" smtClean="0"/>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5A10EBC-60C2-4D05-AC00-4671B6559CF4}" type="slidenum">
              <a:rPr lang="tr-TR" smtClean="0"/>
              <a:t>‹#›</a:t>
            </a:fld>
            <a:endParaRPr lang="tr-TR"/>
          </a:p>
        </p:txBody>
      </p:sp>
    </p:spTree>
    <p:extLst>
      <p:ext uri="{BB962C8B-B14F-4D97-AF65-F5344CB8AC3E}">
        <p14:creationId xmlns:p14="http://schemas.microsoft.com/office/powerpoint/2010/main" val="405528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401F369-DFFC-4AF2-9E71-6BBEDF01DBF7}" type="datetimeFigureOut">
              <a:rPr lang="tr-TR" smtClean="0"/>
              <a:t>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5A10EBC-60C2-4D05-AC00-4671B6559CF4}" type="slidenum">
              <a:rPr lang="tr-TR" smtClean="0"/>
              <a:t>‹#›</a:t>
            </a:fld>
            <a:endParaRPr lang="tr-TR"/>
          </a:p>
        </p:txBody>
      </p:sp>
    </p:spTree>
    <p:extLst>
      <p:ext uri="{BB962C8B-B14F-4D97-AF65-F5344CB8AC3E}">
        <p14:creationId xmlns:p14="http://schemas.microsoft.com/office/powerpoint/2010/main" val="877167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401F369-DFFC-4AF2-9E71-6BBEDF01DBF7}" type="datetimeFigureOut">
              <a:rPr lang="tr-TR" smtClean="0"/>
              <a:t>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5A10EBC-60C2-4D05-AC00-4671B6559CF4}" type="slidenum">
              <a:rPr lang="tr-TR" smtClean="0"/>
              <a:t>‹#›</a:t>
            </a:fld>
            <a:endParaRPr lang="tr-TR"/>
          </a:p>
        </p:txBody>
      </p:sp>
    </p:spTree>
    <p:extLst>
      <p:ext uri="{BB962C8B-B14F-4D97-AF65-F5344CB8AC3E}">
        <p14:creationId xmlns:p14="http://schemas.microsoft.com/office/powerpoint/2010/main" val="1978424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401F369-DFFC-4AF2-9E71-6BBEDF01DBF7}" type="datetimeFigureOut">
              <a:rPr lang="tr-TR" smtClean="0"/>
              <a:t>8.05.2020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75A10EBC-60C2-4D05-AC00-4671B6559CF4}" type="slidenum">
              <a:rPr lang="tr-TR" smtClean="0"/>
              <a:t>‹#›</a:t>
            </a:fld>
            <a:endParaRPr lang="tr-TR"/>
          </a:p>
        </p:txBody>
      </p:sp>
    </p:spTree>
    <p:extLst>
      <p:ext uri="{BB962C8B-B14F-4D97-AF65-F5344CB8AC3E}">
        <p14:creationId xmlns:p14="http://schemas.microsoft.com/office/powerpoint/2010/main" val="2272015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401F369-DFFC-4AF2-9E71-6BBEDF01DBF7}" type="datetimeFigureOut">
              <a:rPr lang="tr-TR" smtClean="0"/>
              <a:t>8.05.2020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5A10EBC-60C2-4D05-AC00-4671B6559CF4}" type="slidenum">
              <a:rPr lang="tr-TR" smtClean="0"/>
              <a:t>‹#›</a:t>
            </a:fld>
            <a:endParaRPr lang="tr-TR"/>
          </a:p>
        </p:txBody>
      </p:sp>
    </p:spTree>
    <p:extLst>
      <p:ext uri="{BB962C8B-B14F-4D97-AF65-F5344CB8AC3E}">
        <p14:creationId xmlns:p14="http://schemas.microsoft.com/office/powerpoint/2010/main" val="1283223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0401F369-DFFC-4AF2-9E71-6BBEDF01DBF7}" type="datetimeFigureOut">
              <a:rPr lang="tr-TR" smtClean="0"/>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5A10EBC-60C2-4D05-AC00-4671B6559CF4}" type="slidenum">
              <a:rPr lang="tr-TR" smtClean="0"/>
              <a:t>‹#›</a:t>
            </a:fld>
            <a:endParaRPr lang="tr-TR"/>
          </a:p>
        </p:txBody>
      </p:sp>
    </p:spTree>
    <p:extLst>
      <p:ext uri="{BB962C8B-B14F-4D97-AF65-F5344CB8AC3E}">
        <p14:creationId xmlns:p14="http://schemas.microsoft.com/office/powerpoint/2010/main" val="1611118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401F369-DFFC-4AF2-9E71-6BBEDF01DBF7}" type="datetimeFigureOut">
              <a:rPr lang="tr-TR" smtClean="0"/>
              <a:t>8.05.2020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5A10EBC-60C2-4D05-AC00-4671B6559CF4}"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87663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PRAGMATİZM</a:t>
            </a:r>
            <a:endParaRPr lang="tr-TR" dirty="0"/>
          </a:p>
        </p:txBody>
      </p:sp>
    </p:spTree>
    <p:extLst>
      <p:ext uri="{BB962C8B-B14F-4D97-AF65-F5344CB8AC3E}">
        <p14:creationId xmlns:p14="http://schemas.microsoft.com/office/powerpoint/2010/main" val="3603903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Dewey</a:t>
            </a:r>
            <a:r>
              <a:rPr lang="tr-TR" dirty="0"/>
              <a:t>, gerçekten de insan zihninin ezeli-ebedi hakikatlere erişemeyeceğini ama gereği gibi donatıldığı takdirde, yakıcı politik ve sosyal problemlerle etkili bir biçimde başa çıkmaya muktedir olduğunu öne sürdü. Bu yüzden fiili dünyaya dönüp insan zekâsının burada neler yapabileceğiyle ilgilendi. Onun işte bu çerçeve içinde, 19. yüzyıl düşüncesinin sosyal felsefe kanadına, yararcıların temsil ettiği reformist düşünce geleneğine mensup olduğu söylenebilir</a:t>
            </a:r>
            <a:r>
              <a:rPr lang="tr-TR" dirty="0" smtClean="0"/>
              <a:t>.</a:t>
            </a:r>
            <a:r>
              <a:rPr lang="tr-TR" dirty="0"/>
              <a:t> </a:t>
            </a:r>
            <a:r>
              <a:rPr lang="tr-TR"/>
              <a:t>(Ahmet Cevizci, Felsefe Tarihi, Say Yayınları 2009 s.591.)</a:t>
            </a:r>
          </a:p>
          <a:p>
            <a:endParaRPr lang="tr-TR" dirty="0"/>
          </a:p>
        </p:txBody>
      </p:sp>
    </p:spTree>
    <p:extLst>
      <p:ext uri="{BB962C8B-B14F-4D97-AF65-F5344CB8AC3E}">
        <p14:creationId xmlns:p14="http://schemas.microsoft.com/office/powerpoint/2010/main" val="3974299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81051"/>
            <a:ext cx="10515600" cy="4295912"/>
          </a:xfrm>
        </p:spPr>
        <p:txBody>
          <a:bodyPr/>
          <a:lstStyle/>
          <a:p>
            <a:r>
              <a:rPr lang="tr-TR" dirty="0" smtClean="0"/>
              <a:t>Yirminci yüzyılın ilk çeyreğine damgasını vuran üçüncü bir anlayış, düşünce tarihinde pragmatizm olarak bilinen felsefe okuludur. Pragmatizm, Avrupa uygarlığıyla veya dünyanın başka medeniyetleriyle kıyaslandığında, kısa sayılabilecek bir geçmişi olan ABD’nin felsefi düşünceye yaptığı yegâne özgün katkıyı ifade eder. Bir felsefe okulu ya da hareketi olarak pragmatizme, harekete ilk teorik ifadesini ve ana doğrultusunu temin eden Charles </a:t>
            </a:r>
            <a:r>
              <a:rPr lang="tr-TR" dirty="0" err="1" smtClean="0"/>
              <a:t>Sanders</a:t>
            </a:r>
            <a:r>
              <a:rPr lang="tr-TR" dirty="0" smtClean="0"/>
              <a:t> </a:t>
            </a:r>
            <a:r>
              <a:rPr lang="tr-TR" dirty="0" err="1" smtClean="0"/>
              <a:t>Peirce’ın</a:t>
            </a:r>
            <a:r>
              <a:rPr lang="tr-TR" dirty="0" smtClean="0"/>
              <a:t>, pragmatizmi yaygınlaştırıp, geniş çevrelere tanıtan William </a:t>
            </a:r>
            <a:r>
              <a:rPr lang="tr-TR" dirty="0" err="1" smtClean="0"/>
              <a:t>James’ın</a:t>
            </a:r>
            <a:r>
              <a:rPr lang="tr-TR" dirty="0" smtClean="0"/>
              <a:t> ve nihayet pragmatist bakış açısını Amerikan kurumlarına ve toplumsal hayatına uygulama çabasıyla seçkinleşen John </a:t>
            </a:r>
            <a:r>
              <a:rPr lang="tr-TR" dirty="0" err="1" smtClean="0"/>
              <a:t>Dewey’in</a:t>
            </a:r>
            <a:r>
              <a:rPr lang="tr-TR" dirty="0" smtClean="0"/>
              <a:t> katkılarından meydana gelir.</a:t>
            </a:r>
            <a:r>
              <a:rPr lang="tr-TR" dirty="0"/>
              <a:t> (Ahmet Cevizci, Felsefe Tarihi, Say Yayınları 2009 </a:t>
            </a:r>
            <a:r>
              <a:rPr lang="tr-TR" dirty="0" smtClean="0"/>
              <a:t>s.582.)</a:t>
            </a:r>
            <a:endParaRPr lang="tr-TR" dirty="0"/>
          </a:p>
          <a:p>
            <a:endParaRPr lang="tr-TR" dirty="0"/>
          </a:p>
        </p:txBody>
      </p:sp>
    </p:spTree>
    <p:extLst>
      <p:ext uri="{BB962C8B-B14F-4D97-AF65-F5344CB8AC3E}">
        <p14:creationId xmlns:p14="http://schemas.microsoft.com/office/powerpoint/2010/main" val="3756748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smtClean="0"/>
              <a:t>Peirce</a:t>
            </a:r>
            <a:endParaRPr lang="tr-TR" dirty="0" smtClean="0"/>
          </a:p>
          <a:p>
            <a:r>
              <a:rPr lang="tr-TR" dirty="0"/>
              <a:t>Pragmatizmin kurucusu olarak gösterilen Charles </a:t>
            </a:r>
            <a:r>
              <a:rPr lang="tr-TR" dirty="0" err="1"/>
              <a:t>Sanders</a:t>
            </a:r>
            <a:r>
              <a:rPr lang="tr-TR" dirty="0"/>
              <a:t> </a:t>
            </a:r>
            <a:r>
              <a:rPr lang="tr-TR" dirty="0" err="1"/>
              <a:t>Peirce</a:t>
            </a:r>
            <a:r>
              <a:rPr lang="tr-TR" dirty="0"/>
              <a:t> (1839-1914), aslında yalnızca felsefeye değil fakat modern matematik ve mantığa da çok önemli katkılarda bulunmuş ve böylelikle ülkesinin en özgün ve yaratıcı filozoflarından biri olmuştur. O, bir filozof kimliğiyle, modern felsefenin </a:t>
            </a:r>
            <a:r>
              <a:rPr lang="tr-TR" dirty="0" err="1"/>
              <a:t>Descartes’tan</a:t>
            </a:r>
            <a:r>
              <a:rPr lang="tr-TR" dirty="0"/>
              <a:t> beri hâkim temaları ya da yaklaşımları olan temsilciliği, </a:t>
            </a:r>
            <a:r>
              <a:rPr lang="tr-TR" dirty="0" err="1"/>
              <a:t>sezgiciliği</a:t>
            </a:r>
            <a:r>
              <a:rPr lang="tr-TR" dirty="0"/>
              <a:t>, </a:t>
            </a:r>
            <a:r>
              <a:rPr lang="tr-TR" dirty="0" err="1"/>
              <a:t>içebakışçılığı</a:t>
            </a:r>
            <a:r>
              <a:rPr lang="tr-TR" dirty="0"/>
              <a:t> ve egoizmi reddederken, öncelikle yöntemsel kuşkuculuğa karşı çıkmış ve şüphenin genel olarak bütün inançlara uygulanamayacağı gibi, mutlak olarak kesin olduğu düşünülen inançların doğruluğunu kanıtlamak için de kullanılamayacağını savunmuştur. (Ahmet Cevizci, Felsefe Tarihi, Say Yayınları 2009 s.582.)</a:t>
            </a:r>
          </a:p>
          <a:p>
            <a:endParaRPr lang="tr-TR" dirty="0"/>
          </a:p>
        </p:txBody>
      </p:sp>
    </p:spTree>
    <p:extLst>
      <p:ext uri="{BB962C8B-B14F-4D97-AF65-F5344CB8AC3E}">
        <p14:creationId xmlns:p14="http://schemas.microsoft.com/office/powerpoint/2010/main" val="17983383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Peirce</a:t>
            </a:r>
            <a:r>
              <a:rPr lang="tr-TR" dirty="0"/>
              <a:t>, pragmatizmin esas itibariyle doğruluğun doğasıyla ilgili bir görüş olmasından yani onun çoğu zaman, “bir teorinin işe yaradığı veya toplumsal olarak faydalı olduğu takdirde doğru kabul edilmesi gerektiğini” bildiren doğruluk görüşüyle özdeşleştirilmesinden dolayı, felsefesine önce farklı doğruluk teorilerini birbirinden ayırarak başlar. Ona göre, öncelikle şeylerin kendileriyle ilgili doğrular anlamında transandantal doğrular vardır. Burada, her şeye rağmen önermelerin doğruluğuna karşılık gelen kompleks doğruyla ilgili olduğumuzu ifade eden </a:t>
            </a:r>
            <a:r>
              <a:rPr lang="tr-TR" dirty="0" err="1"/>
              <a:t>Peirce’a</a:t>
            </a:r>
            <a:r>
              <a:rPr lang="tr-TR" dirty="0"/>
              <a:t> göre, transandantal doğrular kendi içlerinde, etik doğrular veya mantık doğruları benzeri farklı türlere ayrılırlar. (Ahmet Cevizci, Felsefe Tarihi, Say Yayınları 2009 </a:t>
            </a:r>
            <a:r>
              <a:rPr lang="tr-TR" dirty="0" smtClean="0"/>
              <a:t>s.583.)</a:t>
            </a:r>
            <a:endParaRPr lang="tr-TR" dirty="0"/>
          </a:p>
          <a:p>
            <a:endParaRPr lang="tr-TR" dirty="0"/>
          </a:p>
        </p:txBody>
      </p:sp>
    </p:spTree>
    <p:extLst>
      <p:ext uri="{BB962C8B-B14F-4D97-AF65-F5344CB8AC3E}">
        <p14:creationId xmlns:p14="http://schemas.microsoft.com/office/powerpoint/2010/main" val="2157143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Peirce</a:t>
            </a:r>
            <a:r>
              <a:rPr lang="tr-TR" dirty="0"/>
              <a:t>, </a:t>
            </a:r>
            <a:r>
              <a:rPr lang="tr-TR" dirty="0" smtClean="0"/>
              <a:t>doğruluğun </a:t>
            </a:r>
            <a:r>
              <a:rPr lang="tr-TR" dirty="0"/>
              <a:t>tam olarak ne olduğunu ifade edebilmek için bir önermenin “gerçekliğe uygun düşmesinin” ne anlama geldiğini açıklama ihtiyacı hisseder. Gerçekten de doğruluk ve yanlışlıktan söz ettiği zaman, önermenin </a:t>
            </a:r>
            <a:r>
              <a:rPr lang="tr-TR" dirty="0" err="1"/>
              <a:t>yanlışlanma</a:t>
            </a:r>
            <a:r>
              <a:rPr lang="tr-TR" dirty="0"/>
              <a:t> veya çürütülme olasılığına gönderme yaptığını bildiren </a:t>
            </a:r>
            <a:r>
              <a:rPr lang="tr-TR" dirty="0" err="1"/>
              <a:t>Peirce’a</a:t>
            </a:r>
            <a:r>
              <a:rPr lang="tr-TR" dirty="0"/>
              <a:t> göre, bir önermeden algısal bir yargıyla çatışan bir sonuç </a:t>
            </a:r>
            <a:r>
              <a:rPr lang="tr-TR" dirty="0" err="1"/>
              <a:t>çıkarsandığı</a:t>
            </a:r>
            <a:r>
              <a:rPr lang="tr-TR" dirty="0"/>
              <a:t> takdirde, o yanlış olmak durumundadır. Başka bir deyişle, bir önerme deneyim tarafından çürütüldüğü takdirde yanlış, buna mukabil çürütülmediği takdirde doğrudur. Bu, </a:t>
            </a:r>
            <a:r>
              <a:rPr lang="tr-TR" dirty="0" err="1"/>
              <a:t>Peirce</a:t>
            </a:r>
            <a:r>
              <a:rPr lang="tr-TR" dirty="0"/>
              <a:t> açısından doğruluk ile </a:t>
            </a:r>
            <a:r>
              <a:rPr lang="tr-TR" dirty="0" err="1"/>
              <a:t>doğrulanabilirliğin</a:t>
            </a:r>
            <a:r>
              <a:rPr lang="tr-TR" dirty="0"/>
              <a:t> aynı olduğunu telkin ediyor gibi görünebilmekle birlikte </a:t>
            </a:r>
            <a:r>
              <a:rPr lang="tr-TR" dirty="0" err="1"/>
              <a:t>Peirce</a:t>
            </a:r>
            <a:r>
              <a:rPr lang="tr-TR" dirty="0"/>
              <a:t>, söz konusu özdeşliği meşhur </a:t>
            </a:r>
            <a:r>
              <a:rPr lang="tr-TR" dirty="0" err="1"/>
              <a:t>yanılabilircilik</a:t>
            </a:r>
            <a:r>
              <a:rPr lang="tr-TR" dirty="0"/>
              <a:t> öğretisine vücut verecek şekilde reddeder. Buna göre </a:t>
            </a:r>
            <a:r>
              <a:rPr lang="tr-TR" dirty="0" err="1"/>
              <a:t>Peirce</a:t>
            </a:r>
            <a:r>
              <a:rPr lang="tr-TR" dirty="0"/>
              <a:t>, gerçekte bir önermenin ampirik olarak doğrulandığı takdirde değil de deneyimsel olarak </a:t>
            </a:r>
            <a:r>
              <a:rPr lang="tr-TR" dirty="0" err="1"/>
              <a:t>yanlışlanmadığı</a:t>
            </a:r>
            <a:r>
              <a:rPr lang="tr-TR" dirty="0"/>
              <a:t> sürece doğru olduğunu söyler. (Ahmet Cevizci, Felsefe Tarihi, Say Yayınları 2009 s.583.)</a:t>
            </a:r>
          </a:p>
          <a:p>
            <a:endParaRPr lang="tr-TR" dirty="0"/>
          </a:p>
        </p:txBody>
      </p:sp>
    </p:spTree>
    <p:extLst>
      <p:ext uri="{BB962C8B-B14F-4D97-AF65-F5344CB8AC3E}">
        <p14:creationId xmlns:p14="http://schemas.microsoft.com/office/powerpoint/2010/main" val="2547258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William James</a:t>
            </a:r>
          </a:p>
          <a:p>
            <a:r>
              <a:rPr lang="tr-TR" dirty="0"/>
              <a:t>Pragmatizmin ikinci önemli ismi, adı pragmatizmle neredeyse özdeşleşmiş olan William James’tir (1842-1910). Zira, düşüncenin nereden ve nasıl türediğini ya da onun öncüllerinin neler olduğunu sormak yerine, düşüncenin sonuçlarını inceleyen James’in gözünde pragmatizm, ilk nesnelerden, ilkelerden, kategorilerden öteye, son nesnelere, ürünlere, sonuçlara ve olaylara yönelmektir. </a:t>
            </a:r>
            <a:r>
              <a:rPr lang="tr-TR" dirty="0" err="1"/>
              <a:t>James’a</a:t>
            </a:r>
            <a:r>
              <a:rPr lang="tr-TR" dirty="0"/>
              <a:t> göre, kendisinden önceki klasik felsefe “nesne nedir?” diye soruyor ve kendisini önemsiz şeylerde kaybediyordu. Darwin’in evrim teorisi, “varlığın kaynağı nedir?” diye soruyor ve kendisini yıldızlar yığınında yitiriyordu. Oysa, pragmatizm, “sonuçlar nelerdir?” diye sormakta ve düşüncenin yüzünü, eylem ve geleceğe </a:t>
            </a:r>
            <a:r>
              <a:rPr lang="tr-TR" dirty="0" smtClean="0"/>
              <a:t>yöneltmektedir.</a:t>
            </a:r>
            <a:r>
              <a:rPr lang="tr-TR" dirty="0"/>
              <a:t> (Ahmet Cevizci, Felsefe Tarihi, Say Yayınları 2009 </a:t>
            </a:r>
            <a:r>
              <a:rPr lang="tr-TR" dirty="0" smtClean="0"/>
              <a:t>s.586.)</a:t>
            </a:r>
            <a:endParaRPr lang="tr-TR" dirty="0"/>
          </a:p>
          <a:p>
            <a:endParaRPr lang="tr-TR" dirty="0"/>
          </a:p>
        </p:txBody>
      </p:sp>
    </p:spTree>
    <p:extLst>
      <p:ext uri="{BB962C8B-B14F-4D97-AF65-F5344CB8AC3E}">
        <p14:creationId xmlns:p14="http://schemas.microsoft.com/office/powerpoint/2010/main" val="3207253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 Nitekim James, hayatı doğrudan ilgilendiren somut olgulara, eylemlere, insanın yaşamını şimdi ve yakın gelecekte doğrudan etkileyen güç ve eyleme önem vermiştir. Dahası </a:t>
            </a:r>
            <a:r>
              <a:rPr lang="tr-TR" dirty="0" err="1"/>
              <a:t>James’a</a:t>
            </a:r>
            <a:r>
              <a:rPr lang="tr-TR" dirty="0"/>
              <a:t> göre, pragmatizm yalnızca bir yöntemdir. Bir yöntem olarak pragmatizm, insan yaşamının bir amacı olduğunu öne sürer. Yani, pragmatizm rakip metafiziksel teorilere, bu teorileri benimseyen insanların hayatlarında yapmış olduğu farklılıklara bakılarak değer biçilmesi gerektiğini söyleyen bir metottur. Dünya ve insan üzerine yeni bilgi ve yorum getirme iddiasında olan birbirlerine rakip teoriler, yalnızca insan hayatının amacına göre değerlendirilmelidir. Ona göre, dünya üzerine olan bir teori, insan yaşamıyla ilgili birçok konuyu göz ardı ederek kesin sonuçlu cevaplara ulaşıyorsa eğer, reddedilmelidir. Böyle bir teori kaçınılmaz olarak dogmatik bir öğretidir. Pragmatizmin, James’e göre, hiçbir dogması, mutlak hiçbir öğretisi yoktur</a:t>
            </a:r>
            <a:r>
              <a:rPr lang="tr-TR" dirty="0" smtClean="0"/>
              <a:t>.</a:t>
            </a:r>
            <a:r>
              <a:rPr lang="tr-TR" dirty="0"/>
              <a:t> </a:t>
            </a:r>
            <a:r>
              <a:rPr lang="tr-TR" dirty="0" smtClean="0"/>
              <a:t>(</a:t>
            </a:r>
            <a:r>
              <a:rPr lang="tr-TR" dirty="0"/>
              <a:t>Ahmet Cevizci, Felsefe Tarihi, Say Yayınları 2009 s.586.)</a:t>
            </a:r>
          </a:p>
          <a:p>
            <a:r>
              <a:rPr lang="tr-TR" dirty="0" smtClean="0"/>
              <a:t> </a:t>
            </a:r>
            <a:endParaRPr lang="tr-TR" dirty="0"/>
          </a:p>
        </p:txBody>
      </p:sp>
    </p:spTree>
    <p:extLst>
      <p:ext uri="{BB962C8B-B14F-4D97-AF65-F5344CB8AC3E}">
        <p14:creationId xmlns:p14="http://schemas.microsoft.com/office/powerpoint/2010/main" val="2698467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John </a:t>
            </a:r>
            <a:r>
              <a:rPr lang="tr-TR" dirty="0" err="1" smtClean="0"/>
              <a:t>Dewey</a:t>
            </a:r>
            <a:endParaRPr lang="tr-TR" dirty="0" smtClean="0"/>
          </a:p>
          <a:p>
            <a:r>
              <a:rPr lang="tr-TR" dirty="0"/>
              <a:t>Pragmatizmin üçüncü filozofu John </a:t>
            </a:r>
            <a:r>
              <a:rPr lang="tr-TR" dirty="0" err="1"/>
              <a:t>Dewey’dir</a:t>
            </a:r>
            <a:r>
              <a:rPr lang="tr-TR" dirty="0"/>
              <a:t> (1859-1952). Teorinin kendisindeki versiyonu </a:t>
            </a:r>
            <a:r>
              <a:rPr lang="tr-TR" dirty="0" err="1"/>
              <a:t>araçsalcılık</a:t>
            </a:r>
            <a:r>
              <a:rPr lang="tr-TR" dirty="0"/>
              <a:t> olarak geçen </a:t>
            </a:r>
            <a:r>
              <a:rPr lang="tr-TR" dirty="0" err="1"/>
              <a:t>Dewey</a:t>
            </a:r>
            <a:r>
              <a:rPr lang="tr-TR" dirty="0"/>
              <a:t>, </a:t>
            </a:r>
            <a:r>
              <a:rPr lang="tr-TR" dirty="0" err="1"/>
              <a:t>Peirce’a</a:t>
            </a:r>
            <a:r>
              <a:rPr lang="tr-TR" dirty="0"/>
              <a:t> benzer fakat </a:t>
            </a:r>
            <a:r>
              <a:rPr lang="tr-TR" dirty="0" err="1"/>
              <a:t>James’tan</a:t>
            </a:r>
            <a:r>
              <a:rPr lang="tr-TR" dirty="0"/>
              <a:t> biraz daha farklı bir biçimde, metafizik ve epistemolojik meselelerle ilgilendi. Ama </a:t>
            </a:r>
            <a:r>
              <a:rPr lang="tr-TR" dirty="0" err="1"/>
              <a:t>Peirce’ın</a:t>
            </a:r>
            <a:r>
              <a:rPr lang="tr-TR" dirty="0"/>
              <a:t> neredeyse bir Ortaçağ realisti gibi davrandığı yerde, </a:t>
            </a:r>
            <a:r>
              <a:rPr lang="tr-TR" dirty="0" err="1"/>
              <a:t>Dewey</a:t>
            </a:r>
            <a:r>
              <a:rPr lang="tr-TR" dirty="0"/>
              <a:t> nesnel ve bağımsız bir biçimde var olan “gerçekler” yerine, “</a:t>
            </a:r>
            <a:r>
              <a:rPr lang="tr-TR" dirty="0" err="1"/>
              <a:t>deneyim”den</a:t>
            </a:r>
            <a:r>
              <a:rPr lang="tr-TR" dirty="0"/>
              <a:t> hareket etme eğilimi gösterdi. Bu kez de </a:t>
            </a:r>
            <a:r>
              <a:rPr lang="tr-TR" dirty="0" err="1"/>
              <a:t>Peirce’tan</a:t>
            </a:r>
            <a:r>
              <a:rPr lang="tr-TR" dirty="0"/>
              <a:t> farklı ve </a:t>
            </a:r>
            <a:r>
              <a:rPr lang="tr-TR" dirty="0" err="1"/>
              <a:t>James’a</a:t>
            </a:r>
            <a:r>
              <a:rPr lang="tr-TR" dirty="0"/>
              <a:t> benzer şekilde, pratik problemlerle yakından ilgilendi. Bununla birlikte, onu ilgilendiren problemler, bireysel ruhun problemlerinden ziyade toplumla ilgili problemlerdi. Bu yüzden, bireyin çevresine nasıl uyum sağlayacağı meselesi üzerinde durmak yerine, fiziki ve toplumsal, elbette bireylerin yararına olacak şekilde yeni baştan düzenlemeye duyulan ihtiyaç üzerinde durdu ve bu bağlamda, bilimlerdekine benzer bilginin söz konusu amaç açısından vazgeçilmez bir önemi haiz olduğunu iddia </a:t>
            </a:r>
            <a:r>
              <a:rPr lang="tr-TR" dirty="0" smtClean="0"/>
              <a:t>etti.</a:t>
            </a:r>
            <a:r>
              <a:rPr lang="tr-TR" dirty="0"/>
              <a:t> (Ahmet Cevizci, Felsefe Tarihi, Say Yayınları 2009 </a:t>
            </a:r>
            <a:r>
              <a:rPr lang="tr-TR" dirty="0" smtClean="0"/>
              <a:t>s.591.)</a:t>
            </a:r>
            <a:endParaRPr lang="tr-TR" dirty="0"/>
          </a:p>
          <a:p>
            <a:endParaRPr lang="tr-TR" dirty="0"/>
          </a:p>
        </p:txBody>
      </p:sp>
    </p:spTree>
    <p:extLst>
      <p:ext uri="{BB962C8B-B14F-4D97-AF65-F5344CB8AC3E}">
        <p14:creationId xmlns:p14="http://schemas.microsoft.com/office/powerpoint/2010/main" val="3612833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Onun </a:t>
            </a:r>
            <a:r>
              <a:rPr lang="tr-TR" dirty="0" err="1"/>
              <a:t>araçsalcılığının</a:t>
            </a:r>
            <a:r>
              <a:rPr lang="tr-TR" dirty="0"/>
              <a:t> da tıpkı özgün versiyonunu oluşturan pragmatizm gibi, doğallıkla biri negatif ya da eleştirel, diğeri ise pozitif veya yapıcı iki ayrı yönü vardır. Başka bir deyişle, </a:t>
            </a:r>
            <a:r>
              <a:rPr lang="tr-TR" dirty="0" err="1"/>
              <a:t>araçsalcılık</a:t>
            </a:r>
            <a:r>
              <a:rPr lang="tr-TR" dirty="0"/>
              <a:t> bir yandan geleneksel felsefeye yönelik bir saldırı, diğer yandan da felsefenin farklı bir temel üzerine yeni baştan inşası olmak durumundadır. </a:t>
            </a:r>
            <a:r>
              <a:rPr lang="tr-TR" dirty="0" err="1"/>
              <a:t>Dewey’in</a:t>
            </a:r>
            <a:r>
              <a:rPr lang="tr-TR" dirty="0"/>
              <a:t> öğretinin gerek negatif gerekse pozitif yanını, büyük ölçüde çağdaşı </a:t>
            </a:r>
            <a:r>
              <a:rPr lang="tr-TR" dirty="0" err="1"/>
              <a:t>Bergson’un</a:t>
            </a:r>
            <a:r>
              <a:rPr lang="tr-TR" dirty="0"/>
              <a:t> felsefesine ilişkin yorum ve değerlendirmelerden türettiği kabul edilir. Ona göre, insan zihninin normal işleyişinin çıkar gözetmeyen bir faaliyet olmadığını gören </a:t>
            </a:r>
            <a:r>
              <a:rPr lang="tr-TR" dirty="0" err="1"/>
              <a:t>Bergson</a:t>
            </a:r>
            <a:r>
              <a:rPr lang="tr-TR" dirty="0"/>
              <a:t>, bu durumda geriye sadece iki alternatifin kaldığını görmüştür: “Ya şöyle ya da böyle hiçbir felsefe yoktur </a:t>
            </a:r>
            <a:r>
              <a:rPr lang="tr-TR" dirty="0" smtClean="0"/>
              <a:t>ve </a:t>
            </a:r>
            <a:r>
              <a:rPr lang="tr-TR" dirty="0"/>
              <a:t>her tür bilgi pratiktir ya da felsefe sezgiden meydana gelir.” </a:t>
            </a:r>
            <a:r>
              <a:rPr lang="tr-TR" dirty="0" err="1"/>
              <a:t>Bergson’un</a:t>
            </a:r>
            <a:r>
              <a:rPr lang="tr-TR" dirty="0"/>
              <a:t> kendisi bu alternatiflerden ikincisini seçmişti. </a:t>
            </a:r>
            <a:r>
              <a:rPr lang="tr-TR" dirty="0" err="1"/>
              <a:t>Dewey</a:t>
            </a:r>
            <a:r>
              <a:rPr lang="tr-TR" dirty="0"/>
              <a:t> ise birincisi seçti. (Ahmet Cevizci, Felsefe Tarihi, Say Yayınları 2009 s.591.)</a:t>
            </a:r>
          </a:p>
          <a:p>
            <a:endParaRPr lang="tr-TR" dirty="0"/>
          </a:p>
        </p:txBody>
      </p:sp>
    </p:spTree>
    <p:extLst>
      <p:ext uri="{BB962C8B-B14F-4D97-AF65-F5344CB8AC3E}">
        <p14:creationId xmlns:p14="http://schemas.microsoft.com/office/powerpoint/2010/main" val="324894020"/>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18</TotalTime>
  <Words>1102</Words>
  <Application>Microsoft Office PowerPoint</Application>
  <PresentationFormat>Geniş ekran</PresentationFormat>
  <Paragraphs>14</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Calibri</vt:lpstr>
      <vt:lpstr>Calibri Light</vt:lpstr>
      <vt:lpstr>Geçmişe bakış</vt:lpstr>
      <vt:lpstr>PRAGMATİZM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PRAGMATİZM</dc:title>
  <dc:creator>ZEHRA</dc:creator>
  <cp:lastModifiedBy>ZEHRA</cp:lastModifiedBy>
  <cp:revision>3</cp:revision>
  <dcterms:created xsi:type="dcterms:W3CDTF">2020-05-07T21:54:24Z</dcterms:created>
  <dcterms:modified xsi:type="dcterms:W3CDTF">2020-05-07T22:12:37Z</dcterms:modified>
</cp:coreProperties>
</file>