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009A98-53B0-4FC1-9DBA-E94E73AA70CF}"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214164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009A98-53B0-4FC1-9DBA-E94E73AA70CF}"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81049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009A98-53B0-4FC1-9DBA-E94E73AA70CF}"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87574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009A98-53B0-4FC1-9DBA-E94E73AA70CF}"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85067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009A98-53B0-4FC1-9DBA-E94E73AA70CF}"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4196201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009A98-53B0-4FC1-9DBA-E94E73AA70CF}"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1553085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009A98-53B0-4FC1-9DBA-E94E73AA70CF}"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70637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009A98-53B0-4FC1-9DBA-E94E73AA70CF}"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3337000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009A98-53B0-4FC1-9DBA-E94E73AA70CF}"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250981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009A98-53B0-4FC1-9DBA-E94E73AA70CF}"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3291026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009A98-53B0-4FC1-9DBA-E94E73AA70CF}"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6B83B0-0580-4505-A668-1D92F3186F89}" type="slidenum">
              <a:rPr lang="tr-TR" smtClean="0"/>
              <a:t>‹#›</a:t>
            </a:fld>
            <a:endParaRPr lang="tr-TR"/>
          </a:p>
        </p:txBody>
      </p:sp>
    </p:spTree>
    <p:extLst>
      <p:ext uri="{BB962C8B-B14F-4D97-AF65-F5344CB8AC3E}">
        <p14:creationId xmlns:p14="http://schemas.microsoft.com/office/powerpoint/2010/main" val="240002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09A98-53B0-4FC1-9DBA-E94E73AA70CF}"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6B83B0-0580-4505-A668-1D92F3186F89}" type="slidenum">
              <a:rPr lang="tr-TR" smtClean="0"/>
              <a:t>‹#›</a:t>
            </a:fld>
            <a:endParaRPr lang="tr-TR"/>
          </a:p>
        </p:txBody>
      </p:sp>
    </p:spTree>
    <p:extLst>
      <p:ext uri="{BB962C8B-B14F-4D97-AF65-F5344CB8AC3E}">
        <p14:creationId xmlns:p14="http://schemas.microsoft.com/office/powerpoint/2010/main" val="2445456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89318"/>
          </a:xfrm>
        </p:spPr>
        <p:txBody>
          <a:bodyPr>
            <a:normAutofit fontScale="90000"/>
          </a:bodyPr>
          <a:lstStyle/>
          <a:p>
            <a:r>
              <a:rPr lang="tr-TR" dirty="0" smtClean="0"/>
              <a:t>5. Hafta</a:t>
            </a:r>
            <a:endParaRPr lang="tr-TR" dirty="0"/>
          </a:p>
        </p:txBody>
      </p:sp>
      <p:sp>
        <p:nvSpPr>
          <p:cNvPr id="3" name="İçerik Yer Tutucusu 2"/>
          <p:cNvSpPr>
            <a:spLocks noGrp="1"/>
          </p:cNvSpPr>
          <p:nvPr>
            <p:ph idx="1"/>
          </p:nvPr>
        </p:nvSpPr>
        <p:spPr>
          <a:xfrm>
            <a:off x="838200" y="1375719"/>
            <a:ext cx="10515600" cy="4801244"/>
          </a:xfrm>
        </p:spPr>
        <p:txBody>
          <a:bodyPr/>
          <a:lstStyle/>
          <a:p>
            <a:r>
              <a:rPr lang="tr-TR" dirty="0" smtClean="0"/>
              <a:t>İspanya/Portekiz sisteminin zaafları</a:t>
            </a:r>
          </a:p>
          <a:p>
            <a:pPr marL="514350" indent="-514350">
              <a:buAutoNum type="arabicPeriod"/>
            </a:pPr>
            <a:r>
              <a:rPr lang="tr-TR" dirty="0" smtClean="0"/>
              <a:t>Kapitalist sermaye birikimin gelişimine ket vuran fakat çürümekte olan feodal toplumsal sistem. </a:t>
            </a:r>
          </a:p>
          <a:p>
            <a:pPr marL="514350" indent="-514350">
              <a:buAutoNum type="arabicPeriod"/>
            </a:pPr>
            <a:r>
              <a:rPr lang="tr-TR" dirty="0" smtClean="0"/>
              <a:t>Kıta içi mücadeleler dolayısıyla artan koruma ve müdahale masrafları sayesinde büyüyen açık pozisyonlar. Amerikan altını ve gümüşü bu açıkların finansmanı için kullanılınca İspanya ve Portekiz’i terk ederek diğer Avrupa ülkelerine ve hatta Avrupa çevresine altın ve gümüş akışı arttı. Sonuç ise «fiyat devrimi» oldu.</a:t>
            </a:r>
          </a:p>
          <a:p>
            <a:pPr marL="514350" indent="-514350">
              <a:buAutoNum type="arabicPeriod"/>
            </a:pPr>
            <a:r>
              <a:rPr lang="tr-TR" dirty="0" smtClean="0"/>
              <a:t>Böylece paradoksal olarak İspanya ve Portekiz Avrupa’nın diğer yelerinde inkişaf eden kapitalist sermaye birikimini desteklemiş oldular. </a:t>
            </a:r>
            <a:endParaRPr lang="tr-TR" dirty="0"/>
          </a:p>
        </p:txBody>
      </p:sp>
    </p:spTree>
    <p:extLst>
      <p:ext uri="{BB962C8B-B14F-4D97-AF65-F5344CB8AC3E}">
        <p14:creationId xmlns:p14="http://schemas.microsoft.com/office/powerpoint/2010/main" val="2960741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60173"/>
            <a:ext cx="10515600" cy="5616790"/>
          </a:xfrm>
        </p:spPr>
        <p:txBody>
          <a:bodyPr/>
          <a:lstStyle/>
          <a:p>
            <a:pPr marL="0" indent="0">
              <a:buNone/>
            </a:pPr>
            <a:r>
              <a:rPr lang="tr-TR" dirty="0" smtClean="0"/>
              <a:t>4. Dönem yaygın kara savaşlarına açılmaktaydı ve ne yazık ki hem İspanya hem de Portekiz birer deniz gücüydü. </a:t>
            </a:r>
          </a:p>
          <a:p>
            <a:pPr marL="0" indent="0">
              <a:buNone/>
            </a:pPr>
            <a:r>
              <a:rPr lang="tr-TR" dirty="0" smtClean="0"/>
              <a:t>5. Çözülen feodal sistemin yarattığı kaotik ortam Kıta Avrupa’sında reform sürecini tetikleyen </a:t>
            </a:r>
            <a:r>
              <a:rPr lang="tr-TR" dirty="0" err="1" smtClean="0"/>
              <a:t>protestan</a:t>
            </a:r>
            <a:r>
              <a:rPr lang="tr-TR" dirty="0" smtClean="0"/>
              <a:t> bir isyana yol açmaktaydı. Bu da kıtada Katolikliğin bayraktarlığını yapan </a:t>
            </a:r>
            <a:r>
              <a:rPr lang="tr-TR" dirty="0" err="1" smtClean="0"/>
              <a:t>Habsburg</a:t>
            </a:r>
            <a:r>
              <a:rPr lang="tr-TR" dirty="0" smtClean="0"/>
              <a:t> çok uluslu imparatorluğunun giderlerini oldukça arttırmıştı. Bu da İspanya’nın kaynaklarını hızla tüketiyordu. </a:t>
            </a:r>
          </a:p>
          <a:p>
            <a:pPr marL="0" indent="0">
              <a:buNone/>
            </a:pPr>
            <a:r>
              <a:rPr lang="tr-TR" dirty="0" smtClean="0"/>
              <a:t>6. Kara vebanın etkisiyle gerileyen nüfus özelikle 16. yüzyılda hızla artmaya başladı. Yüksek kentleşme artan bir </a:t>
            </a:r>
            <a:r>
              <a:rPr lang="tr-TR" dirty="0" err="1" smtClean="0"/>
              <a:t>mamül</a:t>
            </a:r>
            <a:r>
              <a:rPr lang="tr-TR" dirty="0" smtClean="0"/>
              <a:t> mal talebi yarattı. Oysa ne İspanya’nın ne de Portekiz’in yükselen talebi karşılayacak sermaye </a:t>
            </a:r>
            <a:r>
              <a:rPr lang="tr-TR" dirty="0" err="1" smtClean="0"/>
              <a:t>birkimine</a:t>
            </a:r>
            <a:r>
              <a:rPr lang="tr-TR" dirty="0" smtClean="0"/>
              <a:t> altyapı oluşturacak toplumsal formasyonları yoktu. </a:t>
            </a:r>
            <a:endParaRPr lang="tr-TR" dirty="0"/>
          </a:p>
        </p:txBody>
      </p:sp>
    </p:spTree>
    <p:extLst>
      <p:ext uri="{BB962C8B-B14F-4D97-AF65-F5344CB8AC3E}">
        <p14:creationId xmlns:p14="http://schemas.microsoft.com/office/powerpoint/2010/main" val="17342986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186</Words>
  <Application>Microsoft Office PowerPoint</Application>
  <PresentationFormat>Geniş ekran</PresentationFormat>
  <Paragraphs>8</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5. Hafta</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sbahce</dc:creator>
  <cp:lastModifiedBy>sbahce</cp:lastModifiedBy>
  <cp:revision>1</cp:revision>
  <dcterms:created xsi:type="dcterms:W3CDTF">2017-11-27T16:55:31Z</dcterms:created>
  <dcterms:modified xsi:type="dcterms:W3CDTF">2017-11-27T16:55:40Z</dcterms:modified>
</cp:coreProperties>
</file>