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3" r:id="rId3"/>
    <p:sldId id="267" r:id="rId4"/>
    <p:sldId id="264" r:id="rId5"/>
    <p:sldId id="265" r:id="rId6"/>
    <p:sldId id="266" r:id="rId7"/>
    <p:sldId id="270" r:id="rId8"/>
    <p:sldId id="271" r:id="rId9"/>
    <p:sldId id="272"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9"/>
  </p:normalViewPr>
  <p:slideViewPr>
    <p:cSldViewPr snapToGrid="0" snapToObjects="1">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AD606F2-334C-FD44-BCF6-281FFC922CB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A8B5CD1-C676-D546-9375-756CFED476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3CE5ADC-4397-9340-9E6D-6DD1B7F9A30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F8D8F1E-BE48-AE43-8334-9297F1E9753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A5F5F9-2EFB-924F-A5C4-D088684B20D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305261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6991C0-9016-C04A-9604-31A184AC9C1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F2BD5EC-38D0-1B48-8E5F-928C03224D93}"/>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C7E11BE8-7BD2-F641-90FE-CC98FD015407}"/>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2D814A5-020E-4048-A923-085EF328E53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FAA0F5E-046F-3942-9FB9-C3C1E84AC5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7548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C628826-B184-254D-ADA6-725CD1CF818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5CCDF4A-B920-214E-A457-485DBE9C9AA4}"/>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71EB222A-5E58-724B-9BA2-40294B271C2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EAA010E0-D1D3-A34D-8D98-A8CD6C27FB6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30CA5-E9BA-A940-BB43-4E40A4F59C4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4269244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BAAEF6D-7817-3649-934B-6AA4167CE9F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4547D5A-00BC-D44D-A6AE-568564895D42}"/>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E2E04A41-EE48-ED48-8A95-E18CD9BC3304}"/>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F4A93A97-FA70-7442-A058-EED3CFC6526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6255A52-A528-0F49-8BA4-E82B671ABB0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68790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D62FE5-7486-C848-B867-C6D056529AA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DC837E4-FB0C-C544-8CC9-37B4493EB5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6FB0B89E-1C02-4345-9E46-FA02FFDF010D}"/>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9FDFFC5C-6FE1-EF41-B981-8D1CA1A16A2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305D3D-3BFB-CD46-ABCB-B21EC8D8662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5221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8DE6FB-1ED9-664F-82B2-CFA8D98D288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E8E7F79-5AA5-2341-88C5-80EA0B4DAA20}"/>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D4890AF8-6720-7A4E-9FBF-2F643E104F51}"/>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B8FD9E1F-D2BD-EC43-8601-1F63B76BBC9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4E76C522-6899-D54B-B69E-51EC6EE374D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E1C433A-A7B7-4B4F-8F58-9B4754B339D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3609267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9A28559-5C27-9644-98F3-B78F3AD5BFB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B0A43DB-157A-8E40-9B09-968591F114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360802D8-1287-4F45-8B45-C0BE8D50FAE1}"/>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98AB2087-A41A-7443-9C31-42DB7128B5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52C2AC54-A4C2-704D-A62D-C38653FEC8EB}"/>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935A774A-39BE-5D4A-8F0B-3C1853396DE8}"/>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8" name="Alt Bilgi Yer Tutucusu 7">
            <a:extLst>
              <a:ext uri="{FF2B5EF4-FFF2-40B4-BE49-F238E27FC236}">
                <a16:creationId xmlns:a16="http://schemas.microsoft.com/office/drawing/2014/main" id="{9F21F1E2-652E-2B48-B440-89D00C2C4E7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B11947A-9923-D043-AA26-9F7C5C2B55A1}"/>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34618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42C13B1-FA42-9445-B1F1-B0CCEC7D196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875A5FE-BA93-2446-A9F7-E10D25E96F8B}"/>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4" name="Alt Bilgi Yer Tutucusu 3">
            <a:extLst>
              <a:ext uri="{FF2B5EF4-FFF2-40B4-BE49-F238E27FC236}">
                <a16:creationId xmlns:a16="http://schemas.microsoft.com/office/drawing/2014/main" id="{1ED76ED0-0078-C744-9211-01C905D0A93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6AB3BEA-6EEB-E444-A610-AC6FCBB5EB9C}"/>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530560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897B376-A3A7-1240-AD64-3500B4D7231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3" name="Alt Bilgi Yer Tutucusu 2">
            <a:extLst>
              <a:ext uri="{FF2B5EF4-FFF2-40B4-BE49-F238E27FC236}">
                <a16:creationId xmlns:a16="http://schemas.microsoft.com/office/drawing/2014/main" id="{01C9CCE9-45D4-CD4A-A3D3-B952C1AA415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F584DE4-5019-B147-AAA3-CC1A421B86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015008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54C917F-D7D8-984D-8E45-FE9487621FA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E032104-2E90-7247-A605-46E1ABDAEE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B2470A48-5DFC-0846-B144-E4200CA7F4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9BE921C1-AC2D-6546-8575-1CA7CDF7F73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6D842229-FBF0-5243-B34A-25E0991D3C2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E54674D-578E-FD4B-A18F-F4187D034F82}"/>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99019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5DCBFE8-964A-8040-B542-04EF6864129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72B57D3-381C-5A44-9E56-6F4DC14FC1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FE461B3-E221-BD4B-A481-500A931E3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CBF39F9-F220-9942-B720-28B180BF474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7A5A12F9-5ED3-B644-A38D-FE413CBF8C8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B06ACB5-E50F-C940-B55B-9F1B529197DD}"/>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64832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D177C62-F625-1942-954B-76E8964EF1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CECCA94-2BE1-3345-939B-ABF8AAA5F1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5D87E41B-7DB7-7046-BC60-1123552CD1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1072E18A-F636-2547-9169-907699FA71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F5DA1D8-2C7D-A84B-8B96-BDC42649E5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C8515-3A04-2542-BD07-C9DD8ECE7ACC}" type="slidenum">
              <a:rPr lang="tr-TR" smtClean="0"/>
              <a:t>‹#›</a:t>
            </a:fld>
            <a:endParaRPr lang="tr-TR"/>
          </a:p>
        </p:txBody>
      </p:sp>
    </p:spTree>
    <p:extLst>
      <p:ext uri="{BB962C8B-B14F-4D97-AF65-F5344CB8AC3E}">
        <p14:creationId xmlns:p14="http://schemas.microsoft.com/office/powerpoint/2010/main" val="1625593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a:extLst>
              <a:ext uri="{FF2B5EF4-FFF2-40B4-BE49-F238E27FC236}">
                <a16:creationId xmlns:a16="http://schemas.microsoft.com/office/drawing/2014/main" id="{E25A9A9A-100F-2D40-86B7-2C9E79DEA06C}"/>
              </a:ext>
            </a:extLst>
          </p:cNvPr>
          <p:cNvSpPr>
            <a:spLocks noGrp="1"/>
          </p:cNvSpPr>
          <p:nvPr>
            <p:ph type="subTitle" idx="1"/>
          </p:nvPr>
        </p:nvSpPr>
        <p:spPr>
          <a:xfrm>
            <a:off x="1524000" y="581892"/>
            <a:ext cx="9174866" cy="5807334"/>
          </a:xfrm>
        </p:spPr>
        <p:txBody>
          <a:bodyPr>
            <a:normAutofit fontScale="92500" lnSpcReduction="10000"/>
          </a:bodyPr>
          <a:lstStyle/>
          <a:p>
            <a:pPr>
              <a:lnSpc>
                <a:spcPct val="100000"/>
              </a:lnSpc>
              <a:spcAft>
                <a:spcPts val="1200"/>
              </a:spcAft>
            </a:pPr>
            <a:r>
              <a:rPr lang="tr-TR" sz="3900" b="1" dirty="0" smtClean="0"/>
              <a:t>-1-</a:t>
            </a:r>
          </a:p>
          <a:p>
            <a:pPr>
              <a:lnSpc>
                <a:spcPct val="100000"/>
              </a:lnSpc>
              <a:spcAft>
                <a:spcPts val="1200"/>
              </a:spcAft>
            </a:pPr>
            <a:r>
              <a:rPr lang="tr-TR" sz="3900" b="1" dirty="0" smtClean="0"/>
              <a:t>VAHİY </a:t>
            </a:r>
            <a:r>
              <a:rPr lang="tr-TR" sz="3900" b="1" dirty="0"/>
              <a:t>VE MUCİZE</a:t>
            </a:r>
          </a:p>
          <a:p>
            <a:pPr marL="571500" indent="-571500" algn="just">
              <a:lnSpc>
                <a:spcPct val="100000"/>
              </a:lnSpc>
              <a:spcAft>
                <a:spcPts val="1200"/>
              </a:spcAft>
              <a:buFont typeface="+mj-lt"/>
              <a:buAutoNum type="romanLcPeriod"/>
            </a:pPr>
            <a:r>
              <a:rPr lang="tr-TR" sz="3200" dirty="0" smtClean="0"/>
              <a:t>Vahiy</a:t>
            </a:r>
            <a:endParaRPr lang="tr-TR" sz="3200" dirty="0"/>
          </a:p>
          <a:p>
            <a:pPr marL="457200" indent="-457200" algn="just">
              <a:lnSpc>
                <a:spcPct val="100000"/>
              </a:lnSpc>
              <a:spcAft>
                <a:spcPts val="1200"/>
              </a:spcAft>
              <a:buFont typeface="Arial" panose="020B0604020202020204" pitchFamily="34" charset="0"/>
              <a:buChar char="•"/>
            </a:pPr>
            <a:r>
              <a:rPr lang="tr-TR" dirty="0"/>
              <a:t>Vahyin Mahiyeti</a:t>
            </a:r>
          </a:p>
          <a:p>
            <a:pPr marL="457200" indent="-457200" algn="just">
              <a:lnSpc>
                <a:spcPct val="100000"/>
              </a:lnSpc>
              <a:spcAft>
                <a:spcPts val="1200"/>
              </a:spcAft>
              <a:buFont typeface="Arial" panose="020B0604020202020204" pitchFamily="34" charset="0"/>
              <a:buChar char="•"/>
            </a:pPr>
            <a:r>
              <a:rPr lang="tr-TR" dirty="0"/>
              <a:t>Vahyin İmkânı</a:t>
            </a:r>
          </a:p>
          <a:p>
            <a:pPr marL="457200" indent="-457200" algn="just">
              <a:lnSpc>
                <a:spcPct val="100000"/>
              </a:lnSpc>
              <a:spcAft>
                <a:spcPts val="1200"/>
              </a:spcAft>
              <a:buFont typeface="Arial" panose="020B0604020202020204" pitchFamily="34" charset="0"/>
              <a:buChar char="•"/>
            </a:pPr>
            <a:r>
              <a:rPr lang="tr-TR" dirty="0"/>
              <a:t>Vahyin Doğrulanması</a:t>
            </a:r>
          </a:p>
          <a:p>
            <a:pPr marL="571500" indent="-571500" algn="just">
              <a:lnSpc>
                <a:spcPct val="100000"/>
              </a:lnSpc>
              <a:spcAft>
                <a:spcPts val="1200"/>
              </a:spcAft>
              <a:buAutoNum type="romanLcPeriod" startAt="2"/>
            </a:pPr>
            <a:r>
              <a:rPr lang="tr-TR" sz="3200" dirty="0"/>
              <a:t>Mucize</a:t>
            </a:r>
          </a:p>
          <a:p>
            <a:pPr marL="342900" indent="-342900" algn="just">
              <a:lnSpc>
                <a:spcPct val="100000"/>
              </a:lnSpc>
              <a:spcAft>
                <a:spcPts val="1200"/>
              </a:spcAft>
              <a:buFont typeface="Arial" panose="020B0604020202020204" pitchFamily="34" charset="0"/>
              <a:buChar char="•"/>
            </a:pPr>
            <a:r>
              <a:rPr lang="tr-TR" dirty="0"/>
              <a:t>Mucizenin Mahiyeti</a:t>
            </a:r>
          </a:p>
          <a:p>
            <a:pPr marL="342900" indent="-342900" algn="just">
              <a:lnSpc>
                <a:spcPct val="100000"/>
              </a:lnSpc>
              <a:spcAft>
                <a:spcPts val="1200"/>
              </a:spcAft>
              <a:buFont typeface="Arial" panose="020B0604020202020204" pitchFamily="34" charset="0"/>
              <a:buChar char="•"/>
            </a:pPr>
            <a:r>
              <a:rPr lang="tr-TR" dirty="0"/>
              <a:t>Mucizenin Kanıtlanması</a:t>
            </a:r>
          </a:p>
        </p:txBody>
      </p:sp>
    </p:spTree>
    <p:extLst>
      <p:ext uri="{BB962C8B-B14F-4D97-AF65-F5344CB8AC3E}">
        <p14:creationId xmlns:p14="http://schemas.microsoft.com/office/powerpoint/2010/main" val="3277500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C35CA85-2C79-2B48-9791-6755AB65E6BF}"/>
              </a:ext>
            </a:extLst>
          </p:cNvPr>
          <p:cNvSpPr>
            <a:spLocks noGrp="1"/>
          </p:cNvSpPr>
          <p:nvPr>
            <p:ph idx="1"/>
          </p:nvPr>
        </p:nvSpPr>
        <p:spPr>
          <a:xfrm>
            <a:off x="777766" y="599090"/>
            <a:ext cx="10576034" cy="5577873"/>
          </a:xfrm>
        </p:spPr>
        <p:txBody>
          <a:bodyPr>
            <a:normAutofit/>
          </a:bodyPr>
          <a:lstStyle/>
          <a:p>
            <a:pPr marL="0" indent="0" algn="ctr">
              <a:lnSpc>
                <a:spcPct val="110000"/>
              </a:lnSpc>
              <a:buNone/>
            </a:pPr>
            <a:endParaRPr lang="tr-TR" sz="3600" b="1" dirty="0"/>
          </a:p>
          <a:p>
            <a:pPr marL="0" indent="0" algn="ctr">
              <a:lnSpc>
                <a:spcPct val="110000"/>
              </a:lnSpc>
              <a:spcAft>
                <a:spcPts val="1200"/>
              </a:spcAft>
              <a:buNone/>
            </a:pPr>
            <a:r>
              <a:rPr lang="tr-TR" sz="3600" b="1" dirty="0"/>
              <a:t>Vahyin Mahiyeti</a:t>
            </a:r>
          </a:p>
          <a:p>
            <a:pPr algn="just">
              <a:lnSpc>
                <a:spcPct val="100000"/>
              </a:lnSpc>
              <a:spcAft>
                <a:spcPts val="1200"/>
              </a:spcAft>
            </a:pPr>
            <a:r>
              <a:rPr lang="tr-TR" dirty="0"/>
              <a:t>Arapçada vahiy kelimesi: ‘gizlice veya hızlı bir şekilde bildirmek, konuşmak, ilham etmek, ima ve işarette bulunmak, fısıldamak ve emretmek’ anlamlarına gelir.</a:t>
            </a:r>
          </a:p>
          <a:p>
            <a:pPr algn="just">
              <a:lnSpc>
                <a:spcPct val="100000"/>
              </a:lnSpc>
              <a:spcAft>
                <a:spcPts val="1200"/>
              </a:spcAft>
            </a:pPr>
            <a:r>
              <a:rPr lang="tr-TR" dirty="0"/>
              <a:t>Latince ‘</a:t>
            </a:r>
            <a:r>
              <a:rPr lang="tr-TR" dirty="0" err="1"/>
              <a:t>revelatio</a:t>
            </a:r>
            <a:r>
              <a:rPr lang="tr-TR" dirty="0"/>
              <a:t>’ kelimesi de; ‘açıklamak, ifşa etmek, örtüsünü kaldırmak, göz önüne sermek’ gibi anlamlarda kullanılmaktadır.</a:t>
            </a:r>
          </a:p>
          <a:p>
            <a:pPr algn="just">
              <a:lnSpc>
                <a:spcPct val="100000"/>
              </a:lnSpc>
              <a:spcAft>
                <a:spcPts val="1200"/>
              </a:spcAft>
            </a:pPr>
            <a:r>
              <a:rPr lang="tr-TR" dirty="0"/>
              <a:t>Kur’an’da vahiy kelimesinin peygamberler dışındaki insanlar için de kullanıldığını görüyoruz (Maide/111, </a:t>
            </a:r>
            <a:r>
              <a:rPr lang="tr-TR" dirty="0" err="1"/>
              <a:t>Kasas</a:t>
            </a:r>
            <a:r>
              <a:rPr lang="tr-TR" dirty="0"/>
              <a:t>/7).</a:t>
            </a:r>
          </a:p>
        </p:txBody>
      </p:sp>
    </p:spTree>
    <p:extLst>
      <p:ext uri="{BB962C8B-B14F-4D97-AF65-F5344CB8AC3E}">
        <p14:creationId xmlns:p14="http://schemas.microsoft.com/office/powerpoint/2010/main" val="2199805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734A428-F50C-B848-B402-2318B2B9693D}"/>
              </a:ext>
            </a:extLst>
          </p:cNvPr>
          <p:cNvSpPr>
            <a:spLocks noGrp="1"/>
          </p:cNvSpPr>
          <p:nvPr>
            <p:ph idx="1"/>
          </p:nvPr>
        </p:nvSpPr>
        <p:spPr>
          <a:xfrm>
            <a:off x="987972" y="735724"/>
            <a:ext cx="10365828" cy="5441239"/>
          </a:xfrm>
        </p:spPr>
        <p:txBody>
          <a:bodyPr>
            <a:normAutofit/>
          </a:bodyPr>
          <a:lstStyle/>
          <a:p>
            <a:pPr algn="just">
              <a:lnSpc>
                <a:spcPct val="100000"/>
              </a:lnSpc>
              <a:spcAft>
                <a:spcPts val="1200"/>
              </a:spcAft>
            </a:pPr>
            <a:r>
              <a:rPr lang="tr-TR" dirty="0"/>
              <a:t>Tabiî vahiy ile; bütün insanların varlığını kabul edebilmelerini mümkün kılacak tarzda Tanrı’nın bilinir kılınması anlaşılmaktadır.</a:t>
            </a:r>
          </a:p>
          <a:p>
            <a:pPr algn="just">
              <a:lnSpc>
                <a:spcPct val="100000"/>
              </a:lnSpc>
              <a:spcAft>
                <a:spcPts val="1200"/>
              </a:spcAft>
            </a:pPr>
            <a:r>
              <a:rPr lang="tr-TR" dirty="0"/>
              <a:t>Peygamberler şahsında gerçekleşen vahye çağdaş din felsefesi literatüründe ‘özel vahiy’ denilmektedir.</a:t>
            </a:r>
          </a:p>
          <a:p>
            <a:pPr algn="just">
              <a:lnSpc>
                <a:spcPct val="100000"/>
              </a:lnSpc>
              <a:spcAft>
                <a:spcPts val="1200"/>
              </a:spcAft>
            </a:pPr>
            <a:r>
              <a:rPr lang="tr-TR" dirty="0"/>
              <a:t>Modern din felsefesi literatüründe vahyin mahiyeti konusunda iki anlayış öne çıkmaktadır:</a:t>
            </a:r>
          </a:p>
          <a:p>
            <a:pPr algn="just">
              <a:lnSpc>
                <a:spcPct val="100000"/>
              </a:lnSpc>
              <a:spcAft>
                <a:spcPts val="1200"/>
              </a:spcAft>
            </a:pPr>
            <a:r>
              <a:rPr lang="tr-TR" dirty="0"/>
              <a:t>Bunlardan ilki, </a:t>
            </a:r>
            <a:r>
              <a:rPr lang="tr-TR" i="1" dirty="0"/>
              <a:t>‘doktrin’ veya ‘önerme’ merkezli vahiy</a:t>
            </a:r>
            <a:r>
              <a:rPr lang="tr-TR" dirty="0"/>
              <a:t>dir. Bu anlayışa göre vahiy doğru önermelerin veya doktrinleri Tanrı tarafından insana bildirimidir.</a:t>
            </a:r>
          </a:p>
        </p:txBody>
      </p:sp>
    </p:spTree>
    <p:extLst>
      <p:ext uri="{BB962C8B-B14F-4D97-AF65-F5344CB8AC3E}">
        <p14:creationId xmlns:p14="http://schemas.microsoft.com/office/powerpoint/2010/main" val="39202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7B28D9-2F9C-DF48-BA4A-E5F740470FD0}"/>
              </a:ext>
            </a:extLst>
          </p:cNvPr>
          <p:cNvSpPr>
            <a:spLocks noGrp="1"/>
          </p:cNvSpPr>
          <p:nvPr>
            <p:ph idx="1"/>
          </p:nvPr>
        </p:nvSpPr>
        <p:spPr>
          <a:xfrm>
            <a:off x="840828" y="788276"/>
            <a:ext cx="10512972" cy="5388687"/>
          </a:xfrm>
        </p:spPr>
        <p:txBody>
          <a:bodyPr>
            <a:normAutofit/>
          </a:bodyPr>
          <a:lstStyle/>
          <a:p>
            <a:pPr algn="just">
              <a:lnSpc>
                <a:spcPct val="100000"/>
              </a:lnSpc>
              <a:spcAft>
                <a:spcPts val="1200"/>
              </a:spcAft>
            </a:pPr>
            <a:r>
              <a:rPr lang="tr-TR" dirty="0"/>
              <a:t>İkinci vahiy anlayışı ise,  </a:t>
            </a:r>
            <a:r>
              <a:rPr lang="tr-TR" i="1" dirty="0"/>
              <a:t>kişi merkezli vahiy</a:t>
            </a:r>
            <a:r>
              <a:rPr lang="tr-TR" dirty="0"/>
              <a:t>dir. Burada vahyin muhtevası hakikat veya önermeler değil </a:t>
            </a:r>
            <a:r>
              <a:rPr lang="tr-TR" i="1" dirty="0"/>
              <a:t>Tanrı’nın zatı</a:t>
            </a:r>
            <a:r>
              <a:rPr lang="tr-TR" dirty="0"/>
              <a:t>dır. Bu da Tanrı’nın İsa’ya hulûl etmesiyle gerçekleşir. Açıkça bu anlayış Hıristiyanlığın vahiy anlayışıdır.</a:t>
            </a:r>
          </a:p>
          <a:p>
            <a:pPr algn="just">
              <a:lnSpc>
                <a:spcPct val="100000"/>
              </a:lnSpc>
              <a:spcAft>
                <a:spcPts val="1200"/>
              </a:spcAft>
            </a:pPr>
            <a:r>
              <a:rPr lang="tr-TR" dirty="0"/>
              <a:t>Kur’an-ı Kerim’de vahiy Allah kelamı olarak ifade edilmiştir. Farabi ve İbn Sina gibi İslam filozoflarına göre vahyin bir bildirim, vahyedilenin de hakikat olmadığını; vahyin Faal Akıl’dan sudûr eden bir ‘fezeyan’, vahyedilen şeyin de hakikatin sembolik ifadeleri olduğunu belirtmemiz gerekir.</a:t>
            </a:r>
          </a:p>
        </p:txBody>
      </p:sp>
    </p:spTree>
    <p:extLst>
      <p:ext uri="{BB962C8B-B14F-4D97-AF65-F5344CB8AC3E}">
        <p14:creationId xmlns:p14="http://schemas.microsoft.com/office/powerpoint/2010/main" val="3313902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2D92F1C-FB67-3140-990E-8E0751782810}"/>
              </a:ext>
            </a:extLst>
          </p:cNvPr>
          <p:cNvSpPr>
            <a:spLocks noGrp="1"/>
          </p:cNvSpPr>
          <p:nvPr>
            <p:ph idx="1"/>
          </p:nvPr>
        </p:nvSpPr>
        <p:spPr>
          <a:xfrm>
            <a:off x="995423" y="810227"/>
            <a:ext cx="10358376" cy="5366735"/>
          </a:xfrm>
        </p:spPr>
        <p:txBody>
          <a:bodyPr>
            <a:normAutofit fontScale="85000" lnSpcReduction="20000"/>
          </a:bodyPr>
          <a:lstStyle/>
          <a:p>
            <a:pPr marL="0" indent="0" algn="ctr">
              <a:lnSpc>
                <a:spcPct val="100000"/>
              </a:lnSpc>
              <a:spcAft>
                <a:spcPts val="1200"/>
              </a:spcAft>
              <a:buNone/>
            </a:pPr>
            <a:r>
              <a:rPr lang="tr-TR" sz="3600" b="1" dirty="0"/>
              <a:t>Vahyin İmkânı</a:t>
            </a:r>
          </a:p>
          <a:p>
            <a:pPr algn="just">
              <a:lnSpc>
                <a:spcPct val="120000"/>
              </a:lnSpc>
              <a:spcAft>
                <a:spcPts val="1200"/>
              </a:spcAft>
            </a:pPr>
            <a:r>
              <a:rPr lang="tr-TR" dirty="0"/>
              <a:t>İslam bilgi felsefesine göre vahiy bir bilgi kaynağıdır. Burada İslam dinine göre akıl ve vahiy arasında bir uyumun olduğunu veya bir çelişkinin olmayacağını vurgulamak gerekir. </a:t>
            </a:r>
          </a:p>
          <a:p>
            <a:pPr algn="just">
              <a:lnSpc>
                <a:spcPct val="120000"/>
              </a:lnSpc>
              <a:spcAft>
                <a:spcPts val="1200"/>
              </a:spcAft>
            </a:pPr>
            <a:r>
              <a:rPr lang="tr-TR" dirty="0"/>
              <a:t>Teist Tanrı tasavvuruna göre Tanrı kişisel niteliklere sahiptir ve bu niteliklerin bir sonucu olarak tabiata ve tarihe müdahale etmesi mümkündür. Bunun kabul etmenin rasyonel olmadığını söylemek de mümkün değildir.</a:t>
            </a:r>
          </a:p>
          <a:p>
            <a:pPr algn="just">
              <a:lnSpc>
                <a:spcPct val="120000"/>
              </a:lnSpc>
              <a:spcAft>
                <a:spcPts val="1200"/>
              </a:spcAft>
            </a:pPr>
            <a:r>
              <a:rPr lang="tr-TR" dirty="0"/>
              <a:t>Vahyin mümkün olmasının zorunlu şartı Tanrı’nın teizmin anladığı anlamda ibadete layık bir </a:t>
            </a:r>
            <a:r>
              <a:rPr lang="tr-TR" dirty="0" err="1" smtClean="0"/>
              <a:t>mabud</a:t>
            </a:r>
            <a:r>
              <a:rPr lang="tr-TR" dirty="0" smtClean="0"/>
              <a:t> </a:t>
            </a:r>
            <a:r>
              <a:rPr lang="tr-TR" dirty="0"/>
              <a:t>olmasıdır. Tanrı’nın bu sıfatları kabul edildiğinde, O’nun mucize yoluyla tabiata, vahiy yoluyla da tarihe müdahale edebileceğini kabul etmek makul hale gelecektir. </a:t>
            </a:r>
          </a:p>
          <a:p>
            <a:pPr algn="just">
              <a:lnSpc>
                <a:spcPct val="100000"/>
              </a:lnSpc>
              <a:spcAft>
                <a:spcPts val="1200"/>
              </a:spcAft>
            </a:pPr>
            <a:endParaRPr lang="tr-TR" dirty="0"/>
          </a:p>
        </p:txBody>
      </p:sp>
    </p:spTree>
    <p:extLst>
      <p:ext uri="{BB962C8B-B14F-4D97-AF65-F5344CB8AC3E}">
        <p14:creationId xmlns:p14="http://schemas.microsoft.com/office/powerpoint/2010/main" val="3896581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722B27C-4276-D846-8304-37ACB7E2226D}"/>
              </a:ext>
            </a:extLst>
          </p:cNvPr>
          <p:cNvSpPr>
            <a:spLocks noGrp="1"/>
          </p:cNvSpPr>
          <p:nvPr>
            <p:ph idx="1"/>
          </p:nvPr>
        </p:nvSpPr>
        <p:spPr>
          <a:xfrm>
            <a:off x="977462" y="798785"/>
            <a:ext cx="10376337" cy="5378177"/>
          </a:xfrm>
        </p:spPr>
        <p:txBody>
          <a:bodyPr>
            <a:normAutofit fontScale="85000" lnSpcReduction="20000"/>
          </a:bodyPr>
          <a:lstStyle/>
          <a:p>
            <a:pPr marL="0" indent="0" algn="ctr">
              <a:lnSpc>
                <a:spcPct val="100000"/>
              </a:lnSpc>
              <a:spcAft>
                <a:spcPts val="1200"/>
              </a:spcAft>
              <a:buNone/>
            </a:pPr>
            <a:endParaRPr lang="tr-TR" b="1" dirty="0"/>
          </a:p>
          <a:p>
            <a:pPr marL="0" indent="0" algn="ctr">
              <a:lnSpc>
                <a:spcPct val="100000"/>
              </a:lnSpc>
              <a:spcAft>
                <a:spcPts val="1200"/>
              </a:spcAft>
              <a:buNone/>
            </a:pPr>
            <a:r>
              <a:rPr lang="tr-TR" b="1" dirty="0"/>
              <a:t>Vahyin Doğrulanması</a:t>
            </a:r>
          </a:p>
          <a:p>
            <a:pPr algn="just">
              <a:lnSpc>
                <a:spcPct val="100000"/>
              </a:lnSpc>
              <a:spcAft>
                <a:spcPts val="1200"/>
              </a:spcAft>
            </a:pPr>
            <a:r>
              <a:rPr lang="tr-TR" dirty="0"/>
              <a:t>Vahiy iddiasını doğrulamak için başvurulan klasik deliller; mucize, vahiy iddiasında bulunan kişinin ahlaki özelliği ve vahyedilen hakikatlerin insanın ihtiyaçlarıyla uyumlu olmasıdır.</a:t>
            </a:r>
          </a:p>
          <a:p>
            <a:pPr algn="just">
              <a:lnSpc>
                <a:spcPct val="100000"/>
              </a:lnSpc>
              <a:spcAft>
                <a:spcPts val="1200"/>
              </a:spcAft>
            </a:pPr>
            <a:r>
              <a:rPr lang="tr-TR" dirty="0"/>
              <a:t>Vahyin mucize ile iki yönlü bir ilişkisi vardır. İlk olarak vahyin gelişi bizzat mucizedir. İkincisi, vahyin gerçekten Tanrı’dan geldiğini ispat edebilmek için ancak Tanrı’nın yapabileceği mucizevi olaylar kanıt olarak gösterilebilir. Yani mucize vahyin doğruluğu için delil niteliği taşır. </a:t>
            </a:r>
            <a:endParaRPr lang="tr-TR" dirty="0" smtClean="0"/>
          </a:p>
          <a:p>
            <a:pPr algn="just">
              <a:lnSpc>
                <a:spcPct val="100000"/>
              </a:lnSpc>
              <a:spcAft>
                <a:spcPts val="1200"/>
              </a:spcAft>
            </a:pPr>
            <a:r>
              <a:rPr lang="tr-TR" dirty="0" smtClean="0"/>
              <a:t>Başka </a:t>
            </a:r>
            <a:r>
              <a:rPr lang="tr-TR" dirty="0"/>
              <a:t>bir önemli nitelik de vahyin muhtevasının doğruluğu ve insanın ihtiyaçlarına uygun olmasıdır. Akli ilkelere aykırı olmak, mantıki tutarsızlık, genel ahlak ilkelerine uymamak, kanıtlanmış bilimsel gerçeklere ters düşmek gibi hususlar bir ifadenin vahiy olmadığını gösterir kriterlerden kabul edilebilir.</a:t>
            </a:r>
          </a:p>
          <a:p>
            <a:pPr algn="just">
              <a:lnSpc>
                <a:spcPct val="100000"/>
              </a:lnSpc>
              <a:spcAft>
                <a:spcPts val="1200"/>
              </a:spcAft>
            </a:pPr>
            <a:endParaRPr lang="tr-TR" b="1" dirty="0"/>
          </a:p>
          <a:p>
            <a:pPr algn="just">
              <a:lnSpc>
                <a:spcPct val="100000"/>
              </a:lnSpc>
              <a:spcAft>
                <a:spcPts val="1200"/>
              </a:spcAft>
            </a:pPr>
            <a:endParaRPr lang="tr-TR" b="1" dirty="0"/>
          </a:p>
        </p:txBody>
      </p:sp>
    </p:spTree>
    <p:extLst>
      <p:ext uri="{BB962C8B-B14F-4D97-AF65-F5344CB8AC3E}">
        <p14:creationId xmlns:p14="http://schemas.microsoft.com/office/powerpoint/2010/main" val="2163882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ABED6A8-EF3D-7A47-AB20-6E36A12F5BB8}"/>
              </a:ext>
            </a:extLst>
          </p:cNvPr>
          <p:cNvSpPr>
            <a:spLocks noGrp="1"/>
          </p:cNvSpPr>
          <p:nvPr>
            <p:ph idx="1"/>
          </p:nvPr>
        </p:nvSpPr>
        <p:spPr>
          <a:xfrm>
            <a:off x="924910" y="977462"/>
            <a:ext cx="10428890" cy="5199501"/>
          </a:xfrm>
        </p:spPr>
        <p:txBody>
          <a:bodyPr>
            <a:normAutofit fontScale="77500" lnSpcReduction="20000"/>
          </a:bodyPr>
          <a:lstStyle/>
          <a:p>
            <a:pPr marL="0" indent="0" algn="ctr">
              <a:lnSpc>
                <a:spcPct val="100000"/>
              </a:lnSpc>
              <a:spcAft>
                <a:spcPts val="1200"/>
              </a:spcAft>
              <a:buNone/>
            </a:pPr>
            <a:r>
              <a:rPr lang="tr-TR" b="1" dirty="0"/>
              <a:t>Mucizenin Mahiyeti</a:t>
            </a:r>
          </a:p>
          <a:p>
            <a:pPr algn="just">
              <a:lnSpc>
                <a:spcPct val="100000"/>
              </a:lnSpc>
              <a:spcAft>
                <a:spcPts val="1200"/>
              </a:spcAft>
            </a:pPr>
            <a:r>
              <a:rPr lang="tr-TR" dirty="0"/>
              <a:t>Tanrı’nın âleme müdahale etmesi düşüncesi inanan için bir rahatlama nedenidir. Bu durum insanın dünyaya terk edilmediğinin göstergesidir. Bu da dua ibadetinin meşruiyetinin temelidir</a:t>
            </a:r>
            <a:r>
              <a:rPr lang="tr-TR" dirty="0" smtClean="0"/>
              <a:t>.</a:t>
            </a:r>
          </a:p>
          <a:p>
            <a:pPr algn="just">
              <a:lnSpc>
                <a:spcPct val="100000"/>
              </a:lnSpc>
              <a:spcAft>
                <a:spcPts val="1200"/>
              </a:spcAft>
            </a:pPr>
            <a:r>
              <a:rPr lang="tr-TR" dirty="0" err="1" smtClean="0"/>
              <a:t>Teist</a:t>
            </a:r>
            <a:r>
              <a:rPr lang="tr-TR" dirty="0" smtClean="0"/>
              <a:t> </a:t>
            </a:r>
            <a:r>
              <a:rPr lang="tr-TR" dirty="0"/>
              <a:t>düşüncede mucizenin iki nemli fonksiyonu vardır. İlk olarak ilahi vahiy için doğrulayıcı bir nitelik taşır. İkinci olarak ise, Tanrı’nın varlığı, kudret ve iradesinin mahiyeti ve bazen de diğer nitelikleri hakkında insanlara fikir verir.</a:t>
            </a:r>
          </a:p>
          <a:p>
            <a:pPr algn="just">
              <a:lnSpc>
                <a:spcPct val="100000"/>
              </a:lnSpc>
              <a:spcAft>
                <a:spcPts val="1200"/>
              </a:spcAft>
            </a:pPr>
            <a:r>
              <a:rPr lang="tr-TR" dirty="0"/>
              <a:t>En genel anlamda mucize ‘sonuçları lehimize olan beklenmeyen olay’ şeklinde tarif edilmiştir. Mucizeyi ‘insanın Tanrı’nın farkına vardığı olay’ olarak görenler de vardır.</a:t>
            </a:r>
          </a:p>
          <a:p>
            <a:pPr algn="just">
              <a:lnSpc>
                <a:spcPct val="100000"/>
              </a:lnSpc>
              <a:spcAft>
                <a:spcPts val="1200"/>
              </a:spcAft>
            </a:pPr>
            <a:r>
              <a:rPr lang="tr-TR" dirty="0"/>
              <a:t>Gazalî, mucizeyi değerlendirirken orijinal bir tespitten yola çıkmaktadır. Ona göre sebep ile sonuç arasındaki ilişki zorunlu değildir. Tabiî olayların gerçekleşmesi Tanrı sayesindedir. Sebep sonuç ilişkisinin garantörü Tanrı’dır. Bu duruma göre mucize mümkündür.</a:t>
            </a:r>
          </a:p>
        </p:txBody>
      </p:sp>
    </p:spTree>
    <p:extLst>
      <p:ext uri="{BB962C8B-B14F-4D97-AF65-F5344CB8AC3E}">
        <p14:creationId xmlns:p14="http://schemas.microsoft.com/office/powerpoint/2010/main" val="403941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18CAE65-A810-9A44-A985-AD0F913E58C9}"/>
              </a:ext>
            </a:extLst>
          </p:cNvPr>
          <p:cNvSpPr>
            <a:spLocks noGrp="1"/>
          </p:cNvSpPr>
          <p:nvPr>
            <p:ph idx="1"/>
          </p:nvPr>
        </p:nvSpPr>
        <p:spPr>
          <a:xfrm>
            <a:off x="882868" y="966952"/>
            <a:ext cx="10470931" cy="5210011"/>
          </a:xfrm>
        </p:spPr>
        <p:txBody>
          <a:bodyPr>
            <a:normAutofit lnSpcReduction="10000"/>
          </a:bodyPr>
          <a:lstStyle/>
          <a:p>
            <a:pPr algn="just">
              <a:lnSpc>
                <a:spcPct val="100000"/>
              </a:lnSpc>
              <a:spcAft>
                <a:spcPts val="1200"/>
              </a:spcAft>
            </a:pPr>
            <a:r>
              <a:rPr lang="tr-TR" dirty="0"/>
              <a:t>David Hume, mucizeyi ‘tabiat kanunlarının ihlali’ olarak görmesinin sonucu olarak onu kabul etmemektedir. Ona göre deney ve gözleme ters düşen durumlarda insan şahitliğine güvenemeyiz.</a:t>
            </a:r>
          </a:p>
          <a:p>
            <a:pPr algn="just">
              <a:lnSpc>
                <a:spcPct val="100000"/>
              </a:lnSpc>
              <a:spcAft>
                <a:spcPts val="1200"/>
              </a:spcAft>
            </a:pPr>
            <a:r>
              <a:rPr lang="tr-TR" dirty="0" err="1"/>
              <a:t>Hume’un</a:t>
            </a:r>
            <a:r>
              <a:rPr lang="tr-TR" dirty="0"/>
              <a:t> mucize tanımına iki itiraz yapılmıştır. Birincisine göre, ‘tabiat yasasının ihlali’ ifadesinin tutarsız olduğudur. Eğer bir şey tabiat yasası olarak kabul edilen bir ilkenin aksine gerçekleşirse onun bir tabiat yasası olmadığı anlaşılır. İkincisine göre ise, mucizeyi Tanrı’nın sebep olduğu bir olay olarak tanımlamak, onun bir sebebinin olduğunu söylemektir. Sebebini söylemekle de onun meydana gelişini açıklamış oluruz. Bu da onun tabiat kanunlarıyla uyum içerisinde olması demektir.</a:t>
            </a:r>
          </a:p>
          <a:p>
            <a:pPr algn="just">
              <a:lnSpc>
                <a:spcPct val="100000"/>
              </a:lnSpc>
              <a:spcAft>
                <a:spcPts val="1200"/>
              </a:spcAft>
            </a:pPr>
            <a:endParaRPr lang="tr-TR" dirty="0"/>
          </a:p>
        </p:txBody>
      </p:sp>
    </p:spTree>
    <p:extLst>
      <p:ext uri="{BB962C8B-B14F-4D97-AF65-F5344CB8AC3E}">
        <p14:creationId xmlns:p14="http://schemas.microsoft.com/office/powerpoint/2010/main" val="1553461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977A12C-BA20-194B-B7DF-B616EE0153E0}"/>
              </a:ext>
            </a:extLst>
          </p:cNvPr>
          <p:cNvSpPr>
            <a:spLocks noGrp="1"/>
          </p:cNvSpPr>
          <p:nvPr>
            <p:ph idx="1"/>
          </p:nvPr>
        </p:nvSpPr>
        <p:spPr>
          <a:xfrm>
            <a:off x="868100" y="1041722"/>
            <a:ext cx="10485699" cy="5135241"/>
          </a:xfrm>
        </p:spPr>
        <p:txBody>
          <a:bodyPr>
            <a:normAutofit lnSpcReduction="10000"/>
          </a:bodyPr>
          <a:lstStyle/>
          <a:p>
            <a:pPr marL="0" indent="0" algn="ctr">
              <a:buNone/>
            </a:pPr>
            <a:r>
              <a:rPr lang="tr-TR" b="1" dirty="0"/>
              <a:t>Mucizenin Kanıtlanması</a:t>
            </a:r>
          </a:p>
          <a:p>
            <a:pPr algn="just">
              <a:lnSpc>
                <a:spcPct val="100000"/>
              </a:lnSpc>
              <a:spcAft>
                <a:spcPts val="1200"/>
              </a:spcAft>
            </a:pPr>
            <a:r>
              <a:rPr lang="tr-TR" dirty="0"/>
              <a:t>Mucizeyi tabiat yasasının ihlali olarak tanımlamak çelişki doğurur. Tabiat yasalarının mutlak doğruluk ifade ettiğini söylemek kolay değildir, çünkü onlar tümevarımsal yolla elde edilen çıkarımlardır. Dolayısıyla yanlışlanmaları mümkündür. </a:t>
            </a:r>
          </a:p>
          <a:p>
            <a:pPr algn="just">
              <a:lnSpc>
                <a:spcPct val="100000"/>
              </a:lnSpc>
              <a:spcAft>
                <a:spcPts val="1200"/>
              </a:spcAft>
            </a:pPr>
            <a:r>
              <a:rPr lang="tr-TR" dirty="0"/>
              <a:t>Sebep ile sonuç arasındaki ilişkinin zorunlu olmadığını savunan Gazalî ve Hume gibi filozofların yaklaşımı mucizeyi pek sık gerçekleşmese de olağan bir durum olarak kabul edebileceğimizi göstermektedir. Bu durumda onun doğrulanması için fazladan bir delile ihtiyaç duyulmayabilir. Çünkü böylelikle onun rasyonel bir zemininin bulunduğu ortaya </a:t>
            </a:r>
            <a:r>
              <a:rPr lang="tr-TR"/>
              <a:t>konmuş olur.</a:t>
            </a:r>
            <a:endParaRPr lang="tr-TR" dirty="0"/>
          </a:p>
        </p:txBody>
      </p:sp>
    </p:spTree>
    <p:extLst>
      <p:ext uri="{BB962C8B-B14F-4D97-AF65-F5344CB8AC3E}">
        <p14:creationId xmlns:p14="http://schemas.microsoft.com/office/powerpoint/2010/main" val="65423297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2014</TotalTime>
  <Words>765</Words>
  <Application>Microsoft Office PowerPoint</Application>
  <PresentationFormat>Geniş ekran</PresentationFormat>
  <Paragraphs>39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Tanrı ve Sıfatları</dc:title>
  <dc:creator>Serdar Atalay</dc:creator>
  <cp:lastModifiedBy>Ahmet Erkan</cp:lastModifiedBy>
  <cp:revision>107</cp:revision>
  <dcterms:created xsi:type="dcterms:W3CDTF">2020-05-03T20:31:30Z</dcterms:created>
  <dcterms:modified xsi:type="dcterms:W3CDTF">2020-05-06T10:08:19Z</dcterms:modified>
</cp:coreProperties>
</file>