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2D9B-A8EA-4A7D-BBF5-FA89B4102750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FF4-EBF6-44F4-B810-4A69FBD2AA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2266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2D9B-A8EA-4A7D-BBF5-FA89B4102750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FF4-EBF6-44F4-B810-4A69FBD2AA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383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2D9B-A8EA-4A7D-BBF5-FA89B4102750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FF4-EBF6-44F4-B810-4A69FBD2AA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6091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31.01.2020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59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4529542"/>
            <a:ext cx="779971" cy="365125"/>
          </a:xfrm>
        </p:spPr>
        <p:txBody>
          <a:bodyPr/>
          <a:lstStyle/>
          <a:p>
            <a:pPr defTabSz="457200"/>
            <a:fld id="{B1DEFA8C-F947-479F-BE07-76B6B3F80BF1}" type="slidenum">
              <a:rPr lang="tr-TR" smtClean="0"/>
              <a:pPr defTabSz="4572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3213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31.01.2020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1DEFA8C-F947-479F-BE07-76B6B3F80BF1}" type="slidenum">
              <a:rPr lang="tr-TR" smtClean="0"/>
              <a:pPr defTabSz="4572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879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31.01.2020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pPr defTabSz="457200"/>
            <a:fld id="{B1DEFA8C-F947-479F-BE07-76B6B3F80BF1}" type="slidenum">
              <a:rPr lang="tr-TR" smtClean="0"/>
              <a:pPr defTabSz="4572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6759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31.01.2020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pPr defTabSz="457200"/>
            <a:fld id="{B1DEFA8C-F947-479F-BE07-76B6B3F80BF1}" type="slidenum">
              <a:rPr lang="tr-TR" smtClean="0"/>
              <a:pPr defTabSz="4572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7563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31.01.2020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pPr defTabSz="457200"/>
            <a:fld id="{B1DEFA8C-F947-479F-BE07-76B6B3F80BF1}" type="slidenum">
              <a:rPr lang="tr-TR" smtClean="0"/>
              <a:pPr defTabSz="4572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6641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31.01.2020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1DEFA8C-F947-479F-BE07-76B6B3F80BF1}" type="slidenum">
              <a:rPr lang="tr-TR" smtClean="0"/>
              <a:pPr defTabSz="4572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7341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31.01.2020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1DEFA8C-F947-479F-BE07-76B6B3F80BF1}" type="slidenum">
              <a:rPr lang="tr-TR" smtClean="0"/>
              <a:pPr defTabSz="4572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7880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31.01.2020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1DEFA8C-F947-479F-BE07-76B6B3F80BF1}" type="slidenum">
              <a:rPr lang="tr-TR" smtClean="0"/>
              <a:pPr defTabSz="4572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196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2D9B-A8EA-4A7D-BBF5-FA89B4102750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FF4-EBF6-44F4-B810-4A69FBD2AA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2676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31.01.2020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pPr defTabSz="457200"/>
            <a:fld id="{B1DEFA8C-F947-479F-BE07-76B6B3F80BF1}" type="slidenum">
              <a:rPr lang="tr-TR" smtClean="0"/>
              <a:pPr defTabSz="4572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9971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31.01.2020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pPr defTabSz="457200"/>
            <a:fld id="{B1DEFA8C-F947-479F-BE07-76B6B3F80BF1}" type="slidenum">
              <a:rPr lang="tr-TR" smtClean="0"/>
              <a:pPr defTabSz="4572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9567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31.01.2020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pPr defTabSz="457200"/>
            <a:fld id="{B1DEFA8C-F947-479F-BE07-76B6B3F80BF1}" type="slidenum">
              <a:rPr lang="tr-TR" smtClean="0"/>
              <a:pPr defTabSz="45720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1334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31.01.2020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pPr defTabSz="457200"/>
            <a:fld id="{B1DEFA8C-F947-479F-BE07-76B6B3F80BF1}" type="slidenum">
              <a:rPr lang="tr-TR" smtClean="0"/>
              <a:pPr defTabSz="4572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5850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31.01.2020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pPr defTabSz="457200"/>
            <a:fld id="{B1DEFA8C-F947-479F-BE07-76B6B3F80BF1}" type="slidenum">
              <a:rPr lang="tr-TR" smtClean="0"/>
              <a:pPr defTabSz="45720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7477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31.01.2020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pPr defTabSz="457200"/>
            <a:fld id="{B1DEFA8C-F947-479F-BE07-76B6B3F80BF1}" type="slidenum">
              <a:rPr lang="tr-TR" smtClean="0"/>
              <a:pPr defTabSz="4572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3444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31.01.2020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1DEFA8C-F947-479F-BE07-76B6B3F80BF1}" type="slidenum">
              <a:rPr lang="tr-TR" smtClean="0"/>
              <a:pPr defTabSz="4572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15655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31.01.2020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1DEFA8C-F947-479F-BE07-76B6B3F80BF1}" type="slidenum">
              <a:rPr lang="tr-TR" smtClean="0"/>
              <a:pPr defTabSz="4572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405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2D9B-A8EA-4A7D-BBF5-FA89B4102750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FF4-EBF6-44F4-B810-4A69FBD2AA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0703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2D9B-A8EA-4A7D-BBF5-FA89B4102750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FF4-EBF6-44F4-B810-4A69FBD2AA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2762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2D9B-A8EA-4A7D-BBF5-FA89B4102750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FF4-EBF6-44F4-B810-4A69FBD2AA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5799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2D9B-A8EA-4A7D-BBF5-FA89B4102750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FF4-EBF6-44F4-B810-4A69FBD2AA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2759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2D9B-A8EA-4A7D-BBF5-FA89B4102750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FF4-EBF6-44F4-B810-4A69FBD2AA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925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2D9B-A8EA-4A7D-BBF5-FA89B4102750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FF4-EBF6-44F4-B810-4A69FBD2AA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9901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2D9B-A8EA-4A7D-BBF5-FA89B4102750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FF4-EBF6-44F4-B810-4A69FBD2AA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074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62D9B-A8EA-4A7D-BBF5-FA89B4102750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DEFF4-EBF6-44F4-B810-4A69FBD2AA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024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6416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7228" y="285"/>
            <a:ext cx="2603029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4384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2133600"/>
            <a:ext cx="878931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31.01.2020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637" y="787784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B1DEFA8C-F947-479F-BE07-76B6B3F80BF1}" type="slidenum">
              <a:rPr lang="tr-TR" smtClean="0"/>
              <a:pPr defTabSz="4572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405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919537" y="1196753"/>
            <a:ext cx="6154713" cy="1092697"/>
          </a:xfrm>
        </p:spPr>
        <p:txBody>
          <a:bodyPr/>
          <a:lstStyle/>
          <a:p>
            <a:r>
              <a:rPr lang="tr-TR" dirty="0" err="1" smtClean="0"/>
              <a:t>Exodonti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Dr. Murat ÇALIŞKAN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305" y="4581129"/>
            <a:ext cx="1713009" cy="214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0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143673" y="404664"/>
            <a:ext cx="6554867" cy="1524000"/>
          </a:xfrm>
        </p:spPr>
        <p:txBody>
          <a:bodyPr/>
          <a:lstStyle/>
          <a:p>
            <a:pPr algn="r"/>
            <a:r>
              <a:rPr lang="tr-TR" i="1" dirty="0" smtClean="0"/>
              <a:t>Tanımlar</a:t>
            </a:r>
            <a:endParaRPr lang="tr-TR" i="1" dirty="0"/>
          </a:p>
        </p:txBody>
      </p:sp>
      <p:sp>
        <p:nvSpPr>
          <p:cNvPr id="3" name="Metin kutusu 2"/>
          <p:cNvSpPr txBox="1"/>
          <p:nvPr/>
        </p:nvSpPr>
        <p:spPr>
          <a:xfrm>
            <a:off x="2351584" y="2204865"/>
            <a:ext cx="734695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tr-TR" dirty="0">
                <a:solidFill>
                  <a:prstClr val="black"/>
                </a:solidFill>
                <a:latin typeface="Century Gothic" panose="020B0502020202020204"/>
              </a:rPr>
              <a:t>	</a:t>
            </a:r>
            <a:r>
              <a:rPr lang="tr-TR" sz="2800" dirty="0">
                <a:solidFill>
                  <a:srgbClr val="FF0000"/>
                </a:solidFill>
                <a:latin typeface="Century Gothic" panose="020B0502020202020204"/>
              </a:rPr>
              <a:t>Basit </a:t>
            </a:r>
            <a:r>
              <a:rPr lang="tr-TR" sz="2800" dirty="0" err="1">
                <a:solidFill>
                  <a:srgbClr val="FF0000"/>
                </a:solidFill>
                <a:latin typeface="Century Gothic" panose="020B0502020202020204"/>
              </a:rPr>
              <a:t>ekstraksiyon</a:t>
            </a:r>
            <a:r>
              <a:rPr lang="en-US" sz="2800" dirty="0">
                <a:solidFill>
                  <a:prstClr val="black"/>
                </a:solidFill>
                <a:latin typeface="Century Gothic" panose="020B0502020202020204"/>
              </a:rPr>
              <a:t>: </a:t>
            </a:r>
            <a:r>
              <a:rPr lang="tr-TR" sz="2800" dirty="0" err="1">
                <a:solidFill>
                  <a:prstClr val="black"/>
                </a:solidFill>
                <a:latin typeface="Century Gothic" panose="020B0502020202020204"/>
              </a:rPr>
              <a:t>gingival</a:t>
            </a:r>
            <a:r>
              <a:rPr lang="tr-TR" sz="2800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tr-TR" sz="2800" dirty="0" err="1">
                <a:solidFill>
                  <a:prstClr val="black"/>
                </a:solidFill>
                <a:latin typeface="Century Gothic" panose="020B0502020202020204"/>
              </a:rPr>
              <a:t>ensizyon</a:t>
            </a:r>
            <a:r>
              <a:rPr lang="tr-TR" sz="2800" dirty="0">
                <a:solidFill>
                  <a:prstClr val="black"/>
                </a:solidFill>
                <a:latin typeface="Century Gothic" panose="020B0502020202020204"/>
              </a:rPr>
              <a:t> gerektirmeyen komplike olmayan </a:t>
            </a:r>
            <a:r>
              <a:rPr lang="tr-TR" sz="2800" dirty="0" err="1">
                <a:solidFill>
                  <a:prstClr val="black"/>
                </a:solidFill>
                <a:latin typeface="Century Gothic" panose="020B0502020202020204"/>
              </a:rPr>
              <a:t>ekstraksiyon</a:t>
            </a:r>
            <a:r>
              <a:rPr lang="tr-TR" sz="2800" dirty="0">
                <a:solidFill>
                  <a:prstClr val="black"/>
                </a:solidFill>
                <a:latin typeface="Century Gothic" panose="020B0502020202020204"/>
              </a:rPr>
              <a:t>.</a:t>
            </a:r>
          </a:p>
          <a:p>
            <a:pPr defTabSz="457200"/>
            <a:endParaRPr lang="tr-TR" sz="2800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457200"/>
            <a:r>
              <a:rPr lang="tr-TR" sz="2800" dirty="0">
                <a:solidFill>
                  <a:prstClr val="black"/>
                </a:solidFill>
                <a:latin typeface="Century Gothic" panose="020B0502020202020204"/>
              </a:rPr>
              <a:t>	</a:t>
            </a:r>
            <a:r>
              <a:rPr lang="tr-TR" sz="2800" dirty="0">
                <a:solidFill>
                  <a:srgbClr val="FF0000"/>
                </a:solidFill>
                <a:latin typeface="Century Gothic" panose="020B0502020202020204"/>
              </a:rPr>
              <a:t>Cerrahi </a:t>
            </a:r>
            <a:r>
              <a:rPr lang="tr-TR" sz="2800" dirty="0" err="1">
                <a:solidFill>
                  <a:srgbClr val="FF0000"/>
                </a:solidFill>
                <a:latin typeface="Century Gothic" panose="020B0502020202020204"/>
              </a:rPr>
              <a:t>ekstraksiyon</a:t>
            </a:r>
            <a:r>
              <a:rPr lang="tr-TR" sz="2800" dirty="0">
                <a:solidFill>
                  <a:prstClr val="black"/>
                </a:solidFill>
                <a:latin typeface="Century Gothic" panose="020B0502020202020204"/>
              </a:rPr>
              <a:t>:</a:t>
            </a:r>
            <a:r>
              <a:rPr lang="en-US" sz="2800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tr-TR" sz="2800" dirty="0" err="1">
                <a:solidFill>
                  <a:prstClr val="black"/>
                </a:solidFill>
                <a:latin typeface="Century Gothic" panose="020B0502020202020204"/>
              </a:rPr>
              <a:t>gingival</a:t>
            </a:r>
            <a:r>
              <a:rPr lang="tr-TR" sz="2800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tr-TR" sz="2800" dirty="0" err="1">
                <a:solidFill>
                  <a:prstClr val="black"/>
                </a:solidFill>
                <a:latin typeface="Century Gothic" panose="020B0502020202020204"/>
              </a:rPr>
              <a:t>ensizyon</a:t>
            </a:r>
            <a:r>
              <a:rPr lang="tr-TR" sz="2800" dirty="0">
                <a:solidFill>
                  <a:prstClr val="black"/>
                </a:solidFill>
                <a:latin typeface="Century Gothic" panose="020B0502020202020204"/>
              </a:rPr>
              <a:t>, kemik uzaklaştırması, </a:t>
            </a:r>
            <a:r>
              <a:rPr lang="tr-TR" sz="2800" dirty="0" err="1">
                <a:solidFill>
                  <a:prstClr val="black"/>
                </a:solidFill>
                <a:latin typeface="Century Gothic" panose="020B0502020202020204"/>
              </a:rPr>
              <a:t>diş,n</a:t>
            </a:r>
            <a:r>
              <a:rPr lang="tr-TR" sz="2800" dirty="0">
                <a:solidFill>
                  <a:prstClr val="black"/>
                </a:solidFill>
                <a:latin typeface="Century Gothic" panose="020B0502020202020204"/>
              </a:rPr>
              <a:t> kesilmesi gibi </a:t>
            </a:r>
            <a:r>
              <a:rPr lang="tr-TR" sz="2800" dirty="0" err="1">
                <a:solidFill>
                  <a:prstClr val="black"/>
                </a:solidFill>
                <a:latin typeface="Century Gothic" panose="020B0502020202020204"/>
              </a:rPr>
              <a:t>kompğlike</a:t>
            </a:r>
            <a:r>
              <a:rPr lang="tr-TR" sz="2800" dirty="0">
                <a:solidFill>
                  <a:prstClr val="black"/>
                </a:solidFill>
                <a:latin typeface="Century Gothic" panose="020B0502020202020204"/>
              </a:rPr>
              <a:t> işlemleri içeren </a:t>
            </a:r>
            <a:r>
              <a:rPr lang="tr-TR" sz="2800" dirty="0" err="1">
                <a:solidFill>
                  <a:prstClr val="black"/>
                </a:solidFill>
                <a:latin typeface="Century Gothic" panose="020B0502020202020204"/>
              </a:rPr>
              <a:t>ekstraksiyon</a:t>
            </a:r>
            <a:endParaRPr lang="tr-TR" sz="2800" dirty="0">
              <a:solidFill>
                <a:prstClr val="black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76459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719737" y="0"/>
            <a:ext cx="6554867" cy="1524000"/>
          </a:xfrm>
        </p:spPr>
        <p:txBody>
          <a:bodyPr/>
          <a:lstStyle/>
          <a:p>
            <a:pPr algn="r"/>
            <a:r>
              <a:rPr lang="tr-TR" i="1" dirty="0" err="1" smtClean="0"/>
              <a:t>endikasyonları</a:t>
            </a:r>
            <a:endParaRPr lang="tr-TR" i="1" dirty="0"/>
          </a:p>
        </p:txBody>
      </p:sp>
      <p:sp>
        <p:nvSpPr>
          <p:cNvPr id="3" name="Metin kutusu 2"/>
          <p:cNvSpPr txBox="1"/>
          <p:nvPr/>
        </p:nvSpPr>
        <p:spPr>
          <a:xfrm>
            <a:off x="2855640" y="794265"/>
            <a:ext cx="59046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tr-TR" sz="24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285750" indent="-285750" defTabSz="457200">
              <a:buFontTx/>
              <a:buChar char="-"/>
            </a:pPr>
            <a:r>
              <a:rPr lang="tr-TR" sz="2400" dirty="0" err="1">
                <a:solidFill>
                  <a:prstClr val="black"/>
                </a:solidFill>
                <a:latin typeface="Century Gothic" panose="020B0502020202020204"/>
              </a:rPr>
              <a:t>Pulpa</a:t>
            </a:r>
            <a:r>
              <a:rPr lang="tr-TR" sz="2400" dirty="0">
                <a:solidFill>
                  <a:prstClr val="black"/>
                </a:solidFill>
                <a:latin typeface="Century Gothic" panose="020B0502020202020204"/>
              </a:rPr>
              <a:t> nekrozu</a:t>
            </a:r>
          </a:p>
          <a:p>
            <a:pPr marL="285750" indent="-285750" defTabSz="457200">
              <a:buFontTx/>
              <a:buChar char="-"/>
            </a:pPr>
            <a:r>
              <a:rPr lang="tr-TR" sz="2400" dirty="0" err="1">
                <a:solidFill>
                  <a:prstClr val="black"/>
                </a:solidFill>
                <a:latin typeface="Century Gothic" panose="020B0502020202020204"/>
              </a:rPr>
              <a:t>Mobilite</a:t>
            </a:r>
            <a:r>
              <a:rPr lang="tr-TR" sz="2400" dirty="0">
                <a:solidFill>
                  <a:prstClr val="black"/>
                </a:solidFill>
                <a:latin typeface="Century Gothic" panose="020B0502020202020204"/>
              </a:rPr>
              <a:t> </a:t>
            </a:r>
          </a:p>
          <a:p>
            <a:pPr marL="285750" indent="-285750" defTabSz="457200">
              <a:buFontTx/>
              <a:buChar char="-"/>
            </a:pPr>
            <a:r>
              <a:rPr lang="tr-TR" sz="2400" dirty="0">
                <a:solidFill>
                  <a:prstClr val="black"/>
                </a:solidFill>
                <a:latin typeface="Century Gothic" panose="020B0502020202020204"/>
              </a:rPr>
              <a:t>Şiddetli </a:t>
            </a:r>
            <a:r>
              <a:rPr lang="tr-TR" sz="2400" dirty="0" err="1">
                <a:solidFill>
                  <a:prstClr val="black"/>
                </a:solidFill>
                <a:latin typeface="Century Gothic" panose="020B0502020202020204"/>
              </a:rPr>
              <a:t>periodontitis</a:t>
            </a:r>
            <a:endParaRPr lang="tr-TR" sz="24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285750" indent="-285750" defTabSz="457200">
              <a:buFontTx/>
              <a:buChar char="-"/>
            </a:pPr>
            <a:r>
              <a:rPr lang="tr-TR" sz="2400" dirty="0">
                <a:solidFill>
                  <a:prstClr val="black"/>
                </a:solidFill>
                <a:latin typeface="Century Gothic" panose="020B0502020202020204"/>
              </a:rPr>
              <a:t>Süt dişi kırıkları</a:t>
            </a:r>
          </a:p>
          <a:p>
            <a:pPr marL="285750" indent="-285750" defTabSz="457200">
              <a:buFontTx/>
              <a:buChar char="-"/>
            </a:pPr>
            <a:r>
              <a:rPr lang="tr-TR" sz="2400" dirty="0">
                <a:solidFill>
                  <a:prstClr val="black"/>
                </a:solidFill>
                <a:latin typeface="Century Gothic" panose="020B0502020202020204"/>
              </a:rPr>
              <a:t>Diş </a:t>
            </a:r>
            <a:r>
              <a:rPr lang="tr-TR" sz="2400" dirty="0" err="1">
                <a:solidFill>
                  <a:prstClr val="black"/>
                </a:solidFill>
                <a:latin typeface="Century Gothic" panose="020B0502020202020204"/>
              </a:rPr>
              <a:t>rezorpsiyonu</a:t>
            </a:r>
            <a:endParaRPr lang="tr-TR" sz="24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285750" indent="-285750" defTabSz="457200">
              <a:buFontTx/>
              <a:buChar char="-"/>
            </a:pPr>
            <a:r>
              <a:rPr lang="tr-TR" sz="2400" dirty="0">
                <a:solidFill>
                  <a:prstClr val="black"/>
                </a:solidFill>
                <a:latin typeface="Century Gothic" panose="020B0502020202020204"/>
              </a:rPr>
              <a:t>Kronik </a:t>
            </a:r>
            <a:r>
              <a:rPr lang="tr-TR" sz="2400" dirty="0" err="1">
                <a:solidFill>
                  <a:prstClr val="black"/>
                </a:solidFill>
                <a:latin typeface="Century Gothic" panose="020B0502020202020204"/>
              </a:rPr>
              <a:t>gingivostomatitis</a:t>
            </a:r>
            <a:endParaRPr lang="tr-TR" sz="24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285750" indent="-285750" defTabSz="457200">
              <a:buFontTx/>
              <a:buChar char="-"/>
            </a:pPr>
            <a:r>
              <a:rPr lang="tr-TR" sz="2400" dirty="0">
                <a:solidFill>
                  <a:prstClr val="black"/>
                </a:solidFill>
                <a:latin typeface="Century Gothic" panose="020B0502020202020204"/>
              </a:rPr>
              <a:t>Kalıcı süt dişleri</a:t>
            </a:r>
          </a:p>
          <a:p>
            <a:pPr marL="285750" indent="-285750" defTabSz="457200">
              <a:buFontTx/>
              <a:buChar char="-"/>
            </a:pPr>
            <a:r>
              <a:rPr lang="tr-TR" sz="2400" dirty="0" err="1">
                <a:solidFill>
                  <a:prstClr val="black"/>
                </a:solidFill>
                <a:latin typeface="Century Gothic" panose="020B0502020202020204"/>
              </a:rPr>
              <a:t>Maloklüzyon</a:t>
            </a:r>
            <a:r>
              <a:rPr lang="tr-TR" sz="2400" dirty="0">
                <a:solidFill>
                  <a:prstClr val="black"/>
                </a:solidFill>
                <a:latin typeface="Century Gothic" panose="020B0502020202020204"/>
              </a:rPr>
              <a:t> </a:t>
            </a:r>
          </a:p>
          <a:p>
            <a:pPr marL="285750" indent="-285750" defTabSz="457200">
              <a:buFontTx/>
              <a:buChar char="-"/>
            </a:pPr>
            <a:r>
              <a:rPr lang="tr-TR" sz="2400" dirty="0">
                <a:solidFill>
                  <a:prstClr val="black"/>
                </a:solidFill>
                <a:latin typeface="Century Gothic" panose="020B0502020202020204"/>
              </a:rPr>
              <a:t>Çok sayıda diş</a:t>
            </a:r>
          </a:p>
          <a:p>
            <a:pPr marL="285750" indent="-285750" defTabSz="457200">
              <a:buFontTx/>
              <a:buChar char="-"/>
            </a:pPr>
            <a:r>
              <a:rPr lang="tr-TR" sz="2400" dirty="0">
                <a:solidFill>
                  <a:prstClr val="black"/>
                </a:solidFill>
                <a:latin typeface="Century Gothic" panose="020B0502020202020204"/>
              </a:rPr>
              <a:t>Çıkmayan dişlere bağlı patolojiler</a:t>
            </a:r>
          </a:p>
          <a:p>
            <a:pPr marL="285750" indent="-285750" defTabSz="457200">
              <a:buFontTx/>
              <a:buChar char="-"/>
            </a:pPr>
            <a:r>
              <a:rPr lang="tr-TR" sz="2400" dirty="0">
                <a:solidFill>
                  <a:prstClr val="black"/>
                </a:solidFill>
                <a:latin typeface="Century Gothic" panose="020B0502020202020204"/>
              </a:rPr>
              <a:t>Patolojik lezyonlarla ilişkili dişler</a:t>
            </a:r>
          </a:p>
          <a:p>
            <a:pPr marL="285750" indent="-285750" defTabSz="457200">
              <a:buFontTx/>
              <a:buChar char="-"/>
            </a:pPr>
            <a:r>
              <a:rPr lang="tr-TR" sz="2400" dirty="0">
                <a:solidFill>
                  <a:prstClr val="black"/>
                </a:solidFill>
                <a:latin typeface="Century Gothic" panose="020B0502020202020204"/>
              </a:rPr>
              <a:t>Çene kırıklarında kırık hattında kalan dişler</a:t>
            </a:r>
          </a:p>
          <a:p>
            <a:pPr marL="285750" indent="-285750" defTabSz="457200">
              <a:buFontTx/>
              <a:buChar char="-"/>
            </a:pPr>
            <a:r>
              <a:rPr lang="tr-TR" sz="2400" dirty="0">
                <a:solidFill>
                  <a:prstClr val="black"/>
                </a:solidFill>
                <a:latin typeface="Century Gothic" panose="020B0502020202020204"/>
              </a:rPr>
              <a:t>Başarısız </a:t>
            </a:r>
            <a:r>
              <a:rPr lang="tr-TR" sz="2400" dirty="0" err="1">
                <a:solidFill>
                  <a:prstClr val="black"/>
                </a:solidFill>
                <a:latin typeface="Century Gothic" panose="020B0502020202020204"/>
              </a:rPr>
              <a:t>endodontik</a:t>
            </a:r>
            <a:r>
              <a:rPr lang="tr-TR" sz="2400" dirty="0">
                <a:solidFill>
                  <a:prstClr val="black"/>
                </a:solidFill>
                <a:latin typeface="Century Gothic" panose="020B0502020202020204"/>
              </a:rPr>
              <a:t> tedaviler</a:t>
            </a:r>
          </a:p>
          <a:p>
            <a:pPr marL="285750" indent="-285750" defTabSz="457200">
              <a:buFontTx/>
              <a:buChar char="-"/>
            </a:pPr>
            <a:endParaRPr lang="tr-TR" dirty="0">
              <a:solidFill>
                <a:prstClr val="black"/>
              </a:solidFill>
              <a:latin typeface="Century Gothic" panose="020B0502020202020204"/>
            </a:endParaRPr>
          </a:p>
          <a:p>
            <a:pPr marL="285750" indent="-285750" defTabSz="457200">
              <a:buFontTx/>
              <a:buChar char="-"/>
            </a:pPr>
            <a:endParaRPr lang="tr-TR" dirty="0">
              <a:solidFill>
                <a:prstClr val="black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4457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996" y="156924"/>
            <a:ext cx="4258258" cy="377990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995" y="3789041"/>
            <a:ext cx="4329409" cy="2864055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6188994" y="104336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r>
              <a:rPr lang="tr-TR" sz="2400" dirty="0" err="1">
                <a:solidFill>
                  <a:prstClr val="black"/>
                </a:solidFill>
                <a:latin typeface="Century Gothic" panose="020B0502020202020204"/>
              </a:rPr>
              <a:t>Mandibular</a:t>
            </a:r>
            <a:r>
              <a:rPr lang="tr-TR" sz="2400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tr-TR" sz="2400" dirty="0" err="1">
                <a:solidFill>
                  <a:prstClr val="black"/>
                </a:solidFill>
                <a:latin typeface="Century Gothic" panose="020B0502020202020204"/>
              </a:rPr>
              <a:t>premolar</a:t>
            </a:r>
            <a:r>
              <a:rPr lang="tr-TR" sz="2400" dirty="0">
                <a:solidFill>
                  <a:prstClr val="black"/>
                </a:solidFill>
                <a:latin typeface="Century Gothic" panose="020B0502020202020204"/>
              </a:rPr>
              <a:t> dişte </a:t>
            </a:r>
            <a:r>
              <a:rPr lang="tr-TR" sz="2400" dirty="0" err="1">
                <a:solidFill>
                  <a:prstClr val="black"/>
                </a:solidFill>
                <a:latin typeface="Century Gothic" panose="020B0502020202020204"/>
              </a:rPr>
              <a:t>horizontal</a:t>
            </a:r>
            <a:r>
              <a:rPr lang="tr-TR" sz="2400" dirty="0">
                <a:solidFill>
                  <a:prstClr val="black"/>
                </a:solidFill>
                <a:latin typeface="Century Gothic" panose="020B0502020202020204"/>
              </a:rPr>
              <a:t> (yatay)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tr-TR" sz="2400" dirty="0">
                <a:solidFill>
                  <a:prstClr val="black"/>
                </a:solidFill>
                <a:latin typeface="Century Gothic" panose="020B0502020202020204"/>
              </a:rPr>
              <a:t>kemik kaybı</a:t>
            </a:r>
            <a:endParaRPr lang="tr-TR" sz="24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711624" y="4797152"/>
            <a:ext cx="36413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tr-TR" sz="2400" dirty="0" err="1">
                <a:solidFill>
                  <a:prstClr val="black"/>
                </a:solidFill>
                <a:latin typeface="Century Gothic" panose="020B0502020202020204"/>
              </a:rPr>
              <a:t>Maksillar</a:t>
            </a:r>
            <a:r>
              <a:rPr lang="tr-TR" sz="2400" dirty="0">
                <a:solidFill>
                  <a:prstClr val="black"/>
                </a:solidFill>
                <a:latin typeface="Century Gothic" panose="020B0502020202020204"/>
              </a:rPr>
              <a:t> 3. </a:t>
            </a:r>
            <a:r>
              <a:rPr lang="tr-TR" sz="2400" dirty="0" err="1">
                <a:solidFill>
                  <a:prstClr val="black"/>
                </a:solidFill>
                <a:latin typeface="Century Gothic" panose="020B0502020202020204"/>
              </a:rPr>
              <a:t>premolar</a:t>
            </a:r>
            <a:r>
              <a:rPr lang="tr-TR" sz="2400" dirty="0">
                <a:solidFill>
                  <a:prstClr val="black"/>
                </a:solidFill>
                <a:latin typeface="Century Gothic" panose="020B0502020202020204"/>
              </a:rPr>
              <a:t> dişin </a:t>
            </a:r>
            <a:r>
              <a:rPr lang="tr-TR" sz="2400" dirty="0" err="1">
                <a:solidFill>
                  <a:prstClr val="black"/>
                </a:solidFill>
                <a:latin typeface="Century Gothic" panose="020B0502020202020204"/>
              </a:rPr>
              <a:t>distal</a:t>
            </a:r>
            <a:r>
              <a:rPr lang="tr-TR" sz="2400" dirty="0">
                <a:solidFill>
                  <a:prstClr val="black"/>
                </a:solidFill>
                <a:latin typeface="Century Gothic" panose="020B0502020202020204"/>
              </a:rPr>
              <a:t> kökünü etkileyen  </a:t>
            </a:r>
            <a:r>
              <a:rPr lang="tr-TR" sz="2400" dirty="0" err="1">
                <a:solidFill>
                  <a:prstClr val="black"/>
                </a:solidFill>
                <a:latin typeface="Century Gothic" panose="020B0502020202020204"/>
              </a:rPr>
              <a:t>vertikal</a:t>
            </a:r>
            <a:r>
              <a:rPr lang="tr-TR" sz="2400" dirty="0">
                <a:solidFill>
                  <a:prstClr val="black"/>
                </a:solidFill>
                <a:latin typeface="Century Gothic" panose="020B0502020202020204"/>
              </a:rPr>
              <a:t> kemik kaybı</a:t>
            </a:r>
            <a:endParaRPr lang="tr-TR" sz="2400" dirty="0">
              <a:solidFill>
                <a:prstClr val="black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3547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628" y="260648"/>
            <a:ext cx="4322796" cy="366111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048" y="3645024"/>
            <a:ext cx="3958408" cy="308008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6242048" y="1268761"/>
            <a:ext cx="3492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tr-TR" dirty="0">
                <a:solidFill>
                  <a:prstClr val="black"/>
                </a:solidFill>
                <a:latin typeface="Century Gothic" panose="020B0502020202020204"/>
              </a:rPr>
              <a:t>Köpekte </a:t>
            </a:r>
            <a:r>
              <a:rPr lang="tr-TR" dirty="0" err="1">
                <a:solidFill>
                  <a:prstClr val="black"/>
                </a:solidFill>
                <a:latin typeface="Century Gothic" panose="020B0502020202020204"/>
              </a:rPr>
              <a:t>intraoral</a:t>
            </a:r>
            <a:r>
              <a:rPr lang="tr-TR" dirty="0">
                <a:solidFill>
                  <a:prstClr val="black"/>
                </a:solidFill>
                <a:latin typeface="Century Gothic" panose="020B0502020202020204"/>
              </a:rPr>
              <a:t> radyografide sağ </a:t>
            </a:r>
            <a:r>
              <a:rPr lang="tr-TR" dirty="0" err="1">
                <a:solidFill>
                  <a:prstClr val="black"/>
                </a:solidFill>
                <a:latin typeface="Century Gothic" panose="020B0502020202020204"/>
              </a:rPr>
              <a:t>mandibular</a:t>
            </a:r>
            <a:r>
              <a:rPr lang="tr-TR" dirty="0">
                <a:solidFill>
                  <a:prstClr val="black"/>
                </a:solidFill>
                <a:latin typeface="Century Gothic" panose="020B0502020202020204"/>
              </a:rPr>
              <a:t> ikinci </a:t>
            </a:r>
            <a:r>
              <a:rPr lang="tr-TR" dirty="0" err="1">
                <a:solidFill>
                  <a:prstClr val="black"/>
                </a:solidFill>
                <a:latin typeface="Century Gothic" panose="020B0502020202020204"/>
              </a:rPr>
              <a:t>molar</a:t>
            </a:r>
            <a:r>
              <a:rPr lang="tr-TR" dirty="0">
                <a:solidFill>
                  <a:prstClr val="black"/>
                </a:solidFill>
                <a:latin typeface="Century Gothic" panose="020B0502020202020204"/>
              </a:rPr>
              <a:t> dişte </a:t>
            </a:r>
            <a:r>
              <a:rPr lang="tr-TR" dirty="0" err="1">
                <a:solidFill>
                  <a:prstClr val="black"/>
                </a:solidFill>
                <a:latin typeface="Century Gothic" panose="020B0502020202020204"/>
              </a:rPr>
              <a:t>idiopatik</a:t>
            </a:r>
            <a:r>
              <a:rPr lang="tr-TR" dirty="0">
                <a:solidFill>
                  <a:prstClr val="black"/>
                </a:solidFill>
                <a:latin typeface="Century Gothic" panose="020B0502020202020204"/>
              </a:rPr>
              <a:t> diş </a:t>
            </a:r>
            <a:r>
              <a:rPr lang="tr-TR" dirty="0" err="1">
                <a:solidFill>
                  <a:prstClr val="black"/>
                </a:solidFill>
                <a:latin typeface="Century Gothic" panose="020B0502020202020204"/>
              </a:rPr>
              <a:t>rezorpsiyonu</a:t>
            </a:r>
            <a:r>
              <a:rPr lang="tr-TR" dirty="0">
                <a:solidFill>
                  <a:prstClr val="black"/>
                </a:solidFill>
                <a:latin typeface="Century Gothic" panose="020B0502020202020204"/>
              </a:rPr>
              <a:t>.</a:t>
            </a:r>
            <a:endParaRPr lang="tr-TR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999656" y="4653136"/>
            <a:ext cx="3199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tr-TR" dirty="0">
                <a:solidFill>
                  <a:prstClr val="black"/>
                </a:solidFill>
                <a:latin typeface="Century Gothic" panose="020B0502020202020204"/>
              </a:rPr>
              <a:t>Köpekte </a:t>
            </a:r>
            <a:r>
              <a:rPr lang="tr-TR" dirty="0" err="1">
                <a:solidFill>
                  <a:prstClr val="black"/>
                </a:solidFill>
                <a:latin typeface="Century Gothic" panose="020B0502020202020204"/>
              </a:rPr>
              <a:t>intraoral</a:t>
            </a:r>
            <a:r>
              <a:rPr lang="tr-TR" dirty="0">
                <a:solidFill>
                  <a:prstClr val="black"/>
                </a:solidFill>
                <a:latin typeface="Century Gothic" panose="020B0502020202020204"/>
              </a:rPr>
              <a:t> radyografide sağ </a:t>
            </a:r>
            <a:r>
              <a:rPr lang="tr-TR" dirty="0" err="1">
                <a:solidFill>
                  <a:prstClr val="black"/>
                </a:solidFill>
                <a:latin typeface="Century Gothic" panose="020B0502020202020204"/>
              </a:rPr>
              <a:t>mandibular</a:t>
            </a:r>
            <a:r>
              <a:rPr lang="tr-TR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Century Gothic" panose="020B0502020202020204"/>
              </a:rPr>
              <a:t>premolar</a:t>
            </a:r>
            <a:r>
              <a:rPr lang="tr-TR" dirty="0">
                <a:solidFill>
                  <a:prstClr val="black"/>
                </a:solidFill>
                <a:latin typeface="Century Gothic" panose="020B0502020202020204"/>
              </a:rPr>
              <a:t> dişlerde yaşa bağlı kök </a:t>
            </a:r>
            <a:r>
              <a:rPr lang="tr-TR" dirty="0" err="1">
                <a:solidFill>
                  <a:prstClr val="black"/>
                </a:solidFill>
                <a:latin typeface="Century Gothic" panose="020B0502020202020204"/>
              </a:rPr>
              <a:t>rezorpsiyonu</a:t>
            </a:r>
            <a:endParaRPr lang="tr-TR" dirty="0">
              <a:solidFill>
                <a:prstClr val="black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34454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0" y="332656"/>
            <a:ext cx="4904475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5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Office PowerPoint</Application>
  <PresentationFormat>Geniş ekran</PresentationFormat>
  <Paragraphs>25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Wingdings 3</vt:lpstr>
      <vt:lpstr>Office Teması</vt:lpstr>
      <vt:lpstr>Duman</vt:lpstr>
      <vt:lpstr>Exodonti </vt:lpstr>
      <vt:lpstr>Tanımlar</vt:lpstr>
      <vt:lpstr>endikasyonları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Exodonti </dc:title>
  <dc:creator>Murat</dc:creator>
  <cp:lastModifiedBy>Murat</cp:lastModifiedBy>
  <cp:revision>1</cp:revision>
  <dcterms:created xsi:type="dcterms:W3CDTF">2020-01-31T06:48:52Z</dcterms:created>
  <dcterms:modified xsi:type="dcterms:W3CDTF">2020-01-31T06:48:59Z</dcterms:modified>
</cp:coreProperties>
</file>