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İsimsiz sözleşmeler - </a:t>
            </a:r>
            <a:r>
              <a:rPr lang="tr-TR" dirty="0" err="1" smtClean="0"/>
              <a:t>ıı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Lisans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80119"/>
          </a:xfrm>
        </p:spPr>
        <p:txBody>
          <a:bodyPr>
            <a:normAutofit/>
          </a:bodyPr>
          <a:lstStyle/>
          <a:p>
            <a:r>
              <a:rPr lang="tr-TR" dirty="0"/>
              <a:t>Tanımı: «Lisans verenin, fikri veya sınai bir haktan veya diğer maddî olmayan bir maldan belirli veya belirli olmayan bir süre için </a:t>
            </a:r>
            <a:r>
              <a:rPr lang="tr-TR" dirty="0" smtClean="0"/>
              <a:t>yararlanmayı</a:t>
            </a:r>
            <a:r>
              <a:rPr lang="tr-TR" dirty="0"/>
              <a:t>, ödeyeceği bir bedel karşılığında lisans alana devretmeyi </a:t>
            </a:r>
            <a:r>
              <a:rPr lang="tr-TR" dirty="0" smtClean="0"/>
              <a:t>üstlendiği </a:t>
            </a:r>
            <a:r>
              <a:rPr lang="tr-TR" dirty="0"/>
              <a:t>sözleşmeye, lisans sözleşmesi </a:t>
            </a:r>
            <a:r>
              <a:rPr lang="tr-TR" dirty="0" smtClean="0"/>
              <a:t>denir.»</a:t>
            </a:r>
          </a:p>
          <a:p>
            <a:r>
              <a:rPr lang="tr-TR" dirty="0" smtClean="0"/>
              <a:t>Unsurları</a:t>
            </a:r>
          </a:p>
          <a:p>
            <a:pPr lvl="1"/>
            <a:r>
              <a:rPr lang="tr-TR" dirty="0" smtClean="0"/>
              <a:t>Haktan veya maddî olmayan bir maldan yararlanmanın devri</a:t>
            </a:r>
          </a:p>
          <a:p>
            <a:pPr lvl="1"/>
            <a:r>
              <a:rPr lang="tr-TR" dirty="0" smtClean="0"/>
              <a:t>Lisans alanın lisans verene ücret-bedel ödeme unsuru</a:t>
            </a:r>
          </a:p>
          <a:p>
            <a:r>
              <a:rPr lang="tr-TR" dirty="0" smtClean="0"/>
              <a:t>Konusu</a:t>
            </a:r>
          </a:p>
          <a:p>
            <a:r>
              <a:rPr lang="tr-TR" dirty="0" smtClean="0"/>
              <a:t>Hukuki Niteliği</a:t>
            </a:r>
          </a:p>
          <a:p>
            <a:r>
              <a:rPr lang="tr-TR" dirty="0" smtClean="0"/>
              <a:t>Tabi Olduğu Şekil: Serbest şekil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Lisans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718862"/>
          </a:xfrm>
        </p:spPr>
        <p:txBody>
          <a:bodyPr/>
          <a:lstStyle/>
          <a:p>
            <a:r>
              <a:rPr lang="tr-TR" dirty="0" smtClean="0"/>
              <a:t>Lisans Sözleşmesinin Çeşitleri</a:t>
            </a:r>
          </a:p>
          <a:p>
            <a:pPr lvl="1"/>
            <a:r>
              <a:rPr lang="tr-TR" dirty="0" smtClean="0"/>
              <a:t>Konusuna göre çeşitleri</a:t>
            </a:r>
          </a:p>
          <a:p>
            <a:pPr lvl="1"/>
            <a:r>
              <a:rPr lang="tr-TR" dirty="0" smtClean="0"/>
              <a:t>Meydana getirdiği etkiye göre çeşitleri</a:t>
            </a:r>
          </a:p>
          <a:p>
            <a:pPr lvl="1"/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lisans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tr-TR" dirty="0" smtClean="0"/>
              <a:t> </a:t>
            </a:r>
            <a:r>
              <a:rPr lang="en-US" dirty="0" smtClean="0"/>
              <a:t>-</a:t>
            </a:r>
            <a:r>
              <a:rPr lang="tr-TR" dirty="0" smtClean="0"/>
              <a:t> G</a:t>
            </a:r>
            <a:r>
              <a:rPr lang="en-US" dirty="0" err="1" smtClean="0"/>
              <a:t>erçek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lisans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endParaRPr lang="tr-TR" dirty="0" smtClean="0"/>
          </a:p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Lisans verenin borçları</a:t>
            </a:r>
          </a:p>
          <a:p>
            <a:pPr lvl="1"/>
            <a:r>
              <a:rPr lang="tr-TR" dirty="0" smtClean="0"/>
              <a:t>Lisans alanın borçları</a:t>
            </a:r>
          </a:p>
          <a:p>
            <a:r>
              <a:rPr lang="tr-TR" dirty="0" smtClean="0"/>
              <a:t>Lisans Sözleşmesinin Sona Ermesi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Sulh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10302"/>
          </a:xfrm>
        </p:spPr>
        <p:txBody>
          <a:bodyPr>
            <a:normAutofit/>
          </a:bodyPr>
          <a:lstStyle/>
          <a:p>
            <a:r>
              <a:rPr lang="tr-TR" dirty="0"/>
              <a:t>Tanımı: </a:t>
            </a:r>
            <a:r>
              <a:rPr lang="tr-TR" dirty="0" smtClean="0"/>
              <a:t>«Sulh </a:t>
            </a:r>
            <a:r>
              <a:rPr lang="tr-TR" dirty="0"/>
              <a:t>sözleşmesi, tarafların, bir hukukî ilişki hakkında aralarında çıkan bir uyuşmazlığı veya belirsizliği gidermek için birbirlerine karşılıklı ödünler (tavizler) vererek yaptıkları sözleşmedir</a:t>
            </a:r>
            <a:r>
              <a:rPr lang="tr-TR" dirty="0" smtClean="0"/>
              <a:t>.»</a:t>
            </a:r>
          </a:p>
          <a:p>
            <a:r>
              <a:rPr lang="tr-TR" dirty="0" smtClean="0"/>
              <a:t>Nitelikleri</a:t>
            </a:r>
          </a:p>
          <a:p>
            <a:pPr lvl="1"/>
            <a:r>
              <a:rPr lang="en-US" dirty="0" err="1" smtClean="0"/>
              <a:t>Sulh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sözleşmesidir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Sulh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tam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Sulh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ivazl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Sulh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r</a:t>
            </a:r>
            <a:r>
              <a:rPr lang="tr-TR" dirty="0" smtClean="0"/>
              <a:t>ı</a:t>
            </a:r>
            <a:r>
              <a:rPr lang="en-US" dirty="0" err="1" smtClean="0"/>
              <a:t>zaî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Sulh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ani</a:t>
            </a:r>
            <a:r>
              <a:rPr lang="en-US" dirty="0" smtClean="0"/>
              <a:t> edimli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Sulh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8" y="1853754"/>
            <a:ext cx="9603275" cy="4332817"/>
          </a:xfrm>
        </p:spPr>
        <p:txBody>
          <a:bodyPr>
            <a:normAutofit/>
          </a:bodyPr>
          <a:lstStyle/>
          <a:p>
            <a:r>
              <a:rPr lang="tr-TR" dirty="0" smtClean="0"/>
              <a:t>Hukuki Niteliği</a:t>
            </a:r>
          </a:p>
          <a:p>
            <a:r>
              <a:rPr lang="tr-TR" dirty="0" smtClean="0"/>
              <a:t>Unsurları</a:t>
            </a:r>
          </a:p>
          <a:p>
            <a:pPr lvl="1"/>
            <a:r>
              <a:rPr lang="en-US" dirty="0" err="1" smtClean="0"/>
              <a:t>Uyuşmazl</a:t>
            </a:r>
            <a:r>
              <a:rPr lang="tr-TR" dirty="0" smtClean="0"/>
              <a:t>ı</a:t>
            </a:r>
            <a:r>
              <a:rPr lang="en-US" dirty="0" smtClean="0"/>
              <a:t>k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belirsizlik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tr-TR" dirty="0" smtClean="0"/>
              <a:t>Karşılıklı </a:t>
            </a:r>
            <a:r>
              <a:rPr lang="en-US" dirty="0" err="1" smtClean="0"/>
              <a:t>ödün</a:t>
            </a:r>
            <a:r>
              <a:rPr lang="en-US" dirty="0" smtClean="0"/>
              <a:t> (</a:t>
            </a:r>
            <a:r>
              <a:rPr lang="en-US" dirty="0" err="1" smtClean="0"/>
              <a:t>taviz-fedakârl</a:t>
            </a:r>
            <a:r>
              <a:rPr lang="tr-TR" dirty="0" smtClean="0"/>
              <a:t>ı</a:t>
            </a:r>
            <a:r>
              <a:rPr lang="en-US" dirty="0" smtClean="0"/>
              <a:t>k)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en-US" dirty="0" err="1" smtClean="0"/>
              <a:t>Uyuşmazl</a:t>
            </a:r>
            <a:r>
              <a:rPr lang="tr-TR" dirty="0" smtClean="0"/>
              <a:t>ı</a:t>
            </a:r>
            <a:r>
              <a:rPr lang="en-US" dirty="0" smtClean="0"/>
              <a:t>k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belirsizliğe</a:t>
            </a:r>
            <a:r>
              <a:rPr lang="en-US" dirty="0" smtClean="0"/>
              <a:t> son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en-US" dirty="0" err="1" smtClean="0"/>
              <a:t>Anlaşma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r>
              <a:rPr lang="tr-TR" dirty="0" smtClean="0"/>
              <a:t>Çeşitleri</a:t>
            </a:r>
          </a:p>
          <a:p>
            <a:pPr lvl="1"/>
            <a:r>
              <a:rPr lang="tr-TR" dirty="0" smtClean="0"/>
              <a:t>Mahkeme içi sulh</a:t>
            </a:r>
          </a:p>
          <a:p>
            <a:pPr lvl="1"/>
            <a:r>
              <a:rPr lang="tr-TR" dirty="0" smtClean="0"/>
              <a:t>Mahkeme dışı sulh</a:t>
            </a:r>
          </a:p>
          <a:p>
            <a:r>
              <a:rPr lang="tr-TR" dirty="0" smtClean="0"/>
              <a:t>Hüküm ve Sonuçları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Satış için bırakma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67057"/>
          </a:xfrm>
        </p:spPr>
        <p:txBody>
          <a:bodyPr>
            <a:normAutofit/>
          </a:bodyPr>
          <a:lstStyle/>
          <a:p>
            <a:r>
              <a:rPr lang="tr-TR" dirty="0"/>
              <a:t>Tanımı: «Satış için bırakanın, mülkiyeti kendisine ait olan bir malı, tespit ettiği bedele, üçüncü bir kişiye kendi ad ve hesabına satması amacıyla satış için alana bırakmayı; satış için alanın da bırakılan malı belli bir süre içinde ya satıp parasını ödemeyi ya da aynen iade etmeyi üstlendiği sözleşmeye, satış için bırakma sözleşmesi </a:t>
            </a:r>
            <a:r>
              <a:rPr lang="tr-TR" dirty="0" smtClean="0"/>
              <a:t>denir.»</a:t>
            </a:r>
          </a:p>
          <a:p>
            <a:r>
              <a:rPr lang="tr-TR" dirty="0" smtClean="0"/>
              <a:t>Unsurları</a:t>
            </a:r>
          </a:p>
          <a:p>
            <a:r>
              <a:rPr lang="tr-TR" dirty="0" smtClean="0"/>
              <a:t>Nitelikleri</a:t>
            </a:r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için</a:t>
            </a:r>
            <a:r>
              <a:rPr lang="en-US" dirty="0" smtClean="0"/>
              <a:t> b</a:t>
            </a:r>
            <a:r>
              <a:rPr lang="tr-TR" dirty="0" smtClean="0"/>
              <a:t>ı</a:t>
            </a:r>
            <a:r>
              <a:rPr lang="en-US" dirty="0" err="1" smtClean="0"/>
              <a:t>rakma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için</a:t>
            </a:r>
            <a:r>
              <a:rPr lang="en-US" dirty="0" smtClean="0"/>
              <a:t> b</a:t>
            </a:r>
            <a:r>
              <a:rPr lang="tr-TR" dirty="0" smtClean="0"/>
              <a:t>ı</a:t>
            </a:r>
            <a:r>
              <a:rPr lang="en-US" dirty="0" err="1" smtClean="0"/>
              <a:t>rakma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, </a:t>
            </a:r>
            <a:r>
              <a:rPr lang="tr-TR" dirty="0" err="1" smtClean="0"/>
              <a:t>rı</a:t>
            </a:r>
            <a:r>
              <a:rPr lang="en-US" dirty="0" err="1" smtClean="0"/>
              <a:t>zaî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Satış için bırakma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66611"/>
          </a:xfrm>
        </p:spPr>
        <p:txBody>
          <a:bodyPr>
            <a:normAutofit/>
          </a:bodyPr>
          <a:lstStyle/>
          <a:p>
            <a:r>
              <a:rPr lang="en-US" dirty="0" err="1"/>
              <a:t>Hukuk</a:t>
            </a:r>
            <a:r>
              <a:rPr lang="tr-TR" dirty="0"/>
              <a:t>i</a:t>
            </a:r>
            <a:r>
              <a:rPr lang="en-US" dirty="0"/>
              <a:t> </a:t>
            </a:r>
            <a:r>
              <a:rPr lang="tr-TR" dirty="0"/>
              <a:t>N</a:t>
            </a:r>
            <a:r>
              <a:rPr lang="en-US" dirty="0" err="1"/>
              <a:t>iteliği</a:t>
            </a:r>
            <a:endParaRPr lang="en-US" dirty="0"/>
          </a:p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Satış için bırakanın borçları</a:t>
            </a:r>
          </a:p>
          <a:p>
            <a:pPr lvl="2"/>
            <a:r>
              <a:rPr lang="en-US" dirty="0" err="1"/>
              <a:t>Şeyin</a:t>
            </a:r>
            <a:r>
              <a:rPr lang="en-US" dirty="0"/>
              <a:t> </a:t>
            </a:r>
            <a:r>
              <a:rPr lang="en-US" dirty="0" err="1"/>
              <a:t>zilyedliğini</a:t>
            </a:r>
            <a:r>
              <a:rPr lang="en-US" dirty="0"/>
              <a:t> </a:t>
            </a:r>
            <a:r>
              <a:rPr lang="en-US" dirty="0" err="1"/>
              <a:t>devretme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Şeyin</a:t>
            </a:r>
            <a:r>
              <a:rPr lang="en-US" dirty="0"/>
              <a:t> </a:t>
            </a:r>
            <a:r>
              <a:rPr lang="en-US" dirty="0" err="1"/>
              <a:t>mülkiyetini</a:t>
            </a:r>
            <a:r>
              <a:rPr lang="en-US" dirty="0"/>
              <a:t> </a:t>
            </a:r>
            <a:r>
              <a:rPr lang="en-US" dirty="0" err="1"/>
              <a:t>geçirme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tr-TR" dirty="0"/>
              <a:t>Hasar </a:t>
            </a:r>
            <a:r>
              <a:rPr lang="tr-TR" dirty="0" smtClean="0"/>
              <a:t>sorunu</a:t>
            </a:r>
          </a:p>
          <a:p>
            <a:pPr lvl="2"/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 smtClean="0"/>
              <a:t>sorumluluk</a:t>
            </a:r>
            <a:endParaRPr lang="tr-TR" dirty="0" smtClean="0"/>
          </a:p>
          <a:p>
            <a:pPr lvl="1"/>
            <a:r>
              <a:rPr lang="tr-TR" dirty="0" smtClean="0"/>
              <a:t>Satış için alanın borçları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 satıcılık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97239"/>
          </a:xfrm>
        </p:spPr>
        <p:txBody>
          <a:bodyPr>
            <a:normAutofit/>
          </a:bodyPr>
          <a:lstStyle/>
          <a:p>
            <a:r>
              <a:rPr lang="tr-TR" dirty="0" smtClean="0"/>
              <a:t>Kavram</a:t>
            </a:r>
          </a:p>
          <a:p>
            <a:r>
              <a:rPr lang="tr-TR" dirty="0" smtClean="0"/>
              <a:t>Unsurları</a:t>
            </a:r>
          </a:p>
          <a:p>
            <a:pPr lvl="1"/>
            <a:r>
              <a:rPr lang="tr-TR" dirty="0" smtClean="0"/>
              <a:t>T</a:t>
            </a:r>
            <a:r>
              <a:rPr lang="en-US" dirty="0" err="1" smtClean="0"/>
              <a:t>ek</a:t>
            </a:r>
            <a:r>
              <a:rPr lang="en-US" dirty="0" smtClean="0"/>
              <a:t> sat</a:t>
            </a:r>
            <a:r>
              <a:rPr lang="tr-TR" dirty="0" err="1" smtClean="0"/>
              <a:t>ıcı</a:t>
            </a:r>
            <a:r>
              <a:rPr lang="en-US" dirty="0" err="1" smtClean="0"/>
              <a:t>ya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tekeli</a:t>
            </a:r>
            <a:r>
              <a:rPr lang="en-US" dirty="0" smtClean="0"/>
              <a:t> tan</a:t>
            </a:r>
            <a:r>
              <a:rPr lang="tr-TR" dirty="0" smtClean="0"/>
              <a:t>ı</a:t>
            </a:r>
            <a:r>
              <a:rPr lang="en-US" dirty="0" smtClean="0"/>
              <a:t>ma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tr-TR" dirty="0" smtClean="0"/>
              <a:t>T</a:t>
            </a:r>
            <a:r>
              <a:rPr lang="en-US" dirty="0" err="1" smtClean="0"/>
              <a:t>araflar</a:t>
            </a:r>
            <a:r>
              <a:rPr lang="en-US" dirty="0" smtClean="0"/>
              <a:t> </a:t>
            </a:r>
            <a:r>
              <a:rPr lang="en-US" dirty="0" err="1" smtClean="0"/>
              <a:t>aras</a:t>
            </a:r>
            <a:r>
              <a:rPr lang="tr-TR" dirty="0" smtClean="0"/>
              <a:t>ı</a:t>
            </a:r>
            <a:r>
              <a:rPr lang="en-US" dirty="0" err="1" smtClean="0"/>
              <a:t>nda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doğuran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çerçeve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 </a:t>
            </a:r>
            <a:r>
              <a:rPr lang="en-US" dirty="0" err="1" smtClean="0"/>
              <a:t>kurma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tr-TR" dirty="0" smtClean="0"/>
              <a:t>T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tr-TR" dirty="0" smtClean="0"/>
              <a:t>satıcının</a:t>
            </a:r>
            <a:r>
              <a:rPr lang="en-US" dirty="0" smtClean="0"/>
              <a:t>, </a:t>
            </a:r>
            <a:r>
              <a:rPr lang="en-US" dirty="0" err="1" smtClean="0"/>
              <a:t>kendi</a:t>
            </a:r>
            <a:r>
              <a:rPr lang="en-US" dirty="0" smtClean="0"/>
              <a:t> ad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hesab</a:t>
            </a:r>
            <a:r>
              <a:rPr lang="tr-TR" dirty="0" smtClean="0"/>
              <a:t>ı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tr-TR" dirty="0" smtClean="0"/>
              <a:t>T</a:t>
            </a:r>
            <a:r>
              <a:rPr lang="en-US" dirty="0" err="1" smtClean="0"/>
              <a:t>ek</a:t>
            </a:r>
            <a:r>
              <a:rPr lang="en-US" dirty="0" smtClean="0"/>
              <a:t> sat</a:t>
            </a:r>
            <a:r>
              <a:rPr lang="tr-TR" dirty="0" err="1" smtClean="0"/>
              <a:t>ıcı</a:t>
            </a:r>
            <a:r>
              <a:rPr lang="en-US" dirty="0" err="1" smtClean="0"/>
              <a:t>ya</a:t>
            </a:r>
            <a:r>
              <a:rPr lang="en-US" dirty="0" smtClean="0"/>
              <a:t>, </a:t>
            </a:r>
            <a:r>
              <a:rPr lang="en-US" dirty="0" err="1" smtClean="0"/>
              <a:t>pazarlama</a:t>
            </a:r>
            <a:r>
              <a:rPr lang="en-US" dirty="0" smtClean="0"/>
              <a:t>, </a:t>
            </a:r>
            <a:r>
              <a:rPr lang="en-US" dirty="0" err="1" smtClean="0"/>
              <a:t>sürüm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tr-TR" dirty="0" smtClean="0"/>
              <a:t>satışı</a:t>
            </a:r>
            <a:r>
              <a:rPr lang="en-US" dirty="0" smtClean="0"/>
              <a:t> art</a:t>
            </a:r>
            <a:r>
              <a:rPr lang="tr-TR" dirty="0" err="1" smtClean="0"/>
              <a:t>ır</a:t>
            </a:r>
            <a:r>
              <a:rPr lang="en-US" dirty="0" smtClean="0"/>
              <a:t>ma </a:t>
            </a:r>
            <a:r>
              <a:rPr lang="en-US" dirty="0" err="1" smtClean="0"/>
              <a:t>yükü</a:t>
            </a:r>
            <a:r>
              <a:rPr lang="en-US" dirty="0" smtClean="0"/>
              <a:t> </a:t>
            </a:r>
            <a:r>
              <a:rPr lang="en-US" dirty="0" err="1" smtClean="0"/>
              <a:t>yükleme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r>
              <a:rPr lang="tr-TR" dirty="0" smtClean="0"/>
              <a:t>Hukuki Niteliği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 satıcılık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Tek satıcının borçları</a:t>
            </a:r>
          </a:p>
          <a:p>
            <a:pPr lvl="1"/>
            <a:r>
              <a:rPr lang="tr-TR" dirty="0" smtClean="0"/>
              <a:t>Yapımcının borçları</a:t>
            </a:r>
          </a:p>
          <a:p>
            <a:r>
              <a:rPr lang="tr-TR" dirty="0" smtClean="0"/>
              <a:t>Sözleşmenin Sona Ermesi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92501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1388</TotalTime>
  <Words>423</Words>
  <Application>Microsoft Office PowerPoint</Application>
  <PresentationFormat>Geniş ekran</PresentationFormat>
  <Paragraphs>66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BORÇLAR HUKUKU ÖZEL HÜKÜMLER</vt:lpstr>
      <vt:lpstr>Lisans sözleşmesi</vt:lpstr>
      <vt:lpstr>Lisans sözleşmesi</vt:lpstr>
      <vt:lpstr>Sulh sözleşmesi</vt:lpstr>
      <vt:lpstr>Sulh sözleşmesi</vt:lpstr>
      <vt:lpstr>Satış için bırakma sözleşmesi</vt:lpstr>
      <vt:lpstr>Satış için bırakma sözleşmesi</vt:lpstr>
      <vt:lpstr>Tek satıcılık sözleşmesi</vt:lpstr>
      <vt:lpstr>Tek satıcılık sözleşmesi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2021-03-23T10:46:00Z</dcterms:modified>
</cp:coreProperties>
</file>