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0" r:id="rId1"/>
  </p:sldMasterIdLst>
  <p:sldIdLst>
    <p:sldId id="256" r:id="rId2"/>
    <p:sldId id="259" r:id="rId3"/>
    <p:sldId id="287" r:id="rId4"/>
    <p:sldId id="292" r:id="rId5"/>
    <p:sldId id="288" r:id="rId6"/>
    <p:sldId id="289" r:id="rId7"/>
    <p:sldId id="290" r:id="rId8"/>
    <p:sldId id="291"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115" d="100"/>
          <a:sy n="115" d="100"/>
        </p:scale>
        <p:origin x="432"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tr-TR" smtClean="0"/>
              <a:t>Asıl başlık stili için tıklatın</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lvl1pPr algn="l">
              <a:defRPr/>
            </a:lvl1pPr>
          </a:lstStyle>
          <a:p>
            <a:fld id="{A5CE948D-0C63-4E72-BF33-3EF01F17782F}" type="datetimeFigureOut">
              <a:rPr lang="tr-TR" smtClean="0"/>
              <a:t>01.11.2021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F4E3C3F-10B4-44C4-BBE3-B1E6798DAA8C}" type="slidenum">
              <a:rPr lang="tr-TR" smtClean="0"/>
              <a:t>‹#›</a:t>
            </a:fld>
            <a:endParaRPr lang="tr-TR"/>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733413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A5CE948D-0C63-4E72-BF33-3EF01F17782F}" type="datetimeFigureOut">
              <a:rPr lang="tr-TR" smtClean="0"/>
              <a:t>01.11.2021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F4E3C3F-10B4-44C4-BBE3-B1E6798DAA8C}" type="slidenum">
              <a:rPr lang="tr-TR" smtClean="0"/>
              <a:t>‹#›</a:t>
            </a:fld>
            <a:endParaRPr lang="tr-TR"/>
          </a:p>
        </p:txBody>
      </p:sp>
    </p:spTree>
    <p:extLst>
      <p:ext uri="{BB962C8B-B14F-4D97-AF65-F5344CB8AC3E}">
        <p14:creationId xmlns:p14="http://schemas.microsoft.com/office/powerpoint/2010/main" val="4411007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A5CE948D-0C63-4E72-BF33-3EF01F17782F}" type="datetimeFigureOut">
              <a:rPr lang="tr-TR" smtClean="0"/>
              <a:t>01.11.2021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F4E3C3F-10B4-44C4-BBE3-B1E6798DAA8C}" type="slidenum">
              <a:rPr lang="tr-TR" smtClean="0"/>
              <a:t>‹#›</a:t>
            </a:fld>
            <a:endParaRPr lang="tr-TR"/>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556229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A5CE948D-0C63-4E72-BF33-3EF01F17782F}" type="datetimeFigureOut">
              <a:rPr lang="tr-TR" smtClean="0"/>
              <a:t>01.11.2021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F4E3C3F-10B4-44C4-BBE3-B1E6798DAA8C}" type="slidenum">
              <a:rPr lang="tr-TR" smtClean="0"/>
              <a:t>‹#›</a:t>
            </a:fld>
            <a:endParaRPr lang="tr-TR"/>
          </a:p>
        </p:txBody>
      </p:sp>
    </p:spTree>
    <p:extLst>
      <p:ext uri="{BB962C8B-B14F-4D97-AF65-F5344CB8AC3E}">
        <p14:creationId xmlns:p14="http://schemas.microsoft.com/office/powerpoint/2010/main" val="34000359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tr-TR" smtClean="0"/>
              <a:t>Asıl başlık stili için tıklatın</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A5CE948D-0C63-4E72-BF33-3EF01F17782F}" type="datetimeFigureOut">
              <a:rPr lang="tr-TR" smtClean="0"/>
              <a:t>01.11.2021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F4E3C3F-10B4-44C4-BBE3-B1E6798DAA8C}" type="slidenum">
              <a:rPr lang="tr-TR" smtClean="0"/>
              <a:t>‹#›</a:t>
            </a:fld>
            <a:endParaRPr lang="tr-TR"/>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721274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A5CE948D-0C63-4E72-BF33-3EF01F17782F}" type="datetimeFigureOut">
              <a:rPr lang="tr-TR" smtClean="0"/>
              <a:t>01.11.2021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F4E3C3F-10B4-44C4-BBE3-B1E6798DAA8C}" type="slidenum">
              <a:rPr lang="tr-TR" smtClean="0"/>
              <a:t>‹#›</a:t>
            </a:fld>
            <a:endParaRPr lang="tr-TR"/>
          </a:p>
        </p:txBody>
      </p:sp>
    </p:spTree>
    <p:extLst>
      <p:ext uri="{BB962C8B-B14F-4D97-AF65-F5344CB8AC3E}">
        <p14:creationId xmlns:p14="http://schemas.microsoft.com/office/powerpoint/2010/main" val="30193077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024128" y="2967788"/>
            <a:ext cx="4754880" cy="334157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tr-TR" smtClean="0"/>
              <a:t>Asıl metin stillerini düzenle</a:t>
            </a:r>
          </a:p>
        </p:txBody>
      </p:sp>
      <p:sp>
        <p:nvSpPr>
          <p:cNvPr id="6" name="Content Placeholder 5"/>
          <p:cNvSpPr>
            <a:spLocks noGrp="1"/>
          </p:cNvSpPr>
          <p:nvPr>
            <p:ph sz="quarter" idx="4"/>
          </p:nvPr>
        </p:nvSpPr>
        <p:spPr>
          <a:xfrm>
            <a:off x="5990888" y="2967788"/>
            <a:ext cx="4754880" cy="334157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A5CE948D-0C63-4E72-BF33-3EF01F17782F}" type="datetimeFigureOut">
              <a:rPr lang="tr-TR" smtClean="0"/>
              <a:t>01.11.2021</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5F4E3C3F-10B4-44C4-BBE3-B1E6798DAA8C}" type="slidenum">
              <a:rPr lang="tr-TR" smtClean="0"/>
              <a:t>‹#›</a:t>
            </a:fld>
            <a:endParaRPr lang="tr-TR"/>
          </a:p>
        </p:txBody>
      </p:sp>
    </p:spTree>
    <p:extLst>
      <p:ext uri="{BB962C8B-B14F-4D97-AF65-F5344CB8AC3E}">
        <p14:creationId xmlns:p14="http://schemas.microsoft.com/office/powerpoint/2010/main" val="20787194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A5CE948D-0C63-4E72-BF33-3EF01F17782F}" type="datetimeFigureOut">
              <a:rPr lang="tr-TR" smtClean="0"/>
              <a:t>01.11.2021</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5F4E3C3F-10B4-44C4-BBE3-B1E6798DAA8C}" type="slidenum">
              <a:rPr lang="tr-TR" smtClean="0"/>
              <a:t>‹#›</a:t>
            </a:fld>
            <a:endParaRPr lang="tr-TR"/>
          </a:p>
        </p:txBody>
      </p:sp>
    </p:spTree>
    <p:extLst>
      <p:ext uri="{BB962C8B-B14F-4D97-AF65-F5344CB8AC3E}">
        <p14:creationId xmlns:p14="http://schemas.microsoft.com/office/powerpoint/2010/main" val="12402266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CE948D-0C63-4E72-BF33-3EF01F17782F}" type="datetimeFigureOut">
              <a:rPr lang="tr-TR" smtClean="0"/>
              <a:t>01.11.2021</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5F4E3C3F-10B4-44C4-BBE3-B1E6798DAA8C}" type="slidenum">
              <a:rPr lang="tr-TR" smtClean="0"/>
              <a:t>‹#›</a:t>
            </a:fld>
            <a:endParaRPr lang="tr-TR"/>
          </a:p>
        </p:txBody>
      </p:sp>
    </p:spTree>
    <p:extLst>
      <p:ext uri="{BB962C8B-B14F-4D97-AF65-F5344CB8AC3E}">
        <p14:creationId xmlns:p14="http://schemas.microsoft.com/office/powerpoint/2010/main" val="39515263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tr-TR" smtClean="0"/>
              <a:t>Asıl başlık stili için tıklatın</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A5CE948D-0C63-4E72-BF33-3EF01F17782F}" type="datetimeFigureOut">
              <a:rPr lang="tr-TR" smtClean="0"/>
              <a:t>01.11.2021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F4E3C3F-10B4-44C4-BBE3-B1E6798DAA8C}" type="slidenum">
              <a:rPr lang="tr-TR" smtClean="0"/>
              <a:t>‹#›</a:t>
            </a:fld>
            <a:endParaRPr lang="tr-TR"/>
          </a:p>
        </p:txBody>
      </p:sp>
    </p:spTree>
    <p:extLst>
      <p:ext uri="{BB962C8B-B14F-4D97-AF65-F5344CB8AC3E}">
        <p14:creationId xmlns:p14="http://schemas.microsoft.com/office/powerpoint/2010/main" val="38224124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A5CE948D-0C63-4E72-BF33-3EF01F17782F}" type="datetimeFigureOut">
              <a:rPr lang="tr-TR" smtClean="0"/>
              <a:t>01.11.2021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F4E3C3F-10B4-44C4-BBE3-B1E6798DAA8C}" type="slidenum">
              <a:rPr lang="tr-TR" smtClean="0"/>
              <a:t>‹#›</a:t>
            </a:fld>
            <a:endParaRPr lang="tr-TR"/>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319159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A5CE948D-0C63-4E72-BF33-3EF01F17782F}" type="datetimeFigureOut">
              <a:rPr lang="tr-TR" smtClean="0"/>
              <a:t>01.11.2021</a:t>
            </a:fld>
            <a:endParaRPr lang="tr-TR"/>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tr-TR"/>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5F4E3C3F-10B4-44C4-BBE3-B1E6798DAA8C}" type="slidenum">
              <a:rPr lang="tr-TR" smtClean="0"/>
              <a:t>‹#›</a:t>
            </a:fld>
            <a:endParaRPr lang="tr-TR"/>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42134174"/>
      </p:ext>
    </p:extLst>
  </p:cSld>
  <p:clrMap bg1="lt1" tx1="dk1" bg2="lt2" tx2="dk2" accent1="accent1" accent2="accent2" accent3="accent3" accent4="accent4" accent5="accent5" accent6="accent6" hlink="hlink" folHlink="folHlink"/>
  <p:sldLayoutIdLst>
    <p:sldLayoutId id="2147483741" r:id="rId1"/>
    <p:sldLayoutId id="2147483742" r:id="rId2"/>
    <p:sldLayoutId id="2147483743" r:id="rId3"/>
    <p:sldLayoutId id="2147483744" r:id="rId4"/>
    <p:sldLayoutId id="2147483745" r:id="rId5"/>
    <p:sldLayoutId id="2147483746" r:id="rId6"/>
    <p:sldLayoutId id="2147483747" r:id="rId7"/>
    <p:sldLayoutId id="2147483748" r:id="rId8"/>
    <p:sldLayoutId id="2147483749" r:id="rId9"/>
    <p:sldLayoutId id="2147483750" r:id="rId10"/>
    <p:sldLayoutId id="2147483751"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ÇOCUK VE MÜZİK</a:t>
            </a:r>
            <a:endParaRPr lang="tr-TR" dirty="0"/>
          </a:p>
        </p:txBody>
      </p:sp>
      <p:sp>
        <p:nvSpPr>
          <p:cNvPr id="3" name="Alt Başlık 2"/>
          <p:cNvSpPr>
            <a:spLocks noGrp="1"/>
          </p:cNvSpPr>
          <p:nvPr>
            <p:ph type="subTitle" idx="1"/>
          </p:nvPr>
        </p:nvSpPr>
        <p:spPr/>
        <p:txBody>
          <a:bodyPr/>
          <a:lstStyle/>
          <a:p>
            <a:r>
              <a:rPr lang="tr-TR" dirty="0" err="1" smtClean="0"/>
              <a:t>Dr.S.Seda</a:t>
            </a:r>
            <a:r>
              <a:rPr lang="tr-TR" dirty="0" smtClean="0"/>
              <a:t> BAPOĞLU DÜMENCİ</a:t>
            </a:r>
            <a:endParaRPr lang="tr-TR" dirty="0"/>
          </a:p>
        </p:txBody>
      </p:sp>
    </p:spTree>
    <p:extLst>
      <p:ext uri="{BB962C8B-B14F-4D97-AF65-F5344CB8AC3E}">
        <p14:creationId xmlns:p14="http://schemas.microsoft.com/office/powerpoint/2010/main" val="106968614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762217"/>
          </a:xfrm>
        </p:spPr>
        <p:txBody>
          <a:bodyPr/>
          <a:lstStyle/>
          <a:p>
            <a:pPr algn="ctr"/>
            <a:r>
              <a:rPr lang="tr-TR" dirty="0" smtClean="0"/>
              <a:t>Haftalık Ders İçerikleri</a:t>
            </a:r>
            <a:endParaRPr lang="tr-TR" dirty="0"/>
          </a:p>
        </p:txBody>
      </p:sp>
      <p:sp>
        <p:nvSpPr>
          <p:cNvPr id="3" name="İçerik Yer Tutucusu 2"/>
          <p:cNvSpPr>
            <a:spLocks noGrp="1"/>
          </p:cNvSpPr>
          <p:nvPr>
            <p:ph sz="half" idx="1"/>
          </p:nvPr>
        </p:nvSpPr>
        <p:spPr>
          <a:xfrm>
            <a:off x="838200" y="1084317"/>
            <a:ext cx="5181600" cy="5592056"/>
          </a:xfrm>
        </p:spPr>
        <p:txBody>
          <a:bodyPr>
            <a:normAutofit fontScale="62500" lnSpcReduction="20000"/>
          </a:bodyPr>
          <a:lstStyle/>
          <a:p>
            <a:r>
              <a:rPr lang="tr-TR" dirty="0" smtClean="0"/>
              <a:t>1. Hafta</a:t>
            </a:r>
          </a:p>
          <a:p>
            <a:r>
              <a:rPr lang="tr-TR" dirty="0" smtClean="0"/>
              <a:t>Müziğin Tanımı ve Önemi </a:t>
            </a:r>
          </a:p>
          <a:p>
            <a:r>
              <a:rPr lang="tr-TR" dirty="0" smtClean="0"/>
              <a:t>2. Hafta</a:t>
            </a:r>
          </a:p>
          <a:p>
            <a:r>
              <a:rPr lang="tr-TR" dirty="0" smtClean="0"/>
              <a:t>Müzikle İlgili Temel Kavramlar</a:t>
            </a:r>
          </a:p>
          <a:p>
            <a:r>
              <a:rPr lang="tr-TR" dirty="0" smtClean="0"/>
              <a:t>3. Hafta</a:t>
            </a:r>
          </a:p>
          <a:p>
            <a:r>
              <a:rPr lang="tr-TR" dirty="0" smtClean="0"/>
              <a:t>Müzikte Yaklaşımlar</a:t>
            </a:r>
          </a:p>
          <a:p>
            <a:r>
              <a:rPr lang="tr-TR" dirty="0" smtClean="0"/>
              <a:t>4. Hafta</a:t>
            </a:r>
          </a:p>
          <a:p>
            <a:r>
              <a:rPr lang="tr-TR" dirty="0" smtClean="0"/>
              <a:t>Çocuk gelişiminde müziğin önemi</a:t>
            </a:r>
          </a:p>
          <a:p>
            <a:r>
              <a:rPr lang="tr-TR" dirty="0" smtClean="0"/>
              <a:t>5. Hafta</a:t>
            </a:r>
          </a:p>
          <a:p>
            <a:r>
              <a:rPr lang="tr-TR" dirty="0" smtClean="0"/>
              <a:t>Çocuğun müzik gelişiminde etki eden faktörler</a:t>
            </a:r>
          </a:p>
          <a:p>
            <a:r>
              <a:rPr lang="tr-TR" dirty="0" smtClean="0"/>
              <a:t>6. Hafta</a:t>
            </a:r>
          </a:p>
          <a:p>
            <a:r>
              <a:rPr lang="tr-TR" dirty="0" smtClean="0"/>
              <a:t>Müzikte kullanılan teknikler</a:t>
            </a:r>
          </a:p>
          <a:p>
            <a:endParaRPr lang="tr-TR" dirty="0"/>
          </a:p>
        </p:txBody>
      </p:sp>
      <p:sp>
        <p:nvSpPr>
          <p:cNvPr id="4" name="İçerik Yer Tutucusu 3"/>
          <p:cNvSpPr>
            <a:spLocks noGrp="1"/>
          </p:cNvSpPr>
          <p:nvPr>
            <p:ph sz="half" idx="2"/>
          </p:nvPr>
        </p:nvSpPr>
        <p:spPr>
          <a:xfrm>
            <a:off x="6019800" y="1084317"/>
            <a:ext cx="5334000" cy="5298510"/>
          </a:xfrm>
        </p:spPr>
        <p:txBody>
          <a:bodyPr>
            <a:normAutofit fontScale="62500" lnSpcReduction="20000"/>
          </a:bodyPr>
          <a:lstStyle/>
          <a:p>
            <a:r>
              <a:rPr lang="tr-TR" dirty="0" smtClean="0"/>
              <a:t>7. Hafta</a:t>
            </a:r>
          </a:p>
          <a:p>
            <a:r>
              <a:rPr lang="tr-TR" dirty="0" smtClean="0"/>
              <a:t>Müzik örnekleri</a:t>
            </a:r>
          </a:p>
          <a:p>
            <a:r>
              <a:rPr lang="tr-TR" dirty="0" smtClean="0"/>
              <a:t>8. Hafta</a:t>
            </a:r>
          </a:p>
          <a:p>
            <a:r>
              <a:rPr lang="tr-TR" dirty="0" smtClean="0"/>
              <a:t>Müzik aktivitelerinde kullanılan materyaller </a:t>
            </a:r>
          </a:p>
          <a:p>
            <a:r>
              <a:rPr lang="tr-TR" dirty="0" smtClean="0"/>
              <a:t>9. Hafta</a:t>
            </a:r>
          </a:p>
          <a:p>
            <a:r>
              <a:rPr lang="tr-TR" dirty="0" smtClean="0"/>
              <a:t>Çocuklara dinleme becerisi kazandırmak</a:t>
            </a:r>
          </a:p>
          <a:p>
            <a:r>
              <a:rPr lang="tr-TR" dirty="0" smtClean="0"/>
              <a:t>10. Hafta</a:t>
            </a:r>
          </a:p>
          <a:p>
            <a:r>
              <a:rPr lang="tr-TR" dirty="0" smtClean="0"/>
              <a:t>Müzik aktivitelerinde Uygulayıcının rolü</a:t>
            </a:r>
          </a:p>
          <a:p>
            <a:r>
              <a:rPr lang="tr-TR" dirty="0" smtClean="0"/>
              <a:t>11. Hafta</a:t>
            </a:r>
          </a:p>
          <a:p>
            <a:r>
              <a:rPr lang="tr-TR" dirty="0" smtClean="0"/>
              <a:t>Farklı yaşlardaki çocuklar için müzik etkinlikleri</a:t>
            </a:r>
          </a:p>
          <a:p>
            <a:r>
              <a:rPr lang="tr-TR" dirty="0" smtClean="0"/>
              <a:t>12. Hafta</a:t>
            </a:r>
          </a:p>
          <a:p>
            <a:r>
              <a:rPr lang="tr-TR" dirty="0" smtClean="0"/>
              <a:t>Farklı yaşlardaki çocuklar için müzik etkinlikleri</a:t>
            </a:r>
          </a:p>
          <a:p>
            <a:r>
              <a:rPr lang="tr-TR" dirty="0" smtClean="0"/>
              <a:t>13. Hafta</a:t>
            </a:r>
          </a:p>
          <a:p>
            <a:r>
              <a:rPr lang="tr-TR" dirty="0" smtClean="0"/>
              <a:t>Özel </a:t>
            </a:r>
            <a:r>
              <a:rPr lang="tr-TR" dirty="0" err="1" smtClean="0"/>
              <a:t>gereksinimli</a:t>
            </a:r>
            <a:r>
              <a:rPr lang="tr-TR" dirty="0" smtClean="0"/>
              <a:t> çocuklar için müzik aktiviteleri</a:t>
            </a:r>
          </a:p>
          <a:p>
            <a:r>
              <a:rPr lang="tr-TR" dirty="0" smtClean="0"/>
              <a:t>14. Hafta</a:t>
            </a:r>
          </a:p>
          <a:p>
            <a:r>
              <a:rPr lang="tr-TR" dirty="0" smtClean="0"/>
              <a:t>Özel </a:t>
            </a:r>
            <a:r>
              <a:rPr lang="tr-TR" dirty="0" err="1" smtClean="0"/>
              <a:t>gereksinimli</a:t>
            </a:r>
            <a:r>
              <a:rPr lang="tr-TR" dirty="0" smtClean="0"/>
              <a:t> çocuklar için müzik aktiviteleri</a:t>
            </a:r>
          </a:p>
          <a:p>
            <a:endParaRPr lang="tr-TR" dirty="0" smtClean="0"/>
          </a:p>
          <a:p>
            <a:endParaRPr lang="tr-TR" dirty="0" smtClean="0"/>
          </a:p>
          <a:p>
            <a:endParaRPr lang="tr-TR" dirty="0" smtClean="0"/>
          </a:p>
          <a:p>
            <a:endParaRPr lang="tr-TR" dirty="0"/>
          </a:p>
        </p:txBody>
      </p:sp>
    </p:spTree>
    <p:extLst>
      <p:ext uri="{BB962C8B-B14F-4D97-AF65-F5344CB8AC3E}">
        <p14:creationId xmlns:p14="http://schemas.microsoft.com/office/powerpoint/2010/main" val="7423628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dirty="0" smtClean="0"/>
              <a:t>4. Hafta: Çocuk Gelişiminde Müziğin Önemi</a:t>
            </a:r>
            <a:endParaRPr lang="tr-TR" dirty="0"/>
          </a:p>
        </p:txBody>
      </p:sp>
      <p:sp>
        <p:nvSpPr>
          <p:cNvPr id="3" name="İçerik Yer Tutucusu 2"/>
          <p:cNvSpPr>
            <a:spLocks noGrp="1"/>
          </p:cNvSpPr>
          <p:nvPr>
            <p:ph idx="1"/>
          </p:nvPr>
        </p:nvSpPr>
        <p:spPr/>
        <p:txBody>
          <a:bodyPr>
            <a:normAutofit/>
          </a:bodyPr>
          <a:lstStyle/>
          <a:p>
            <a:r>
              <a:rPr lang="tr-TR" dirty="0" smtClean="0"/>
              <a:t>Okulöncesi dönemde verilen müzik eğitimi, çocuklara bazı kavramların ve değerlerin kazandırılmasında oldukça etken bir yoldur. Bunları sırasıyla ifade etmek mümkündür.</a:t>
            </a:r>
          </a:p>
          <a:p>
            <a:endParaRPr lang="tr-TR" dirty="0"/>
          </a:p>
          <a:p>
            <a:r>
              <a:rPr lang="tr-TR" dirty="0" smtClean="0"/>
              <a:t> 1.Ruhsal Bakımdan: Okulöncesi müzik eğitimi, çocuğun psikolojik gelişiminde olumlu rol oynar. Müzik eğitimi yoluyla çocuklara, iyiyi, doğruyu ve güzeli kavratarak toplumsallaşması yolunda küçümsenmeyecek mesafeler alınabilir. Müzik eğitimi yoluyla ruhsal bakımdan doyum sağlayan çocuk, hem sağlıklı bir ruhsal gelişim hem de sağlıklı bir kişilik yapısı kazanma şansına kavuşmaktadır.</a:t>
            </a:r>
          </a:p>
        </p:txBody>
      </p:sp>
      <p:pic>
        <p:nvPicPr>
          <p:cNvPr id="4" name="Resim 3"/>
          <p:cNvPicPr>
            <a:picLocks noChangeAspect="1"/>
          </p:cNvPicPr>
          <p:nvPr/>
        </p:nvPicPr>
        <p:blipFill>
          <a:blip r:embed="rId2"/>
          <a:stretch>
            <a:fillRect/>
          </a:stretch>
        </p:blipFill>
        <p:spPr>
          <a:xfrm>
            <a:off x="8959301" y="4951528"/>
            <a:ext cx="2619375" cy="1743075"/>
          </a:xfrm>
          <a:prstGeom prst="rect">
            <a:avLst/>
          </a:prstGeom>
        </p:spPr>
      </p:pic>
    </p:spTree>
    <p:extLst>
      <p:ext uri="{BB962C8B-B14F-4D97-AF65-F5344CB8AC3E}">
        <p14:creationId xmlns:p14="http://schemas.microsoft.com/office/powerpoint/2010/main" val="38494383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1024128" y="2084832"/>
            <a:ext cx="9720073" cy="4224528"/>
          </a:xfrm>
        </p:spPr>
        <p:txBody>
          <a:bodyPr/>
          <a:lstStyle/>
          <a:p>
            <a:endParaRPr lang="tr-TR" dirty="0" smtClean="0"/>
          </a:p>
          <a:p>
            <a:endParaRPr lang="tr-TR" dirty="0"/>
          </a:p>
          <a:p>
            <a:r>
              <a:rPr lang="tr-TR" dirty="0" smtClean="0"/>
              <a:t>2.Kültürel </a:t>
            </a:r>
            <a:r>
              <a:rPr lang="tr-TR" dirty="0"/>
              <a:t>Bakımdan: Müzik bir anlatım yoludur, anlatım ise dil ile gerçekleştirilir. Müziksel anlatım, ancak müzik diliyle ifade edilebilir. Müziğin, insanın ortak dili olması özelliğinden dolayı çocuğun kendi ülkesi ve başka ülkelerde yaşayan insan topluluklarını ve onların kültürlerini anlayarak evrensel kültürün temelleri oluşturulur. Kitle iletişim araçları yoluyla, insanların duygularını ifade etmede ve farklı toplumların kültürel özelliklerini yansıtan müzikler yayılmakta ve dinlenmektedir. </a:t>
            </a:r>
          </a:p>
          <a:p>
            <a:endParaRPr lang="tr-TR" dirty="0"/>
          </a:p>
        </p:txBody>
      </p:sp>
      <p:pic>
        <p:nvPicPr>
          <p:cNvPr id="4" name="Resim 3"/>
          <p:cNvPicPr>
            <a:picLocks noChangeAspect="1"/>
          </p:cNvPicPr>
          <p:nvPr/>
        </p:nvPicPr>
        <p:blipFill>
          <a:blip r:embed="rId2"/>
          <a:stretch>
            <a:fillRect/>
          </a:stretch>
        </p:blipFill>
        <p:spPr>
          <a:xfrm>
            <a:off x="0" y="5019675"/>
            <a:ext cx="2476500" cy="1838325"/>
          </a:xfrm>
          <a:prstGeom prst="rect">
            <a:avLst/>
          </a:prstGeom>
          <a:ln>
            <a:noFill/>
          </a:ln>
          <a:effectLst>
            <a:softEdge rad="112500"/>
          </a:effectLst>
        </p:spPr>
      </p:pic>
    </p:spTree>
    <p:extLst>
      <p:ext uri="{BB962C8B-B14F-4D97-AF65-F5344CB8AC3E}">
        <p14:creationId xmlns:p14="http://schemas.microsoft.com/office/powerpoint/2010/main" val="31811489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smtClean="0"/>
              <a:t>3.Sosyal Bakımdan: Okulöncesi dönemde müzik eğitimi, çocuğa diğer çocuklarla beraberce mutlu yaşama alışkanlığını kazanmada yardımcı olur. Her çocuk çeşitli müzik etkinliklerinde yer aldığında, gerek şahsen ve gerek sorumlu bir üye olarak yaptığı grup </a:t>
            </a:r>
            <a:r>
              <a:rPr lang="tr-TR" dirty="0" err="1" smtClean="0"/>
              <a:t>çalışmalarında,bu</a:t>
            </a:r>
            <a:r>
              <a:rPr lang="tr-TR" dirty="0" smtClean="0"/>
              <a:t> amaca doğru yönelecektir. Bunun neticesi olarak da çocuk sosyalleşecektir. Çocukların toplumsal etkinliklere katılma deneyleri oldukça azdır. Müzikal etkinlikler, çocuğa toplumsal ve sosyal bir ortama sokarak ferdi, grup ve toplu iş yapmalarını sağlayacağından, toplumsal etkinliklere katılma deneyleri artacaktır. Grup ve toplu çalışmalar çocuğa, toplu çalışma, düzenli ve disiplinli olma, çevresine uyum sağlama ve birlik içinde mutlu yaşama alışkanlıklarını kazandıracağından, çocuklar sosyalleşme sürecine gireceklerdir</a:t>
            </a:r>
            <a:r>
              <a:rPr lang="tr-TR" dirty="0"/>
              <a:t>.</a:t>
            </a:r>
          </a:p>
        </p:txBody>
      </p:sp>
      <p:pic>
        <p:nvPicPr>
          <p:cNvPr id="4" name="Resim 3"/>
          <p:cNvPicPr>
            <a:picLocks noChangeAspect="1"/>
          </p:cNvPicPr>
          <p:nvPr/>
        </p:nvPicPr>
        <p:blipFill>
          <a:blip r:embed="rId2"/>
          <a:stretch>
            <a:fillRect/>
          </a:stretch>
        </p:blipFill>
        <p:spPr>
          <a:xfrm>
            <a:off x="10329949" y="4995949"/>
            <a:ext cx="1862051" cy="1862051"/>
          </a:xfrm>
          <a:prstGeom prst="rect">
            <a:avLst/>
          </a:prstGeom>
          <a:ln>
            <a:noFill/>
          </a:ln>
          <a:effectLst>
            <a:softEdge rad="112500"/>
          </a:effectLst>
        </p:spPr>
      </p:pic>
    </p:spTree>
    <p:extLst>
      <p:ext uri="{BB962C8B-B14F-4D97-AF65-F5344CB8AC3E}">
        <p14:creationId xmlns:p14="http://schemas.microsoft.com/office/powerpoint/2010/main" val="27807966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smtClean="0"/>
              <a:t>4.Zekâ Gelişimi ve Anlayışı Bakımından: Okulöncesinde yapılacak müzik eğitimi, çocuğa yaşamı algılama, yorumlama, yaratıcılık ve düşünme sistemini geliştirme ve eğitme konularında etkili olacaktır. Okulöncesinde verilecek zengin bir müzik eğitimi, çocukların müzik anlayışlarının ve yeteneklerin gelişmesine yardım edeceği gibi, karşılaşacakları problemlerin ve olayların nedenini anlamada kolaylık sağlayacağı kabul edilebilir bir varsayımdır. Ayrıca yaşantıları da tedrici olarak geliştirilecek şekilde düzenlenirse daha iyi bir müzik anlayışı kazanacakları düşünülebilir. Müzik, sanat eğitiminin temel öğelerinden biri olup, zihinsel süreçlerin de bir ifadesidir.</a:t>
            </a:r>
            <a:endParaRPr lang="tr-TR" dirty="0"/>
          </a:p>
        </p:txBody>
      </p:sp>
      <p:pic>
        <p:nvPicPr>
          <p:cNvPr id="4" name="Resim 3"/>
          <p:cNvPicPr>
            <a:picLocks noChangeAspect="1"/>
          </p:cNvPicPr>
          <p:nvPr/>
        </p:nvPicPr>
        <p:blipFill>
          <a:blip r:embed="rId2"/>
          <a:stretch>
            <a:fillRect/>
          </a:stretch>
        </p:blipFill>
        <p:spPr>
          <a:xfrm>
            <a:off x="4362362" y="4926589"/>
            <a:ext cx="2619375" cy="1743075"/>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extLst>
      <p:ext uri="{BB962C8B-B14F-4D97-AF65-F5344CB8AC3E}">
        <p14:creationId xmlns:p14="http://schemas.microsoft.com/office/powerpoint/2010/main" val="33137607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1" y="624110"/>
            <a:ext cx="10666412" cy="1280890"/>
          </a:xfrm>
        </p:spPr>
        <p:txBody>
          <a:bodyPr/>
          <a:lstStyle/>
          <a:p>
            <a:r>
              <a:rPr lang="tr-TR" dirty="0" smtClean="0"/>
              <a:t>Araştırmalar </a:t>
            </a:r>
            <a:endParaRPr lang="tr-TR" dirty="0"/>
          </a:p>
        </p:txBody>
      </p:sp>
      <p:sp>
        <p:nvSpPr>
          <p:cNvPr id="3" name="İçerik Yer Tutucusu 2"/>
          <p:cNvSpPr>
            <a:spLocks noGrp="1"/>
          </p:cNvSpPr>
          <p:nvPr>
            <p:ph idx="1"/>
          </p:nvPr>
        </p:nvSpPr>
        <p:spPr>
          <a:xfrm>
            <a:off x="838200" y="1427967"/>
            <a:ext cx="10515600" cy="4748996"/>
          </a:xfrm>
        </p:spPr>
        <p:txBody>
          <a:bodyPr>
            <a:normAutofit/>
          </a:bodyPr>
          <a:lstStyle/>
          <a:p>
            <a:endParaRPr lang="tr-TR" dirty="0" smtClean="0"/>
          </a:p>
          <a:p>
            <a:endParaRPr lang="tr-TR" dirty="0"/>
          </a:p>
          <a:p>
            <a:r>
              <a:rPr lang="tr-TR" dirty="0" smtClean="0"/>
              <a:t> 10 yıllık bir periyotta, 25.000 öğrenci üzerinde, standart testlerin uygulaması ile yapılan ölçümlerde, sosyoekonomik kökeni ne olursa olsun, müzikle uğraşan öğrencilerin, müzikle uğraşmayan öğrencilere göre daha başarılı oldukları ortaya çıkmıştır (Catterall,1997). </a:t>
            </a:r>
          </a:p>
          <a:p>
            <a:r>
              <a:rPr lang="tr-TR" dirty="0" err="1" smtClean="0"/>
              <a:t>Gardner</a:t>
            </a:r>
            <a:r>
              <a:rPr lang="tr-TR" dirty="0" smtClean="0"/>
              <a:t>, müzikal zekadaki üstünlüğün, insan zekasının diğer bütün alanlarından daha önce ortaya çıktığına dikkat çekmektedir.</a:t>
            </a:r>
          </a:p>
          <a:p>
            <a:r>
              <a:rPr lang="tr-TR" dirty="0"/>
              <a:t>M</a:t>
            </a:r>
            <a:r>
              <a:rPr lang="tr-TR" dirty="0" smtClean="0"/>
              <a:t>üzik eğitimi ile yaratıcı zeka ve entelektüel görüşün gelişimi arasında paralellikler olduğu, olgunlaşmamış bir beynin müzik aktiviteleri ile zenginleştirildiğinde zeka kapasitesinin geliştiği bilimsel olarak kanıtlanmıştır (Sharp,2003).</a:t>
            </a:r>
          </a:p>
          <a:p>
            <a:endParaRPr lang="tr-TR" dirty="0"/>
          </a:p>
        </p:txBody>
      </p:sp>
    </p:spTree>
    <p:extLst>
      <p:ext uri="{BB962C8B-B14F-4D97-AF65-F5344CB8AC3E}">
        <p14:creationId xmlns:p14="http://schemas.microsoft.com/office/powerpoint/2010/main" val="11278411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smtClean="0"/>
              <a:t>Şarkı söylemesi, çocuğun sesini kullanmayı öğrenmesini sağlamakta, şarkı sözlerinde bilmediği sözcüklerin anlamlarını kavramasına yardımcı olmaktadır. Birlikte şarkı söyleme, çocukların seslerini birbirlerine göre kontrol etmelerine, ortak bir uyum için çaba göstermelerine, aynı etkinliği paylaşmanın zevkine varmalarına katkıda bulunmaktadır. Böylelikle çocukların dil, sosyal ve duygusal gelişmeleri desteklenmektedir. </a:t>
            </a:r>
            <a:endParaRPr lang="tr-TR" dirty="0" smtClean="0"/>
          </a:p>
          <a:p>
            <a:r>
              <a:rPr lang="tr-TR" dirty="0" err="1" smtClean="0"/>
              <a:t>Vb</a:t>
            </a:r>
            <a:r>
              <a:rPr lang="tr-TR" dirty="0" smtClean="0"/>
              <a:t> araştırmaların öğrenciler ile birlikte </a:t>
            </a:r>
            <a:r>
              <a:rPr lang="tr-TR" smtClean="0"/>
              <a:t>incelenmesi sağlanır. </a:t>
            </a:r>
            <a:endParaRPr lang="tr-TR" dirty="0"/>
          </a:p>
        </p:txBody>
      </p:sp>
    </p:spTree>
    <p:extLst>
      <p:ext uri="{BB962C8B-B14F-4D97-AF65-F5344CB8AC3E}">
        <p14:creationId xmlns:p14="http://schemas.microsoft.com/office/powerpoint/2010/main" val="330694675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ntegral">
  <a:themeElements>
    <a:clrScheme name="E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E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E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docProps/app.xml><?xml version="1.0" encoding="utf-8"?>
<Properties xmlns="http://schemas.openxmlformats.org/officeDocument/2006/extended-properties" xmlns:vt="http://schemas.openxmlformats.org/officeDocument/2006/docPropsVTypes">
  <Template>Integral</Template>
  <TotalTime>450</TotalTime>
  <Words>618</Words>
  <Application>Microsoft Office PowerPoint</Application>
  <PresentationFormat>Geniş ekran</PresentationFormat>
  <Paragraphs>50</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Tw Cen MT</vt:lpstr>
      <vt:lpstr>Tw Cen MT Condensed</vt:lpstr>
      <vt:lpstr>Wingdings 3</vt:lpstr>
      <vt:lpstr>Entegral</vt:lpstr>
      <vt:lpstr>ÇOCUK VE MÜZİK</vt:lpstr>
      <vt:lpstr>Haftalık Ders İçerikleri</vt:lpstr>
      <vt:lpstr>4. Hafta: Çocuk Gelişiminde Müziğin Önemi</vt:lpstr>
      <vt:lpstr>PowerPoint Sunusu</vt:lpstr>
      <vt:lpstr>PowerPoint Sunusu</vt:lpstr>
      <vt:lpstr>PowerPoint Sunusu</vt:lpstr>
      <vt:lpstr>Araştırmalar </vt:lpstr>
      <vt:lpstr>PowerPoint Sunusu</vt:lpstr>
    </vt:vector>
  </TitlesOfParts>
  <Company>MTA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ÇOCUK VE MÜZİK</dc:title>
  <dc:creator>Administrator</dc:creator>
  <cp:lastModifiedBy>Administrator</cp:lastModifiedBy>
  <cp:revision>41</cp:revision>
  <dcterms:created xsi:type="dcterms:W3CDTF">2021-08-06T11:01:34Z</dcterms:created>
  <dcterms:modified xsi:type="dcterms:W3CDTF">2021-11-01T08:22:48Z</dcterms:modified>
</cp:coreProperties>
</file>