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0189"/>
    <p:restoredTop sz="94705"/>
  </p:normalViewPr>
  <p:slideViewPr>
    <p:cSldViewPr snapToGrid="0" snapToObjects="1">
      <p:cViewPr varScale="1">
        <p:scale>
          <a:sx n="67" d="100"/>
          <a:sy n="67" d="100"/>
        </p:scale>
        <p:origin x="-108" y="-90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stilini düzenlemek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43ABB75-5A9A-F144-9F11-03BC2DD54D08}" type="datetimeFigureOut">
              <a:rPr lang="tr-TR" smtClean="0"/>
              <a:pPr/>
              <a:t>24.11.2017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DFF35D4-160F-6A4A-AD2B-02A09FF5C90D}" type="slidenum">
              <a:rPr lang="tr-TR" smtClean="0"/>
              <a:pPr/>
              <a:t>‹#›</a:t>
            </a:fld>
            <a:endParaRPr lang="tr-TR"/>
          </a:p>
        </p:txBody>
      </p:sp>
    </p:spTree>
    <p:extLst>
      <p:ext uri="{BB962C8B-B14F-4D97-AF65-F5344CB8AC3E}">
        <p14:creationId xmlns:p14="http://schemas.microsoft.com/office/powerpoint/2010/main" xmlns="" val="1169962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3ABB75-5A9A-F144-9F11-03BC2DD54D08}" type="datetimeFigureOut">
              <a:rPr lang="tr-TR" smtClean="0"/>
              <a:pPr/>
              <a:t>24.11.2017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DFF35D4-160F-6A4A-AD2B-02A09FF5C90D}" type="slidenum">
              <a:rPr lang="tr-TR" smtClean="0"/>
              <a:pPr/>
              <a:t>‹#›</a:t>
            </a:fld>
            <a:endParaRPr lang="tr-TR"/>
          </a:p>
        </p:txBody>
      </p:sp>
    </p:spTree>
    <p:extLst>
      <p:ext uri="{BB962C8B-B14F-4D97-AF65-F5344CB8AC3E}">
        <p14:creationId xmlns:p14="http://schemas.microsoft.com/office/powerpoint/2010/main" xmlns="" val="1504866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stilini düzenlemek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3ABB75-5A9A-F144-9F11-03BC2DD54D08}" type="datetimeFigureOut">
              <a:rPr lang="tr-TR" smtClean="0"/>
              <a:pPr/>
              <a:t>24.11.2017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DFF35D4-160F-6A4A-AD2B-02A09FF5C90D}" type="slidenum">
              <a:rPr lang="tr-TR" smtClean="0"/>
              <a:pPr/>
              <a:t>‹#›</a:t>
            </a:fld>
            <a:endParaRPr lang="tr-TR"/>
          </a:p>
        </p:txBody>
      </p:sp>
    </p:spTree>
    <p:extLst>
      <p:ext uri="{BB962C8B-B14F-4D97-AF65-F5344CB8AC3E}">
        <p14:creationId xmlns:p14="http://schemas.microsoft.com/office/powerpoint/2010/main" xmlns="" val="1380287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idx="1"/>
          </p:nvPr>
        </p:nvSpPr>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3ABB75-5A9A-F144-9F11-03BC2DD54D08}" type="datetimeFigureOut">
              <a:rPr lang="tr-TR" smtClean="0"/>
              <a:pPr/>
              <a:t>24.11.2017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DFF35D4-160F-6A4A-AD2B-02A09FF5C90D}" type="slidenum">
              <a:rPr lang="tr-TR" smtClean="0"/>
              <a:pPr/>
              <a:t>‹#›</a:t>
            </a:fld>
            <a:endParaRPr lang="tr-TR"/>
          </a:p>
        </p:txBody>
      </p:sp>
    </p:spTree>
    <p:extLst>
      <p:ext uri="{BB962C8B-B14F-4D97-AF65-F5344CB8AC3E}">
        <p14:creationId xmlns:p14="http://schemas.microsoft.com/office/powerpoint/2010/main" xmlns="" val="1198339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stilini düzenlemek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tıklayın</a:t>
            </a:r>
          </a:p>
        </p:txBody>
      </p:sp>
      <p:sp>
        <p:nvSpPr>
          <p:cNvPr id="4" name="Veri Yer Tutucusu 3"/>
          <p:cNvSpPr>
            <a:spLocks noGrp="1"/>
          </p:cNvSpPr>
          <p:nvPr>
            <p:ph type="dt" sz="half" idx="10"/>
          </p:nvPr>
        </p:nvSpPr>
        <p:spPr/>
        <p:txBody>
          <a:bodyPr/>
          <a:lstStyle/>
          <a:p>
            <a:fld id="{343ABB75-5A9A-F144-9F11-03BC2DD54D08}" type="datetimeFigureOut">
              <a:rPr lang="tr-TR" smtClean="0"/>
              <a:pPr/>
              <a:t>24.11.2017</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DFF35D4-160F-6A4A-AD2B-02A09FF5C90D}" type="slidenum">
              <a:rPr lang="tr-TR" smtClean="0"/>
              <a:pPr/>
              <a:t>‹#›</a:t>
            </a:fld>
            <a:endParaRPr lang="tr-TR"/>
          </a:p>
        </p:txBody>
      </p:sp>
    </p:spTree>
    <p:extLst>
      <p:ext uri="{BB962C8B-B14F-4D97-AF65-F5344CB8AC3E}">
        <p14:creationId xmlns:p14="http://schemas.microsoft.com/office/powerpoint/2010/main" xmlns="" val="1390318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43ABB75-5A9A-F144-9F11-03BC2DD54D08}" type="datetimeFigureOut">
              <a:rPr lang="tr-TR" smtClean="0"/>
              <a:pPr/>
              <a:t>24.11.2017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DFF35D4-160F-6A4A-AD2B-02A09FF5C90D}" type="slidenum">
              <a:rPr lang="tr-TR" smtClean="0"/>
              <a:pPr/>
              <a:t>‹#›</a:t>
            </a:fld>
            <a:endParaRPr lang="tr-TR"/>
          </a:p>
        </p:txBody>
      </p:sp>
    </p:spTree>
    <p:extLst>
      <p:ext uri="{BB962C8B-B14F-4D97-AF65-F5344CB8AC3E}">
        <p14:creationId xmlns:p14="http://schemas.microsoft.com/office/powerpoint/2010/main" xmlns="" val="307197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43ABB75-5A9A-F144-9F11-03BC2DD54D08}" type="datetimeFigureOut">
              <a:rPr lang="tr-TR" smtClean="0"/>
              <a:pPr/>
              <a:t>24.11.2017</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DFF35D4-160F-6A4A-AD2B-02A09FF5C90D}" type="slidenum">
              <a:rPr lang="tr-TR" smtClean="0"/>
              <a:pPr/>
              <a:t>‹#›</a:t>
            </a:fld>
            <a:endParaRPr lang="tr-TR"/>
          </a:p>
        </p:txBody>
      </p:sp>
    </p:spTree>
    <p:extLst>
      <p:ext uri="{BB962C8B-B14F-4D97-AF65-F5344CB8AC3E}">
        <p14:creationId xmlns:p14="http://schemas.microsoft.com/office/powerpoint/2010/main" xmlns="" val="517392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stilini düzenlemek için tıklayın</a:t>
            </a:r>
            <a:endParaRPr lang="tr-TR"/>
          </a:p>
        </p:txBody>
      </p:sp>
      <p:sp>
        <p:nvSpPr>
          <p:cNvPr id="3" name="Veri Yer Tutucusu 2"/>
          <p:cNvSpPr>
            <a:spLocks noGrp="1"/>
          </p:cNvSpPr>
          <p:nvPr>
            <p:ph type="dt" sz="half" idx="10"/>
          </p:nvPr>
        </p:nvSpPr>
        <p:spPr/>
        <p:txBody>
          <a:bodyPr/>
          <a:lstStyle/>
          <a:p>
            <a:fld id="{343ABB75-5A9A-F144-9F11-03BC2DD54D08}" type="datetimeFigureOut">
              <a:rPr lang="tr-TR" smtClean="0"/>
              <a:pPr/>
              <a:t>24.11.2017</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DFF35D4-160F-6A4A-AD2B-02A09FF5C90D}" type="slidenum">
              <a:rPr lang="tr-TR" smtClean="0"/>
              <a:pPr/>
              <a:t>‹#›</a:t>
            </a:fld>
            <a:endParaRPr lang="tr-TR"/>
          </a:p>
        </p:txBody>
      </p:sp>
    </p:spTree>
    <p:extLst>
      <p:ext uri="{BB962C8B-B14F-4D97-AF65-F5344CB8AC3E}">
        <p14:creationId xmlns:p14="http://schemas.microsoft.com/office/powerpoint/2010/main" xmlns="" val="655906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43ABB75-5A9A-F144-9F11-03BC2DD54D08}" type="datetimeFigureOut">
              <a:rPr lang="tr-TR" smtClean="0"/>
              <a:pPr/>
              <a:t>24.11.2017</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DFF35D4-160F-6A4A-AD2B-02A09FF5C90D}" type="slidenum">
              <a:rPr lang="tr-TR" smtClean="0"/>
              <a:pPr/>
              <a:t>‹#›</a:t>
            </a:fld>
            <a:endParaRPr lang="tr-TR"/>
          </a:p>
        </p:txBody>
      </p:sp>
    </p:spTree>
    <p:extLst>
      <p:ext uri="{BB962C8B-B14F-4D97-AF65-F5344CB8AC3E}">
        <p14:creationId xmlns:p14="http://schemas.microsoft.com/office/powerpoint/2010/main" xmlns="" val="781926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343ABB75-5A9A-F144-9F11-03BC2DD54D08}" type="datetimeFigureOut">
              <a:rPr lang="tr-TR" smtClean="0"/>
              <a:pPr/>
              <a:t>24.11.2017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DFF35D4-160F-6A4A-AD2B-02A09FF5C90D}" type="slidenum">
              <a:rPr lang="tr-TR" smtClean="0"/>
              <a:pPr/>
              <a:t>‹#›</a:t>
            </a:fld>
            <a:endParaRPr lang="tr-TR"/>
          </a:p>
        </p:txBody>
      </p:sp>
    </p:spTree>
    <p:extLst>
      <p:ext uri="{BB962C8B-B14F-4D97-AF65-F5344CB8AC3E}">
        <p14:creationId xmlns:p14="http://schemas.microsoft.com/office/powerpoint/2010/main" xmlns="" val="1386955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stilini düzenlemek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tıklayın</a:t>
            </a:r>
          </a:p>
        </p:txBody>
      </p:sp>
      <p:sp>
        <p:nvSpPr>
          <p:cNvPr id="5" name="Veri Yer Tutucusu 4"/>
          <p:cNvSpPr>
            <a:spLocks noGrp="1"/>
          </p:cNvSpPr>
          <p:nvPr>
            <p:ph type="dt" sz="half" idx="10"/>
          </p:nvPr>
        </p:nvSpPr>
        <p:spPr/>
        <p:txBody>
          <a:bodyPr/>
          <a:lstStyle/>
          <a:p>
            <a:fld id="{343ABB75-5A9A-F144-9F11-03BC2DD54D08}" type="datetimeFigureOut">
              <a:rPr lang="tr-TR" smtClean="0"/>
              <a:pPr/>
              <a:t>24.11.2017</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DFF35D4-160F-6A4A-AD2B-02A09FF5C90D}" type="slidenum">
              <a:rPr lang="tr-TR" smtClean="0"/>
              <a:pPr/>
              <a:t>‹#›</a:t>
            </a:fld>
            <a:endParaRPr lang="tr-TR"/>
          </a:p>
        </p:txBody>
      </p:sp>
    </p:spTree>
    <p:extLst>
      <p:ext uri="{BB962C8B-B14F-4D97-AF65-F5344CB8AC3E}">
        <p14:creationId xmlns:p14="http://schemas.microsoft.com/office/powerpoint/2010/main" xmlns="" val="1771920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stilini düzenlemek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3ABB75-5A9A-F144-9F11-03BC2DD54D08}" type="datetimeFigureOut">
              <a:rPr lang="tr-TR" smtClean="0"/>
              <a:pPr/>
              <a:t>24.11.2017</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FF35D4-160F-6A4A-AD2B-02A09FF5C90D}" type="slidenum">
              <a:rPr lang="tr-TR" smtClean="0"/>
              <a:pPr/>
              <a:t>‹#›</a:t>
            </a:fld>
            <a:endParaRPr lang="tr-TR"/>
          </a:p>
        </p:txBody>
      </p:sp>
    </p:spTree>
    <p:extLst>
      <p:ext uri="{BB962C8B-B14F-4D97-AF65-F5344CB8AC3E}">
        <p14:creationId xmlns:p14="http://schemas.microsoft.com/office/powerpoint/2010/main" xmlns="" val="7840857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a:t>İSLAM FELSEFESİNİN ÖZGÜNLÜĞÜ ÜZERİNE</a:t>
            </a:r>
            <a:br>
              <a:rPr lang="tr-TR" dirty="0"/>
            </a:br>
            <a:endParaRPr lang="tr-TR" dirty="0"/>
          </a:p>
        </p:txBody>
      </p:sp>
      <p:sp>
        <p:nvSpPr>
          <p:cNvPr id="3" name="Alt Konu Başlığı 2"/>
          <p:cNvSpPr>
            <a:spLocks noGrp="1"/>
          </p:cNvSpPr>
          <p:nvPr>
            <p:ph type="subTitle" idx="1"/>
          </p:nvPr>
        </p:nvSpPr>
        <p:spPr/>
        <p:txBody>
          <a:bodyPr/>
          <a:lstStyle/>
          <a:p>
            <a:r>
              <a:rPr lang="tr-TR" dirty="0"/>
              <a:t> “Milletler iki guruba ayrılır. İlmi üretenler ve onu taklit edenler.” </a:t>
            </a:r>
          </a:p>
          <a:p>
            <a:r>
              <a:rPr lang="tr-TR" dirty="0"/>
              <a:t>                                                                                            </a:t>
            </a:r>
            <a:r>
              <a:rPr lang="tr-TR" dirty="0" err="1"/>
              <a:t>Sa‘id</a:t>
            </a:r>
            <a:r>
              <a:rPr lang="tr-TR" dirty="0"/>
              <a:t> el-</a:t>
            </a:r>
            <a:r>
              <a:rPr lang="tr-TR" dirty="0" err="1"/>
              <a:t>Endelûsî</a:t>
            </a:r>
            <a:r>
              <a:rPr lang="tr-TR" dirty="0"/>
              <a:t>                                                                                                                                     </a:t>
            </a:r>
          </a:p>
          <a:p>
            <a:r>
              <a:rPr lang="tr-TR" dirty="0"/>
              <a:t> </a:t>
            </a:r>
          </a:p>
        </p:txBody>
      </p:sp>
      <p:sp>
        <p:nvSpPr>
          <p:cNvPr id="4" name="Metin kutusu 3"/>
          <p:cNvSpPr txBox="1"/>
          <p:nvPr/>
        </p:nvSpPr>
        <p:spPr>
          <a:xfrm>
            <a:off x="3108960" y="496389"/>
            <a:ext cx="5013552" cy="369332"/>
          </a:xfrm>
          <a:prstGeom prst="rect">
            <a:avLst/>
          </a:prstGeom>
          <a:noFill/>
        </p:spPr>
        <p:txBody>
          <a:bodyPr wrap="none" rtlCol="0">
            <a:spAutoFit/>
          </a:bodyPr>
          <a:lstStyle/>
          <a:p>
            <a:r>
              <a:rPr lang="tr-TR" dirty="0"/>
              <a:t>İslam Felsefesi Tarihi Ders Notları/2017/Eyüp ŞAHİN</a:t>
            </a:r>
          </a:p>
        </p:txBody>
      </p:sp>
    </p:spTree>
    <p:extLst>
      <p:ext uri="{BB962C8B-B14F-4D97-AF65-F5344CB8AC3E}">
        <p14:creationId xmlns:p14="http://schemas.microsoft.com/office/powerpoint/2010/main" xmlns="" val="1375657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Fisagorculuk</a:t>
            </a:r>
            <a:r>
              <a:rPr lang="tr-TR" dirty="0"/>
              <a:t> bütünüyle </a:t>
            </a:r>
            <a:r>
              <a:rPr lang="tr-TR" dirty="0" err="1"/>
              <a:t>Mezopotomya</a:t>
            </a:r>
            <a:r>
              <a:rPr lang="tr-TR" dirty="0"/>
              <a:t> ve Orta Doğu hikmetinden etkilenmiş bir düşüncedir. </a:t>
            </a:r>
            <a:r>
              <a:rPr lang="tr-TR" dirty="0" err="1"/>
              <a:t>Fisagor</a:t>
            </a:r>
            <a:r>
              <a:rPr lang="tr-TR" dirty="0"/>
              <a:t> (Pythagoras), Fenike bölgesinde eğitimini tamamlamış olup bölgenin </a:t>
            </a:r>
            <a:r>
              <a:rPr lang="tr-TR" dirty="0" err="1"/>
              <a:t>Mecusilik</a:t>
            </a:r>
            <a:r>
              <a:rPr lang="tr-TR" dirty="0"/>
              <a:t> başta olmak üzere, Zerdüştlük, ve bu bölgeye özgü </a:t>
            </a:r>
            <a:r>
              <a:rPr lang="tr-TR" dirty="0" err="1"/>
              <a:t>orfik</a:t>
            </a:r>
            <a:r>
              <a:rPr lang="tr-TR" dirty="0"/>
              <a:t> ve </a:t>
            </a:r>
            <a:r>
              <a:rPr lang="tr-TR" dirty="0" err="1"/>
              <a:t>gnostik</a:t>
            </a:r>
            <a:r>
              <a:rPr lang="tr-TR" dirty="0"/>
              <a:t> geleneklerinden oldukça etkilenmiş görünüyor. Benzer şekilde Yeni-</a:t>
            </a:r>
            <a:r>
              <a:rPr lang="tr-TR" dirty="0" err="1"/>
              <a:t>Eflatunculuk’ta</a:t>
            </a:r>
            <a:r>
              <a:rPr lang="tr-TR" dirty="0"/>
              <a:t> Hint düşüncesi başta olmak üzere Orta Doğunun </a:t>
            </a:r>
            <a:r>
              <a:rPr lang="tr-TR" dirty="0" err="1"/>
              <a:t>okült</a:t>
            </a:r>
            <a:r>
              <a:rPr lang="tr-TR" dirty="0"/>
              <a:t> ve </a:t>
            </a:r>
            <a:r>
              <a:rPr lang="tr-TR" dirty="0" err="1"/>
              <a:t>gnostik</a:t>
            </a:r>
            <a:r>
              <a:rPr lang="tr-TR" dirty="0"/>
              <a:t> tesirleri yer etmiş görünür. Örneğin Yeni-</a:t>
            </a:r>
            <a:r>
              <a:rPr lang="tr-TR" dirty="0" err="1"/>
              <a:t>Eflatunculuğun</a:t>
            </a:r>
            <a:r>
              <a:rPr lang="tr-TR" dirty="0"/>
              <a:t> asıl kurucusu da kabul edilen </a:t>
            </a:r>
            <a:r>
              <a:rPr lang="tr-TR" dirty="0" err="1" smtClean="0"/>
              <a:t>Ammonius</a:t>
            </a:r>
            <a:r>
              <a:rPr lang="tr-TR" dirty="0" smtClean="0"/>
              <a:t> </a:t>
            </a:r>
            <a:r>
              <a:rPr lang="tr-TR" dirty="0" err="1"/>
              <a:t>Saccas’ın</a:t>
            </a:r>
            <a:r>
              <a:rPr lang="tr-TR" dirty="0"/>
              <a:t> Hint asıllı olup, atalarının Hindistan’dan göç eden bir aileye dayandığı biliniyor. </a:t>
            </a:r>
          </a:p>
          <a:p>
            <a:endParaRPr lang="tr-TR" dirty="0"/>
          </a:p>
        </p:txBody>
      </p:sp>
    </p:spTree>
    <p:extLst>
      <p:ext uri="{BB962C8B-B14F-4D97-AF65-F5344CB8AC3E}">
        <p14:creationId xmlns:p14="http://schemas.microsoft.com/office/powerpoint/2010/main" xmlns="" val="2133611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Benzer şekilde bazı tarihçiler </a:t>
            </a:r>
            <a:r>
              <a:rPr lang="tr-TR" dirty="0" err="1"/>
              <a:t>Democritos</a:t>
            </a:r>
            <a:r>
              <a:rPr lang="tr-TR" dirty="0"/>
              <a:t> ve </a:t>
            </a:r>
            <a:r>
              <a:rPr lang="tr-TR" dirty="0" err="1"/>
              <a:t>Leucippe</a:t>
            </a:r>
            <a:r>
              <a:rPr lang="tr-TR" dirty="0"/>
              <a:t> gibi filozofların </a:t>
            </a:r>
            <a:r>
              <a:rPr lang="tr-TR" dirty="0" err="1"/>
              <a:t>atomculuk</a:t>
            </a:r>
            <a:r>
              <a:rPr lang="tr-TR" dirty="0"/>
              <a:t> anlayışı ile Hint </a:t>
            </a:r>
            <a:r>
              <a:rPr lang="tr-TR" dirty="0" err="1"/>
              <a:t>atomculuğu</a:t>
            </a:r>
            <a:r>
              <a:rPr lang="tr-TR" dirty="0"/>
              <a:t> arasında paralellik kurar ve bu öğretinin esasen Antik Yunan düşüncesine Hint’ten geçtiğini kabul ederler. Bununla birlikte Yunanlı olduğu zannedilen Antik Yunan düşüncesi halkasının önemli filozoflarının köken olarak farklı oldukları üzerinde ayrıca düşünmek gerekir. Örneğin </a:t>
            </a:r>
            <a:r>
              <a:rPr lang="tr-TR" dirty="0" err="1"/>
              <a:t>Prolemy</a:t>
            </a:r>
            <a:r>
              <a:rPr lang="tr-TR" dirty="0"/>
              <a:t> ve </a:t>
            </a:r>
            <a:r>
              <a:rPr lang="tr-TR" dirty="0" err="1"/>
              <a:t>Plotinos</a:t>
            </a:r>
            <a:r>
              <a:rPr lang="tr-TR" dirty="0"/>
              <a:t> Mısırlı, </a:t>
            </a:r>
            <a:r>
              <a:rPr lang="tr-TR" dirty="0" err="1"/>
              <a:t>Porphyrius</a:t>
            </a:r>
            <a:r>
              <a:rPr lang="tr-TR" dirty="0"/>
              <a:t> Fenikeli, </a:t>
            </a:r>
            <a:r>
              <a:rPr lang="tr-TR" dirty="0" err="1"/>
              <a:t>Amelios</a:t>
            </a:r>
            <a:r>
              <a:rPr lang="tr-TR" dirty="0"/>
              <a:t>, </a:t>
            </a:r>
            <a:r>
              <a:rPr lang="tr-TR" dirty="0" err="1"/>
              <a:t>Kallinikos</a:t>
            </a:r>
            <a:r>
              <a:rPr lang="tr-TR" dirty="0"/>
              <a:t> gibi bazı düşünürler de köken olarak Suriyelidir.</a:t>
            </a:r>
          </a:p>
          <a:p>
            <a:r>
              <a:rPr lang="tr-TR" dirty="0"/>
              <a:t>S. </a:t>
            </a:r>
            <a:r>
              <a:rPr lang="tr-TR" dirty="0" err="1"/>
              <a:t>Langdon</a:t>
            </a:r>
            <a:r>
              <a:rPr lang="tr-TR" dirty="0"/>
              <a:t> “</a:t>
            </a:r>
            <a:r>
              <a:rPr lang="tr-TR" i="1" dirty="0" err="1"/>
              <a:t>The</a:t>
            </a:r>
            <a:r>
              <a:rPr lang="tr-TR" i="1" dirty="0"/>
              <a:t> </a:t>
            </a:r>
            <a:r>
              <a:rPr lang="tr-TR" i="1" dirty="0" err="1"/>
              <a:t>Babylonian</a:t>
            </a:r>
            <a:r>
              <a:rPr lang="tr-TR" i="1" dirty="0"/>
              <a:t> </a:t>
            </a:r>
            <a:r>
              <a:rPr lang="tr-TR" i="1" dirty="0" err="1"/>
              <a:t>Conception</a:t>
            </a:r>
            <a:r>
              <a:rPr lang="tr-TR" i="1" dirty="0"/>
              <a:t> of </a:t>
            </a:r>
            <a:r>
              <a:rPr lang="tr-TR" i="1" dirty="0" err="1"/>
              <a:t>The</a:t>
            </a:r>
            <a:r>
              <a:rPr lang="tr-TR" i="1" dirty="0"/>
              <a:t> Logos” </a:t>
            </a:r>
            <a:r>
              <a:rPr lang="tr-TR" dirty="0"/>
              <a:t>adlı eserinde “logos” teriminin Yunanlılara </a:t>
            </a:r>
            <a:r>
              <a:rPr lang="tr-TR" dirty="0" err="1"/>
              <a:t>Babillilerden</a:t>
            </a:r>
            <a:r>
              <a:rPr lang="tr-TR" dirty="0"/>
              <a:t> geçtiğini iddia eder.</a:t>
            </a:r>
          </a:p>
          <a:p>
            <a:endParaRPr lang="tr-TR" dirty="0"/>
          </a:p>
          <a:p>
            <a:endParaRPr lang="tr-TR" dirty="0"/>
          </a:p>
        </p:txBody>
      </p:sp>
    </p:spTree>
    <p:extLst>
      <p:ext uri="{BB962C8B-B14F-4D97-AF65-F5344CB8AC3E}">
        <p14:creationId xmlns:p14="http://schemas.microsoft.com/office/powerpoint/2010/main" xmlns="" val="25217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Kuşkusuz burada zikredilen örnekler bütünüyle bir “Yunan Mucizesi” olarak görülen ve düşüncenin salt o topraklarda neşet ettiğini varsayan kabulün aksine örnekler olup, düşüncenin beslendiği damarları göstermektedir. Bu bağlamda Yunan felsefesi ne kadar özgünse diğer felsefi ekol ve gelenekler de görece özgün felsefeler olup salt bir millete hasredilemez. İslam felsefesinin kökeninde Antik Yunan düşüncesi kadar İslam dininin, bu ikisi kadar olmasa da İslam öncesi Müslüman filozofların (Arap-Türk ve İranlı) kendi kültür, köken ve geleneklerinin de önemli etkileri vardır. Üstelik bu kültürde neşet eden felsefe farklı görüşleri uzlaştırma gibi bir çabanın özgün örneklerini de vermiş olup bu bağlamda Avrupa ve Latin dünyasında da yüzyıllarca etkisini hissettirmiştir. </a:t>
            </a:r>
          </a:p>
          <a:p>
            <a:endParaRPr lang="tr-TR" dirty="0"/>
          </a:p>
        </p:txBody>
      </p:sp>
    </p:spTree>
    <p:extLst>
      <p:ext uri="{BB962C8B-B14F-4D97-AF65-F5344CB8AC3E}">
        <p14:creationId xmlns:p14="http://schemas.microsoft.com/office/powerpoint/2010/main" xmlns="" val="13712303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b="1" dirty="0"/>
              <a:t>İslam Filozoflarının Kendine Has Tutumlarına Örnekler:</a:t>
            </a:r>
            <a:endParaRPr lang="tr-TR" dirty="0"/>
          </a:p>
          <a:p>
            <a:r>
              <a:rPr lang="tr-TR" dirty="0"/>
              <a:t>İslam filozofu </a:t>
            </a:r>
            <a:r>
              <a:rPr lang="tr-TR" dirty="0" err="1"/>
              <a:t>Fârâbî</a:t>
            </a:r>
            <a:r>
              <a:rPr lang="tr-TR" dirty="0"/>
              <a:t> çoğu konuda birbirinden farklı düşünen Platon ve Aristoteles’in felsefelerini hakikat tasavvuruna uygun olarak </a:t>
            </a:r>
            <a:r>
              <a:rPr lang="tr-TR" i="1" dirty="0"/>
              <a:t>el-cem </a:t>
            </a:r>
            <a:r>
              <a:rPr lang="tr-TR" dirty="0"/>
              <a:t>adlı eserinde kendine özgü bir tarzda uzlaştırma ihtiyacı duymuştur. Sözgelimi Platon’un bilgiyi hatırlama olarak tanımlamasını, bunun insan zihninde ve akıl sayesinde olan bir iş olmadığını, bilakis hatırlamanın tecrübe ile olacağını söyler. </a:t>
            </a:r>
          </a:p>
          <a:p>
            <a:endParaRPr lang="tr-TR" dirty="0"/>
          </a:p>
          <a:p>
            <a:r>
              <a:rPr lang="tr-TR" dirty="0" err="1"/>
              <a:t>Meşşai</a:t>
            </a:r>
            <a:r>
              <a:rPr lang="tr-TR" dirty="0"/>
              <a:t> filozofların Aristoteles’in nedensellik kuramından etkilendikleri bilinmektedir. Fakat nedensellik </a:t>
            </a:r>
            <a:r>
              <a:rPr lang="tr-TR" dirty="0" smtClean="0"/>
              <a:t>nazariyesine </a:t>
            </a:r>
            <a:r>
              <a:rPr lang="tr-TR" dirty="0" err="1"/>
              <a:t>Meşşailerin</a:t>
            </a:r>
            <a:r>
              <a:rPr lang="tr-TR" dirty="0"/>
              <a:t> katkısı büyüktür. Örneğin Aristoteles’in Maddi, Şekli, Gaye ve Fail neden şeklindeki sıralamasını, hem Fail, Gaye, Şekli ve Maddi neden olarak değiştirmişler hem de içerik bakımdan farklı tanımlamalar getirmişlerdir. Müslüman filozoflarda Fail neden Tanrı’dır ve bu nedenle o “İlk” ve “Mutlak” neden olarak ilk sırada yer alır.</a:t>
            </a:r>
          </a:p>
          <a:p>
            <a:endParaRPr lang="tr-TR" dirty="0"/>
          </a:p>
        </p:txBody>
      </p:sp>
    </p:spTree>
    <p:extLst>
      <p:ext uri="{BB962C8B-B14F-4D97-AF65-F5344CB8AC3E}">
        <p14:creationId xmlns:p14="http://schemas.microsoft.com/office/powerpoint/2010/main" xmlns="" val="22986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İslam felsefesinin kendine özgü örneklerinden biri de “varlık” ve “mahiyet” ayrımıdır. </a:t>
            </a:r>
            <a:r>
              <a:rPr lang="tr-TR" dirty="0" err="1"/>
              <a:t>Fârâbî</a:t>
            </a:r>
            <a:r>
              <a:rPr lang="tr-TR" dirty="0"/>
              <a:t> ve </a:t>
            </a:r>
            <a:r>
              <a:rPr lang="tr-TR" dirty="0" err="1"/>
              <a:t>İbn</a:t>
            </a:r>
            <a:r>
              <a:rPr lang="tr-TR" dirty="0"/>
              <a:t> </a:t>
            </a:r>
            <a:r>
              <a:rPr lang="tr-TR" dirty="0" err="1"/>
              <a:t>Sînâ</a:t>
            </a:r>
            <a:r>
              <a:rPr lang="tr-TR" dirty="0"/>
              <a:t> bilindiği gibi ilk defa varlık ve mahiyet ayrımı yapmıştır. Bu ayrım Yunan felsefesinde yoktur.</a:t>
            </a:r>
          </a:p>
          <a:p>
            <a:r>
              <a:rPr lang="tr-TR" dirty="0" err="1"/>
              <a:t>Ebu’l</a:t>
            </a:r>
            <a:r>
              <a:rPr lang="tr-TR" dirty="0"/>
              <a:t> </a:t>
            </a:r>
            <a:r>
              <a:rPr lang="tr-TR" dirty="0" err="1"/>
              <a:t>Berekât</a:t>
            </a:r>
            <a:r>
              <a:rPr lang="tr-TR" dirty="0"/>
              <a:t> el-</a:t>
            </a:r>
            <a:r>
              <a:rPr lang="tr-TR" dirty="0" err="1"/>
              <a:t>Bağâdî</a:t>
            </a:r>
            <a:r>
              <a:rPr lang="tr-TR" dirty="0"/>
              <a:t> ve </a:t>
            </a:r>
            <a:r>
              <a:rPr lang="tr-TR" dirty="0" err="1"/>
              <a:t>Dâvûdu’l-Kayserî</a:t>
            </a:r>
            <a:r>
              <a:rPr lang="tr-TR" dirty="0"/>
              <a:t> gibi filozoflar, Müslüman filozofların genelde esas aldıkları Aristotelesçi zaman fikrini bütünüyle reddedip yeni bir zaman anlayışı ortaya koydular. Bu iki filozofta, Aristoteles’in zamanı hareketin sayımı olarak izahına karşı, zamanı varlıkla ve varlığa göre tanımlamışlardır.</a:t>
            </a:r>
          </a:p>
          <a:p>
            <a:endParaRPr lang="tr-TR" dirty="0"/>
          </a:p>
        </p:txBody>
      </p:sp>
    </p:spTree>
    <p:extLst>
      <p:ext uri="{BB962C8B-B14F-4D97-AF65-F5344CB8AC3E}">
        <p14:creationId xmlns:p14="http://schemas.microsoft.com/office/powerpoint/2010/main" xmlns="" val="164009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Aristotelesçi gelenekte, Aristoteles’in </a:t>
            </a:r>
            <a:r>
              <a:rPr lang="tr-TR" i="1" dirty="0" err="1"/>
              <a:t>Poetica</a:t>
            </a:r>
            <a:r>
              <a:rPr lang="tr-TR" i="1" dirty="0"/>
              <a:t> (Şiir) ve </a:t>
            </a:r>
            <a:r>
              <a:rPr lang="tr-TR" i="1" dirty="0" err="1"/>
              <a:t>Retorica</a:t>
            </a:r>
            <a:r>
              <a:rPr lang="tr-TR" i="1" dirty="0"/>
              <a:t> (Hitabet) </a:t>
            </a:r>
            <a:r>
              <a:rPr lang="tr-TR" dirty="0"/>
              <a:t>adlı eserlerine mantık eserleri olarak bakılmadığı için </a:t>
            </a:r>
            <a:r>
              <a:rPr lang="tr-TR" i="1" dirty="0" err="1"/>
              <a:t>Organon’</a:t>
            </a:r>
            <a:r>
              <a:rPr lang="tr-TR" dirty="0" err="1"/>
              <a:t>a</a:t>
            </a:r>
            <a:r>
              <a:rPr lang="tr-TR" dirty="0"/>
              <a:t> dahil edilmemişti. Bu iki eseri mantık eserleri olarak </a:t>
            </a:r>
            <a:r>
              <a:rPr lang="tr-TR" i="1" dirty="0" err="1"/>
              <a:t>Organon’</a:t>
            </a:r>
            <a:r>
              <a:rPr lang="tr-TR" dirty="0" err="1"/>
              <a:t>a</a:t>
            </a:r>
            <a:r>
              <a:rPr lang="tr-TR" dirty="0"/>
              <a:t> ilave edilmesi ilk defa İshak el-</a:t>
            </a:r>
            <a:r>
              <a:rPr lang="tr-TR" dirty="0" err="1"/>
              <a:t>Kindî</a:t>
            </a:r>
            <a:r>
              <a:rPr lang="tr-TR" dirty="0"/>
              <a:t> tarafından yapılmıştır. Bunun bir sonucu olarak mantıkta “önerme” kavramının konusu ve sınırı genişletilerek </a:t>
            </a:r>
            <a:r>
              <a:rPr lang="tr-TR" dirty="0" err="1"/>
              <a:t>Fârâbî</a:t>
            </a:r>
            <a:r>
              <a:rPr lang="tr-TR" dirty="0"/>
              <a:t> ile birlikte Müslüman mantıkçılar arasında “şiirsel önermeler” ve “</a:t>
            </a:r>
            <a:r>
              <a:rPr lang="tr-TR" dirty="0" err="1"/>
              <a:t>hatabî</a:t>
            </a:r>
            <a:r>
              <a:rPr lang="tr-TR" dirty="0"/>
              <a:t> önermeler” şeklinde iki ayrı önerme çeşidinden bahsedilmiştir.</a:t>
            </a:r>
          </a:p>
          <a:p>
            <a:endParaRPr lang="tr-TR" dirty="0"/>
          </a:p>
        </p:txBody>
      </p:sp>
    </p:spTree>
    <p:extLst>
      <p:ext uri="{BB962C8B-B14F-4D97-AF65-F5344CB8AC3E}">
        <p14:creationId xmlns:p14="http://schemas.microsoft.com/office/powerpoint/2010/main" xmlns="" val="2053566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Burada verilen örnekler çoğaltılabilir. İslam felsefesinin Tanrı, alem, insan, akıl, ruh gibi temel kavramlardaki felsefi tutumu genel olarak Yunan felsefi geleneğin etkisinde olsa da ayrıntılarda çoğunlukla farklılaşır ve yeni yorumlar kazanmış olarak karşımıza çıkar. Bu hal Müslüman filozofların alelade bir şekilde Antik Yunan felsefesinin izleyicileri olmadığını, çoğu konuda yeni yaklaşımlara sahip zengin ve farklı bir karaktere büründüğünü gösterir. Bu bağlamda İslam felsefesini aşağıda sıralanan başlıklar bakımından yeni ve özgün içerikler barındırır.</a:t>
            </a:r>
          </a:p>
          <a:p>
            <a:endParaRPr lang="tr-TR" dirty="0"/>
          </a:p>
        </p:txBody>
      </p:sp>
    </p:spTree>
    <p:extLst>
      <p:ext uri="{BB962C8B-B14F-4D97-AF65-F5344CB8AC3E}">
        <p14:creationId xmlns:p14="http://schemas.microsoft.com/office/powerpoint/2010/main" xmlns="" val="20917969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lvl="0"/>
            <a:r>
              <a:rPr lang="tr-TR" dirty="0"/>
              <a:t>Sistem Yenilikleri İddiası: İslam felsefesinin klasik Yunan ve Helenistik devir felsefelerini devam ettirmesine karşın, bütünüyle farklılaşan, zıt ve hatta tepkisel bir felsefe geliştirme çabası ile zenginleşen bir muhtevaya sahiptir. </a:t>
            </a:r>
            <a:r>
              <a:rPr lang="tr-TR" dirty="0" err="1"/>
              <a:t>Gazâlicilik</a:t>
            </a:r>
            <a:r>
              <a:rPr lang="tr-TR" dirty="0"/>
              <a:t>, </a:t>
            </a:r>
            <a:r>
              <a:rPr lang="tr-TR" dirty="0" err="1"/>
              <a:t>İşrâkîlik</a:t>
            </a:r>
            <a:r>
              <a:rPr lang="tr-TR" dirty="0"/>
              <a:t> ve el-</a:t>
            </a:r>
            <a:r>
              <a:rPr lang="tr-TR" dirty="0" err="1"/>
              <a:t>Hıkmetu’l</a:t>
            </a:r>
            <a:r>
              <a:rPr lang="tr-TR" dirty="0"/>
              <a:t>-</a:t>
            </a:r>
            <a:r>
              <a:rPr lang="tr-TR" dirty="0" err="1"/>
              <a:t>Meşrîkıyyin</a:t>
            </a:r>
            <a:r>
              <a:rPr lang="tr-TR" dirty="0"/>
              <a:t> gibi felsefi ekoller buna örnek olarak verilebilir.</a:t>
            </a:r>
          </a:p>
          <a:p>
            <a:pPr lvl="0"/>
            <a:r>
              <a:rPr lang="tr-TR" dirty="0"/>
              <a:t>Yeni Teori ve Görüşlere Sahip Olması: İslam Felsefesi kadim felsefe ve düşünce geleneklerinde yer almayan bazı meseleler üzerinde yeni sayılabilecek tartışmalar; teori ve görüşlere de yer verir. Varlığın zorunlu ve mümkün olarak ikiye ayrımı buna örnektir. Zorunlu kavramının mantıksal veya zihni zorunluluk ve varlıksal zorunluluk olarak iki kategoride ele alınışı da böyledir. “Metodik Şüphecilik” olarak </a:t>
            </a:r>
            <a:r>
              <a:rPr lang="tr-TR" dirty="0" err="1"/>
              <a:t>Descartes’la</a:t>
            </a:r>
            <a:r>
              <a:rPr lang="tr-TR" dirty="0"/>
              <a:t> şöhret bulan bakış, </a:t>
            </a:r>
            <a:r>
              <a:rPr lang="tr-TR" dirty="0" err="1"/>
              <a:t>Malebranche’ın</a:t>
            </a:r>
            <a:r>
              <a:rPr lang="tr-TR" dirty="0"/>
              <a:t> ilk defa formüle ettiği sanılan “</a:t>
            </a:r>
            <a:r>
              <a:rPr lang="tr-TR" dirty="0" err="1"/>
              <a:t>okazyonalizm</a:t>
            </a:r>
            <a:r>
              <a:rPr lang="tr-TR" dirty="0"/>
              <a:t>” gibi bir takım teorilerin köklerini el-</a:t>
            </a:r>
            <a:r>
              <a:rPr lang="tr-TR" dirty="0" err="1"/>
              <a:t>Gazâlî</a:t>
            </a:r>
            <a:r>
              <a:rPr lang="tr-TR" dirty="0"/>
              <a:t> başta olmak üzere bazı kelamcılarda bulmak mümkündür.</a:t>
            </a:r>
          </a:p>
          <a:p>
            <a:endParaRPr lang="tr-TR" dirty="0"/>
          </a:p>
        </p:txBody>
      </p:sp>
    </p:spTree>
    <p:extLst>
      <p:ext uri="{BB962C8B-B14F-4D97-AF65-F5344CB8AC3E}">
        <p14:creationId xmlns:p14="http://schemas.microsoft.com/office/powerpoint/2010/main" xmlns="" val="13478440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lvl="0"/>
            <a:r>
              <a:rPr lang="tr-TR" dirty="0"/>
              <a:t>Eski Filozofları ve Felsefeleri Tenkit Etmek: İslam Felsefesinin Yunan Felsefesinin basit bir devamı olmadığını gösteren başka bir veri de </a:t>
            </a:r>
            <a:r>
              <a:rPr lang="tr-TR" dirty="0" err="1"/>
              <a:t>Kindî</a:t>
            </a:r>
            <a:r>
              <a:rPr lang="tr-TR" dirty="0"/>
              <a:t>, </a:t>
            </a:r>
            <a:r>
              <a:rPr lang="tr-TR" dirty="0" err="1"/>
              <a:t>Fârâbî</a:t>
            </a:r>
            <a:r>
              <a:rPr lang="tr-TR" dirty="0"/>
              <a:t> ve </a:t>
            </a:r>
            <a:r>
              <a:rPr lang="tr-TR" dirty="0" err="1"/>
              <a:t>İbn</a:t>
            </a:r>
            <a:r>
              <a:rPr lang="tr-TR" dirty="0"/>
              <a:t> </a:t>
            </a:r>
            <a:r>
              <a:rPr lang="tr-TR" dirty="0" err="1"/>
              <a:t>Sînâ</a:t>
            </a:r>
            <a:r>
              <a:rPr lang="tr-TR" dirty="0"/>
              <a:t> gibi filozofların, Platon ve Aristoteles başta olmak üzere, Yeni-</a:t>
            </a:r>
            <a:r>
              <a:rPr lang="tr-TR" dirty="0" err="1"/>
              <a:t>Eflatuncu</a:t>
            </a:r>
            <a:r>
              <a:rPr lang="tr-TR" dirty="0"/>
              <a:t> filozof ve </a:t>
            </a:r>
            <a:r>
              <a:rPr lang="tr-TR" dirty="0" err="1"/>
              <a:t>şarihler</a:t>
            </a:r>
            <a:r>
              <a:rPr lang="tr-TR" dirty="0"/>
              <a:t> de dahil görüşlerini ya kısmen, ya da tamamen reddettikleri bazı durum/görüşlerin olmasıdır. Örneğin </a:t>
            </a:r>
            <a:r>
              <a:rPr lang="tr-TR" dirty="0" err="1"/>
              <a:t>Fârâbî</a:t>
            </a:r>
            <a:r>
              <a:rPr lang="tr-TR" dirty="0"/>
              <a:t> </a:t>
            </a:r>
            <a:r>
              <a:rPr lang="tr-TR" dirty="0" err="1"/>
              <a:t>Fisagor</a:t>
            </a:r>
            <a:r>
              <a:rPr lang="tr-TR" dirty="0"/>
              <a:t> (Pythagoras), </a:t>
            </a:r>
            <a:r>
              <a:rPr lang="tr-TR" dirty="0" err="1"/>
              <a:t>Aristipus</a:t>
            </a:r>
            <a:r>
              <a:rPr lang="tr-TR" dirty="0"/>
              <a:t>, </a:t>
            </a:r>
            <a:r>
              <a:rPr lang="tr-TR" dirty="0" err="1"/>
              <a:t>Epikuros</a:t>
            </a:r>
            <a:r>
              <a:rPr lang="tr-TR" dirty="0"/>
              <a:t>, </a:t>
            </a:r>
            <a:r>
              <a:rPr lang="tr-TR" dirty="0" err="1"/>
              <a:t>Diyojen</a:t>
            </a:r>
            <a:r>
              <a:rPr lang="tr-TR" dirty="0"/>
              <a:t> ve </a:t>
            </a:r>
            <a:r>
              <a:rPr lang="tr-TR" dirty="0" err="1"/>
              <a:t>Pyhron</a:t>
            </a:r>
            <a:r>
              <a:rPr lang="tr-TR" dirty="0"/>
              <a:t> gibi filozofları eleştirir bazen de reddeder. Ayrıca </a:t>
            </a:r>
            <a:r>
              <a:rPr lang="tr-TR" dirty="0" err="1"/>
              <a:t>Fârâbî’nin</a:t>
            </a:r>
            <a:r>
              <a:rPr lang="tr-TR" dirty="0"/>
              <a:t> “heyula” ve “</a:t>
            </a:r>
            <a:r>
              <a:rPr lang="tr-TR" dirty="0" err="1"/>
              <a:t>suret”in</a:t>
            </a:r>
            <a:r>
              <a:rPr lang="tr-TR" dirty="0"/>
              <a:t> teşekkülünde, madde zatını Allah’tan alır demesiyle, külli aklı Allah ile aynı saymamasıyla, Tanrı’yı evrenin merkezinde görmemesi gibi düşünceleriyle Aristoteles’ten ayrılır. Felsefi ekollerden Şüphecilik ve </a:t>
            </a:r>
            <a:r>
              <a:rPr lang="tr-TR" dirty="0" err="1"/>
              <a:t>Stoacılık</a:t>
            </a:r>
            <a:r>
              <a:rPr lang="tr-TR" dirty="0"/>
              <a:t> gibi bazılarını da eleştirir. </a:t>
            </a:r>
            <a:r>
              <a:rPr lang="tr-TR" dirty="0" err="1"/>
              <a:t>Zekeriyya</a:t>
            </a:r>
            <a:r>
              <a:rPr lang="tr-TR" dirty="0"/>
              <a:t> er-</a:t>
            </a:r>
            <a:r>
              <a:rPr lang="tr-TR" dirty="0" err="1"/>
              <a:t>Râzî</a:t>
            </a:r>
            <a:r>
              <a:rPr lang="tr-TR" dirty="0"/>
              <a:t> ve </a:t>
            </a:r>
            <a:r>
              <a:rPr lang="tr-TR" dirty="0" err="1"/>
              <a:t>Ebu’l-Berekat</a:t>
            </a:r>
            <a:r>
              <a:rPr lang="tr-TR" dirty="0"/>
              <a:t> el-</a:t>
            </a:r>
            <a:r>
              <a:rPr lang="tr-TR" dirty="0" err="1"/>
              <a:t>Bağdâdî</a:t>
            </a:r>
            <a:r>
              <a:rPr lang="tr-TR" dirty="0"/>
              <a:t>, Aristoteles fizik ve metafiziğinin en temel kavramları olan zaman, mekan, araz, cevher, hareket, sükun gibi terimlere verilen anlamları bilim dışı addederler.</a:t>
            </a:r>
          </a:p>
          <a:p>
            <a:endParaRPr lang="tr-TR" dirty="0"/>
          </a:p>
        </p:txBody>
      </p:sp>
    </p:spTree>
    <p:extLst>
      <p:ext uri="{BB962C8B-B14F-4D97-AF65-F5344CB8AC3E}">
        <p14:creationId xmlns:p14="http://schemas.microsoft.com/office/powerpoint/2010/main" xmlns="" val="13178576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dirty="0"/>
              <a:t>Eskilerin Teori ve Görüşlerini Geliştirmek: İslam Felsefesinin yaratıcı yanlarından biri de eski düşünürlerce ortaya atılan teori ve görüşlere yaptıkları yeni ilavelerdir. Örneğin İshak el-</a:t>
            </a:r>
            <a:r>
              <a:rPr lang="tr-TR" dirty="0" err="1"/>
              <a:t>Kindî</a:t>
            </a:r>
            <a:r>
              <a:rPr lang="tr-TR" dirty="0"/>
              <a:t> ve </a:t>
            </a:r>
            <a:r>
              <a:rPr lang="tr-TR" dirty="0" err="1"/>
              <a:t>Fârâbî’nin</a:t>
            </a:r>
            <a:r>
              <a:rPr lang="tr-TR" dirty="0"/>
              <a:t>, Aristoteles ve Alexander of Aphrodisias (</a:t>
            </a:r>
            <a:r>
              <a:rPr lang="tr-TR" dirty="0" err="1"/>
              <a:t>İskenderu’l-Afrodisî</a:t>
            </a:r>
            <a:r>
              <a:rPr lang="tr-TR" dirty="0"/>
              <a:t>)’</a:t>
            </a:r>
            <a:r>
              <a:rPr lang="tr-TR" dirty="0" err="1"/>
              <a:t>ın</a:t>
            </a:r>
            <a:r>
              <a:rPr lang="tr-TR" dirty="0"/>
              <a:t> akıl teorilerine yaptığı ilaveler böyledir. Aristoteles’in ikili tasnifi, </a:t>
            </a:r>
            <a:r>
              <a:rPr lang="tr-TR" dirty="0" err="1"/>
              <a:t>Alexander’da</a:t>
            </a:r>
            <a:r>
              <a:rPr lang="tr-TR" dirty="0"/>
              <a:t> üçlü, İslam filozoflarında ise dörtlü bir tasnife tabi tutulur.</a:t>
            </a:r>
          </a:p>
          <a:p>
            <a:pPr lvl="0"/>
            <a:r>
              <a:rPr lang="tr-TR" dirty="0"/>
              <a:t>Müslüman Filozofların Birbirlerini Tenkidi: Müslüman filozofların özgün yönlerinden biri de sadece Antik Yunan geleneği düşünürlerini değil, aynı zamanda birbirlerinin görüşlerini de tenkit etmeleridir.</a:t>
            </a:r>
          </a:p>
        </p:txBody>
      </p:sp>
    </p:spTree>
    <p:extLst>
      <p:ext uri="{BB962C8B-B14F-4D97-AF65-F5344CB8AC3E}">
        <p14:creationId xmlns:p14="http://schemas.microsoft.com/office/powerpoint/2010/main" xmlns="" val="130348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Özgünlüğün felsefenin bir problemi ya da felsefi bir problem olup olmadığı şeklindeki tartışmalar bir tarafa bırakılacak olursa İslam Felsefesinin üzerine İslam elbisesi giyinmiş Antik Yunan düşüncesinden hiçbir farkının olmadığı ve bir yenilik getirmediği şeklindeki düşünceden, bütünüyle özgün-yeni bir felsefi akım olduğuna kadar bir dizi düşüncenin/tartışmanın varlığından söz etmek olanaklıdır. Mesele başka bir ifade ile düşünceyi bir millete hasreden ile, düşüncenin insanlığın ortak ürünü olduğunu kabul eden ve dolayısıyla tarihi süreç içerisinde çeşitli milletlerin ona öncülük ettiğini kabul eden anlayış etrafında dönüp durur.</a:t>
            </a:r>
          </a:p>
          <a:p>
            <a:endParaRPr lang="tr-TR" dirty="0"/>
          </a:p>
        </p:txBody>
      </p:sp>
    </p:spTree>
    <p:extLst>
      <p:ext uri="{BB962C8B-B14F-4D97-AF65-F5344CB8AC3E}">
        <p14:creationId xmlns:p14="http://schemas.microsoft.com/office/powerpoint/2010/main" xmlns="" val="5707011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İslam Felsefesinin Özgünlüğüne Dair Bir Görüş:</a:t>
            </a:r>
            <a:endParaRPr lang="tr-TR" dirty="0"/>
          </a:p>
          <a:p>
            <a:r>
              <a:rPr lang="tr-TR" dirty="0"/>
              <a:t>H. </a:t>
            </a:r>
            <a:r>
              <a:rPr lang="tr-TR" dirty="0" err="1"/>
              <a:t>Corbin</a:t>
            </a:r>
            <a:r>
              <a:rPr lang="tr-TR" dirty="0"/>
              <a:t>: Arap felsefesi birçok filozofunun özgünlüğüne rağmen, temelde Akdeniz havzasına önemli bir etki icra eden Yunan felsefesinden gelir. Bu felsefe, Ortaçağ zamanında Avrupa kültürünün ortaya çıkmasına çok katkıda bulunmuştur.</a:t>
            </a:r>
          </a:p>
          <a:p>
            <a:r>
              <a:rPr lang="tr-TR" dirty="0" err="1"/>
              <a:t>Bîrûnî’den</a:t>
            </a:r>
            <a:r>
              <a:rPr lang="tr-TR" dirty="0"/>
              <a:t> bahsederken, müspet bilimler ve tabiat felsefesiyle ilgili yazdıklarını “eşsiz”, “</a:t>
            </a:r>
            <a:r>
              <a:rPr lang="tr-TR" dirty="0" err="1"/>
              <a:t>şahaser</a:t>
            </a:r>
            <a:r>
              <a:rPr lang="tr-TR" dirty="0"/>
              <a:t>”, “mükemmel” diye niteler.</a:t>
            </a:r>
          </a:p>
          <a:p>
            <a:endParaRPr lang="tr-TR" dirty="0"/>
          </a:p>
        </p:txBody>
      </p:sp>
    </p:spTree>
    <p:extLst>
      <p:ext uri="{BB962C8B-B14F-4D97-AF65-F5344CB8AC3E}">
        <p14:creationId xmlns:p14="http://schemas.microsoft.com/office/powerpoint/2010/main" xmlns="" val="5086474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Okazyonalizm</a:t>
            </a:r>
            <a:r>
              <a:rPr lang="tr-TR" dirty="0"/>
              <a:t>: Bütün olayların tek gerçek nedeninin Tanrı olduğunu öne süren, insana neden gibi görünen bütün diğer şeylerin Tanrı’nın iradesini(istencini) yansıtan birer ara neden olduğunu savunan felsefi öğreti</a:t>
            </a:r>
          </a:p>
          <a:p>
            <a:r>
              <a:rPr lang="tr-TR" dirty="0" err="1"/>
              <a:t>Okült</a:t>
            </a:r>
            <a:r>
              <a:rPr lang="tr-TR" dirty="0"/>
              <a:t>: Bilimsel yöntem dışındaki yollarla “gizili” bilginin araştırılmasıdır. </a:t>
            </a:r>
            <a:r>
              <a:rPr lang="tr-TR" dirty="0" err="1"/>
              <a:t>Latince’de</a:t>
            </a:r>
            <a:r>
              <a:rPr lang="tr-TR" dirty="0"/>
              <a:t>; gizlemek, saklamak, üstünü örtmek anlamlarına gelir.</a:t>
            </a:r>
          </a:p>
          <a:p>
            <a:r>
              <a:rPr lang="tr-TR" dirty="0" err="1"/>
              <a:t>Gnostik</a:t>
            </a:r>
            <a:r>
              <a:rPr lang="tr-TR" dirty="0"/>
              <a:t>: Antik Mısır </a:t>
            </a:r>
            <a:r>
              <a:rPr lang="tr-TR" dirty="0" err="1"/>
              <a:t>ezoterizmi</a:t>
            </a:r>
            <a:r>
              <a:rPr lang="tr-TR" dirty="0"/>
              <a:t>, Platon ve </a:t>
            </a:r>
            <a:r>
              <a:rPr lang="tr-TR" dirty="0" err="1"/>
              <a:t>Fisagor</a:t>
            </a:r>
            <a:r>
              <a:rPr lang="tr-TR" dirty="0"/>
              <a:t>, İbrani geleneği, Zerdüştlük ve bazı Doğu gelenek ve dinleri, Hristiyanlığı eklektik bir tutumla sentezleyen mistik felsefeye verilen genel ad.</a:t>
            </a:r>
          </a:p>
          <a:p>
            <a:endParaRPr lang="tr-TR" dirty="0"/>
          </a:p>
        </p:txBody>
      </p:sp>
    </p:spTree>
    <p:extLst>
      <p:ext uri="{BB962C8B-B14F-4D97-AF65-F5344CB8AC3E}">
        <p14:creationId xmlns:p14="http://schemas.microsoft.com/office/powerpoint/2010/main" xmlns="" val="1792297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R. </a:t>
            </a:r>
            <a:r>
              <a:rPr lang="tr-TR" dirty="0" err="1"/>
              <a:t>Walzer</a:t>
            </a:r>
            <a:r>
              <a:rPr lang="tr-TR" dirty="0"/>
              <a:t>, De </a:t>
            </a:r>
            <a:r>
              <a:rPr lang="tr-TR" dirty="0" err="1"/>
              <a:t>Boer</a:t>
            </a:r>
            <a:r>
              <a:rPr lang="tr-TR" dirty="0"/>
              <a:t> gibi düşünürlerin tasavvurunda İslam Felsefesi, Platon ve Aristoteles gibi filozofların düşüncelerinin Arapçaya aktarımı ve bu bağlamda Yunan felsefesinin bir devamıdır. Bu yaklaşıma göre, Yunan Felsefesi özgündür ama İslam Felsefesi değildir. Nitekim XIX. yüzyılda bazı düşünce tarihçileri Yunan düşüncesinden “Yunan (Grek) Mucizesi” olarak söz ettiler ve bu bağlamda Yunan düşüncesini köken itibariyle Yunan topraklarında ortaya çıkmış ve bütünüyle oraya özgü, özgün bir düşünce olarak gördüler. Yine de felsefe tarihi içerisindeki genel eğilimin bunun aksine olduğunu belirtmek gerekir.</a:t>
            </a:r>
          </a:p>
          <a:p>
            <a:endParaRPr lang="tr-TR" dirty="0" smtClean="0"/>
          </a:p>
          <a:p>
            <a:endParaRPr lang="tr-TR" dirty="0"/>
          </a:p>
        </p:txBody>
      </p:sp>
    </p:spTree>
    <p:extLst>
      <p:ext uri="{BB962C8B-B14F-4D97-AF65-F5344CB8AC3E}">
        <p14:creationId xmlns:p14="http://schemas.microsoft.com/office/powerpoint/2010/main" xmlns="" val="595151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Şu halde mesele iki temel sorun etrafında odaklanmış görünüyor. İlki bir felsefi düşünceyi özgün yapan nedir? Özgünlüğün ve özgünlük terimi ile kastedilen şeyin tam olarak ifade edilmesi gerekir. İkincisi ise felsefi bir düşüncede özgünlük neyi ifade eder? Ya da özgünlük felsefe tarihinin bir problemi midir? </a:t>
            </a:r>
          </a:p>
          <a:p>
            <a:endParaRPr lang="tr-TR" dirty="0"/>
          </a:p>
        </p:txBody>
      </p:sp>
    </p:spTree>
    <p:extLst>
      <p:ext uri="{BB962C8B-B14F-4D97-AF65-F5344CB8AC3E}">
        <p14:creationId xmlns:p14="http://schemas.microsoft.com/office/powerpoint/2010/main" xmlns="" val="861399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690688"/>
            <a:ext cx="10515600" cy="4351338"/>
          </a:xfrm>
        </p:spPr>
        <p:txBody>
          <a:bodyPr>
            <a:normAutofit fontScale="85000" lnSpcReduction="10000"/>
          </a:bodyPr>
          <a:lstStyle/>
          <a:p>
            <a:r>
              <a:rPr lang="tr-TR" dirty="0"/>
              <a:t>Özgün terimi, öz kelimesinden gelir. Kendine has anlamında İngilizcede “</a:t>
            </a:r>
            <a:r>
              <a:rPr lang="tr-TR" dirty="0" err="1"/>
              <a:t>original</a:t>
            </a:r>
            <a:r>
              <a:rPr lang="tr-TR" dirty="0"/>
              <a:t>” (orijinal) teriminin karşılığı olarak kullanılır. Özgünlük, aslında bir tarz, biçim olarak algılanabilir. Bu manada bir insanın yaşamı da özgün olabilir, ortaya koyduğu eser de… Felsefe ya da düşünce tarihi açısından bakıldığında, felsefi düşüncenin </a:t>
            </a:r>
            <a:r>
              <a:rPr lang="tr-TR" dirty="0" err="1"/>
              <a:t>birikimsel</a:t>
            </a:r>
            <a:r>
              <a:rPr lang="tr-TR" dirty="0"/>
              <a:t> (kümülatif) olarak ortaya çıktığı, seçmecilik (</a:t>
            </a:r>
            <a:r>
              <a:rPr lang="tr-TR" dirty="0" err="1"/>
              <a:t>eklektisizm</a:t>
            </a:r>
            <a:r>
              <a:rPr lang="tr-TR" dirty="0"/>
              <a:t>)’in ise onun ana karakteri olduğu söylenebilir. Sonraki medeniyetler, önceki medeniyetlerin devamı olduğu gibi, filozofları da önceki filozofların bıraktığı noktanın devamı gibi görülebilir.  Sonrakilerin öncekilerden farkı, devamı olduğu kadar, onun eleştirisi, geliştiricisi ve sistemleştiricisi olabilir. Bu bakış açısına göre, hiçbir medeniyetin veya hiçbir filozofun felsefi düşüncesi baştan sona, önceki medeniyetten veya felsefi düşünceden bağımsız olarak ortaya çıkmadığı gibi bütünüyle yeni bir şey de değildir. Şayet özgünlük, düşünce tarihinden bütünüyle bağımsız ve her şeyiyle yeni olarak tanımlanırsa eğer, felsefe tarihinde bu kriteri sağlayan bir düşünce ve düşünür olmadığı gibi, böyle bir felsefenin değeri de yoktur. </a:t>
            </a:r>
          </a:p>
          <a:p>
            <a:endParaRPr lang="tr-TR" dirty="0"/>
          </a:p>
        </p:txBody>
      </p:sp>
    </p:spTree>
    <p:extLst>
      <p:ext uri="{BB962C8B-B14F-4D97-AF65-F5344CB8AC3E}">
        <p14:creationId xmlns:p14="http://schemas.microsoft.com/office/powerpoint/2010/main" xmlns="" val="97414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Felsefede iki çeşit özgürlükten söz edilir. İlki bir felsefe dünyasındaki temel felsefi sistemlerin veya felsefi akım/ekollerin varlığına delalet eden özgün düşünce. Ki bu düşüncenin öncesiz ve bütünüyle yeni olması gerekmediği gibi öyle olması da beklenmez. Örneğin Yunan Felsefesi, </a:t>
            </a:r>
            <a:r>
              <a:rPr lang="tr-TR" dirty="0" err="1"/>
              <a:t>Stoacılık</a:t>
            </a:r>
            <a:r>
              <a:rPr lang="tr-TR" dirty="0"/>
              <a:t>, </a:t>
            </a:r>
            <a:r>
              <a:rPr lang="tr-TR" dirty="0" err="1"/>
              <a:t>Eflatunculuk</a:t>
            </a:r>
            <a:r>
              <a:rPr lang="tr-TR" dirty="0"/>
              <a:t>, </a:t>
            </a:r>
            <a:r>
              <a:rPr lang="tr-TR" dirty="0" err="1"/>
              <a:t>İşrakîlik</a:t>
            </a:r>
            <a:r>
              <a:rPr lang="tr-TR" dirty="0"/>
              <a:t> gibi felsefi ekol ya da akımlar, geçmiş felsefi düşünceden beslenirken, aynı zamanda onları eleştirir de… İkincisi ise, bir felsefenin veya bir filozofun felsefi düşünceye kattığı yenilikler. </a:t>
            </a:r>
          </a:p>
          <a:p>
            <a:endParaRPr lang="tr-TR" dirty="0"/>
          </a:p>
        </p:txBody>
      </p:sp>
    </p:spTree>
    <p:extLst>
      <p:ext uri="{BB962C8B-B14F-4D97-AF65-F5344CB8AC3E}">
        <p14:creationId xmlns:p14="http://schemas.microsoft.com/office/powerpoint/2010/main" xmlns="" val="2055549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İslam Felsefesi de burada zikredilen iki temel karaktere sahip görünüyor. Bu karaktere, Antik Yunan ve onun bir uzantısı olarak nitelenebilecek Helenistik dönem, Roma ve Yeni-</a:t>
            </a:r>
            <a:r>
              <a:rPr lang="tr-TR" dirty="0" err="1"/>
              <a:t>Eflatunculuk</a:t>
            </a:r>
            <a:r>
              <a:rPr lang="tr-TR" dirty="0"/>
              <a:t> gibi felsefi kültürlerin etkilerine rağmen, sahip olduğu rahatlıkla söylenebilir. Devraldığı felsefi mirasın etkisi ne kadar büyük olursa olsun, gerek din-felsefe ilişkisi bağlamında, gerekse diğer felsefi problemlerin çözümünde kendi tarzında bir felsefe üretmesine mani değildir</a:t>
            </a:r>
            <a:r>
              <a:rPr lang="tr-TR" dirty="0" smtClean="0"/>
              <a:t>. </a:t>
            </a:r>
            <a:endParaRPr lang="tr-TR" dirty="0"/>
          </a:p>
          <a:p>
            <a:r>
              <a:rPr lang="tr-TR" dirty="0"/>
              <a:t> </a:t>
            </a:r>
          </a:p>
          <a:p>
            <a:endParaRPr lang="tr-TR" dirty="0"/>
          </a:p>
        </p:txBody>
      </p:sp>
    </p:spTree>
    <p:extLst>
      <p:ext uri="{BB962C8B-B14F-4D97-AF65-F5344CB8AC3E}">
        <p14:creationId xmlns:p14="http://schemas.microsoft.com/office/powerpoint/2010/main" xmlns="" val="133516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Platon, gerek ürettikleri ve gerekse etkileri bakımından ne kadar büyük filozof olursa olsun, kendinden önceki felsefi birikimden sonuna kadar yararlanmıştır. Alem tasavvuruna dair kuramının felsefe tarihinde yer eden metaforu da dahil ideler kuramını Mısır’a seyahatinde Mısırlı bir din adamı ile geçirdiği inziva esnasında ondan öğrendiğini </a:t>
            </a:r>
            <a:r>
              <a:rPr lang="tr-TR" i="1" dirty="0"/>
              <a:t>Kanunlar </a:t>
            </a:r>
            <a:r>
              <a:rPr lang="tr-TR" dirty="0"/>
              <a:t>ve </a:t>
            </a:r>
            <a:r>
              <a:rPr lang="tr-TR" i="1" dirty="0"/>
              <a:t>Cumhuriyet </a:t>
            </a:r>
            <a:r>
              <a:rPr lang="tr-TR" dirty="0"/>
              <a:t>adlı eserlerinde bizzat dile getirir.</a:t>
            </a:r>
          </a:p>
          <a:p>
            <a:r>
              <a:rPr lang="tr-TR" dirty="0"/>
              <a:t>Günümüzde Platon üzerine yapılan çalışmaların bir kısmının da ortaya koyduğu üzere metafizik ve ahlaka dair görüşlerinde Musevilikten oldukça faydalanmıştır. Nitekim “Yunanca konuşan Musa” nitelemesi bu etkilerin açık bir sonucudur. </a:t>
            </a:r>
          </a:p>
          <a:p>
            <a:r>
              <a:rPr lang="tr-TR" dirty="0"/>
              <a:t>Doğrudan ya da dolaylı olarak Hint düşüncesinde yer eden “karma” inancının uzantısının Platon’a kadar uzandığı aşikardır. Gerek tenasüh görüşü gerekse güneş ve gökyüzü cisimlerine dair yarı efsanevi/</a:t>
            </a:r>
            <a:r>
              <a:rPr lang="tr-TR" dirty="0" err="1"/>
              <a:t>mitik</a:t>
            </a:r>
            <a:r>
              <a:rPr lang="tr-TR" dirty="0"/>
              <a:t> yarı bilimsel astronomi bilgilerinin kaynağı </a:t>
            </a:r>
            <a:r>
              <a:rPr lang="tr-TR" dirty="0" err="1"/>
              <a:t>Keldâniler’e</a:t>
            </a:r>
            <a:r>
              <a:rPr lang="tr-TR" dirty="0"/>
              <a:t> kadar uzanmaktadır.</a:t>
            </a:r>
          </a:p>
          <a:p>
            <a:endParaRPr lang="tr-TR" dirty="0"/>
          </a:p>
        </p:txBody>
      </p:sp>
    </p:spTree>
    <p:extLst>
      <p:ext uri="{BB962C8B-B14F-4D97-AF65-F5344CB8AC3E}">
        <p14:creationId xmlns:p14="http://schemas.microsoft.com/office/powerpoint/2010/main" xmlns="" val="1249127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Kaynaklarda Hint düşüncesi ve Mısır’ın Antik Yunan düşüncesi üzerinde etkilerinden genişçe bahsedilir. Bu bağlamda </a:t>
            </a:r>
            <a:r>
              <a:rPr lang="tr-TR" dirty="0" err="1"/>
              <a:t>Socrates</a:t>
            </a:r>
            <a:r>
              <a:rPr lang="tr-TR" dirty="0"/>
              <a:t> öncesi filozoflarda olduğu kadar Aristoteles’te de bu etkilerin izleri yer alır. Bazı kaynaklar onun Zerdüştlük ve </a:t>
            </a:r>
            <a:r>
              <a:rPr lang="tr-TR" dirty="0" err="1"/>
              <a:t>Mecûsilikten</a:t>
            </a:r>
            <a:r>
              <a:rPr lang="tr-TR" dirty="0"/>
              <a:t> etkilendiğini yazar. Hatta elimizde olmasa da Aristoteles’in Zerdüştlük üzerine yazdığı bir kitaptan söz edilir. Ayrıca onun Babil ve </a:t>
            </a:r>
            <a:r>
              <a:rPr lang="tr-TR" dirty="0" err="1"/>
              <a:t>Hermes</a:t>
            </a:r>
            <a:r>
              <a:rPr lang="tr-TR" dirty="0"/>
              <a:t> geleneğini bildiğinden bazı kaynaklar şüphe etmez. Nitekim </a:t>
            </a:r>
            <a:r>
              <a:rPr lang="tr-TR" i="1" dirty="0" err="1"/>
              <a:t>Organon</a:t>
            </a:r>
            <a:r>
              <a:rPr lang="tr-TR" i="1" dirty="0"/>
              <a:t> </a:t>
            </a:r>
            <a:r>
              <a:rPr lang="tr-TR" dirty="0"/>
              <a:t>adlı mantık eserinin bir kitabının ismi olan </a:t>
            </a:r>
            <a:r>
              <a:rPr lang="tr-TR" i="1" dirty="0" err="1"/>
              <a:t>Hermeneutica</a:t>
            </a:r>
            <a:r>
              <a:rPr lang="tr-TR" dirty="0" err="1"/>
              <a:t>’nın</a:t>
            </a:r>
            <a:r>
              <a:rPr lang="tr-TR" dirty="0"/>
              <a:t> buradan geldiği kabul edilir.</a:t>
            </a:r>
          </a:p>
          <a:p>
            <a:endParaRPr lang="tr-TR" dirty="0"/>
          </a:p>
        </p:txBody>
      </p:sp>
    </p:spTree>
    <p:extLst>
      <p:ext uri="{BB962C8B-B14F-4D97-AF65-F5344CB8AC3E}">
        <p14:creationId xmlns:p14="http://schemas.microsoft.com/office/powerpoint/2010/main" xmlns="" val="45485501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735</TotalTime>
  <Words>1957</Words>
  <Application>Microsoft Macintosh PowerPoint</Application>
  <PresentationFormat>Özel</PresentationFormat>
  <Paragraphs>39</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Office Teması</vt:lpstr>
      <vt:lpstr>İSLAM FELSEFESİNİN ÖZGÜNLÜĞÜ ÜZERİNE </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 FELSEFESİNİN ÖZGÜNLÜĞÜ ÜZERİNE</dc:title>
  <dc:creator>Eyüp Şahin</dc:creator>
  <cp:lastModifiedBy>eyüp ş</cp:lastModifiedBy>
  <cp:revision>10</cp:revision>
  <dcterms:created xsi:type="dcterms:W3CDTF">2017-11-14T20:15:57Z</dcterms:created>
  <dcterms:modified xsi:type="dcterms:W3CDTF">2017-11-24T14:55:35Z</dcterms:modified>
</cp:coreProperties>
</file>