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3" r:id="rId1"/>
  </p:sldMasterIdLst>
  <p:notesMasterIdLst>
    <p:notesMasterId r:id="rId39"/>
  </p:notesMasterIdLst>
  <p:sldIdLst>
    <p:sldId id="256" r:id="rId2"/>
    <p:sldId id="290" r:id="rId3"/>
    <p:sldId id="291" r:id="rId4"/>
    <p:sldId id="292" r:id="rId5"/>
    <p:sldId id="293" r:id="rId6"/>
    <p:sldId id="257" r:id="rId7"/>
    <p:sldId id="258" r:id="rId8"/>
    <p:sldId id="259" r:id="rId9"/>
    <p:sldId id="260" r:id="rId10"/>
    <p:sldId id="286" r:id="rId11"/>
    <p:sldId id="287" r:id="rId12"/>
    <p:sldId id="288" r:id="rId13"/>
    <p:sldId id="289" r:id="rId14"/>
    <p:sldId id="274" r:id="rId15"/>
    <p:sldId id="262" r:id="rId16"/>
    <p:sldId id="275" r:id="rId17"/>
    <p:sldId id="276" r:id="rId18"/>
    <p:sldId id="277" r:id="rId19"/>
    <p:sldId id="278" r:id="rId20"/>
    <p:sldId id="279" r:id="rId21"/>
    <p:sldId id="263" r:id="rId22"/>
    <p:sldId id="264" r:id="rId23"/>
    <p:sldId id="265" r:id="rId24"/>
    <p:sldId id="266" r:id="rId25"/>
    <p:sldId id="267" r:id="rId26"/>
    <p:sldId id="268" r:id="rId27"/>
    <p:sldId id="269" r:id="rId28"/>
    <p:sldId id="270" r:id="rId29"/>
    <p:sldId id="271" r:id="rId30"/>
    <p:sldId id="272" r:id="rId31"/>
    <p:sldId id="280" r:id="rId32"/>
    <p:sldId id="281" r:id="rId33"/>
    <p:sldId id="282" r:id="rId34"/>
    <p:sldId id="283" r:id="rId35"/>
    <p:sldId id="284" r:id="rId36"/>
    <p:sldId id="285" r:id="rId37"/>
    <p:sldId id="273" r:id="rId3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1"/>
  </p:normalViewPr>
  <p:slideViewPr>
    <p:cSldViewPr snapToGrid="0">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7195D1-2338-7A45-BF34-B4531553EAD2}" type="doc">
      <dgm:prSet loTypeId="urn:microsoft.com/office/officeart/2005/8/layout/hChevron3" loCatId="" qsTypeId="urn:microsoft.com/office/officeart/2005/8/quickstyle/simple1" qsCatId="simple" csTypeId="urn:microsoft.com/office/officeart/2005/8/colors/accent1_2" csCatId="accent1" phldr="1"/>
      <dgm:spPr/>
    </dgm:pt>
    <dgm:pt modelId="{57E5011F-1A85-3E42-8F03-96EEA9CB0384}">
      <dgm:prSet phldrT="[Metin]"/>
      <dgm:spPr/>
      <dgm:t>
        <a:bodyPr/>
        <a:lstStyle/>
        <a:p>
          <a:r>
            <a:rPr lang="tr-TR" dirty="0"/>
            <a:t>Karakterler</a:t>
          </a:r>
        </a:p>
      </dgm:t>
    </dgm:pt>
    <dgm:pt modelId="{4A35C536-F69B-FE4F-807F-0D8573437B81}" type="parTrans" cxnId="{C7138BD2-045A-B743-B408-82ACDAD0BDE9}">
      <dgm:prSet/>
      <dgm:spPr/>
      <dgm:t>
        <a:bodyPr/>
        <a:lstStyle/>
        <a:p>
          <a:endParaRPr lang="tr-TR"/>
        </a:p>
      </dgm:t>
    </dgm:pt>
    <dgm:pt modelId="{B2A7D04D-1FB5-AB47-9658-A35B95CE6CB7}" type="sibTrans" cxnId="{C7138BD2-045A-B743-B408-82ACDAD0BDE9}">
      <dgm:prSet/>
      <dgm:spPr/>
      <dgm:t>
        <a:bodyPr/>
        <a:lstStyle/>
        <a:p>
          <a:endParaRPr lang="tr-TR"/>
        </a:p>
      </dgm:t>
    </dgm:pt>
    <dgm:pt modelId="{7FE7844D-F800-6C46-83C6-F4BCDA7836F4}">
      <dgm:prSet phldrT="[Metin]"/>
      <dgm:spPr/>
      <dgm:t>
        <a:bodyPr/>
        <a:lstStyle/>
        <a:p>
          <a:r>
            <a:rPr lang="tr-TR" dirty="0"/>
            <a:t>Olaylar</a:t>
          </a:r>
        </a:p>
      </dgm:t>
    </dgm:pt>
    <dgm:pt modelId="{E2B175DA-C241-2A46-93D7-DD85FBC3D356}" type="parTrans" cxnId="{292E5AC8-2E7D-C648-B3BD-08FB8E7F243A}">
      <dgm:prSet/>
      <dgm:spPr/>
      <dgm:t>
        <a:bodyPr/>
        <a:lstStyle/>
        <a:p>
          <a:endParaRPr lang="tr-TR"/>
        </a:p>
      </dgm:t>
    </dgm:pt>
    <dgm:pt modelId="{A9EB0915-FE03-E346-BF2E-969AC277B99F}" type="sibTrans" cxnId="{292E5AC8-2E7D-C648-B3BD-08FB8E7F243A}">
      <dgm:prSet/>
      <dgm:spPr/>
      <dgm:t>
        <a:bodyPr/>
        <a:lstStyle/>
        <a:p>
          <a:endParaRPr lang="tr-TR"/>
        </a:p>
      </dgm:t>
    </dgm:pt>
    <dgm:pt modelId="{0C7623C3-5AF4-7549-819A-84EA02B6056D}">
      <dgm:prSet phldrT="[Metin]"/>
      <dgm:spPr/>
      <dgm:t>
        <a:bodyPr/>
        <a:lstStyle/>
        <a:p>
          <a:r>
            <a:rPr lang="tr-TR" dirty="0"/>
            <a:t>Olay Örgüsü</a:t>
          </a:r>
        </a:p>
      </dgm:t>
    </dgm:pt>
    <dgm:pt modelId="{0C1E19E0-FE72-3F4B-A8B0-1AA33ED9B9D1}" type="parTrans" cxnId="{9E2C2EFA-6220-054D-872A-0F0096D6F418}">
      <dgm:prSet/>
      <dgm:spPr/>
      <dgm:t>
        <a:bodyPr/>
        <a:lstStyle/>
        <a:p>
          <a:endParaRPr lang="tr-TR"/>
        </a:p>
      </dgm:t>
    </dgm:pt>
    <dgm:pt modelId="{DBE0AA78-93E4-B441-9473-8D6EF85A385C}" type="sibTrans" cxnId="{9E2C2EFA-6220-054D-872A-0F0096D6F418}">
      <dgm:prSet/>
      <dgm:spPr/>
      <dgm:t>
        <a:bodyPr/>
        <a:lstStyle/>
        <a:p>
          <a:endParaRPr lang="tr-TR"/>
        </a:p>
      </dgm:t>
    </dgm:pt>
    <dgm:pt modelId="{872873D2-70D7-9247-BFE7-8D24F4085A74}">
      <dgm:prSet phldrT="[Metin]"/>
      <dgm:spPr/>
      <dgm:t>
        <a:bodyPr/>
        <a:lstStyle/>
        <a:p>
          <a:r>
            <a:rPr lang="tr-TR" dirty="0"/>
            <a:t>Mekan</a:t>
          </a:r>
        </a:p>
      </dgm:t>
    </dgm:pt>
    <dgm:pt modelId="{814F474D-7E7F-E546-97E8-87630460DF6B}" type="parTrans" cxnId="{E8DE870E-B6BE-874C-9207-06C86D4310CE}">
      <dgm:prSet/>
      <dgm:spPr/>
      <dgm:t>
        <a:bodyPr/>
        <a:lstStyle/>
        <a:p>
          <a:endParaRPr lang="tr-TR"/>
        </a:p>
      </dgm:t>
    </dgm:pt>
    <dgm:pt modelId="{3CC0C97C-26EC-0947-A05A-8381E80EAE3B}" type="sibTrans" cxnId="{E8DE870E-B6BE-874C-9207-06C86D4310CE}">
      <dgm:prSet/>
      <dgm:spPr/>
      <dgm:t>
        <a:bodyPr/>
        <a:lstStyle/>
        <a:p>
          <a:endParaRPr lang="tr-TR"/>
        </a:p>
      </dgm:t>
    </dgm:pt>
    <dgm:pt modelId="{787F6EF8-54EB-BA49-96DF-C657647EB66B}">
      <dgm:prSet phldrT="[Metin]"/>
      <dgm:spPr/>
      <dgm:t>
        <a:bodyPr/>
        <a:lstStyle/>
        <a:p>
          <a:r>
            <a:rPr lang="tr-TR" dirty="0"/>
            <a:t>Öyküdeki karakterlerin görselleştirilmesi</a:t>
          </a:r>
        </a:p>
      </dgm:t>
    </dgm:pt>
    <dgm:pt modelId="{CBDAE6D5-9B99-5B47-A0D9-B9A66F08F28F}" type="parTrans" cxnId="{A9A7096D-BDFD-164C-9B3C-417996BABD8B}">
      <dgm:prSet/>
      <dgm:spPr/>
      <dgm:t>
        <a:bodyPr/>
        <a:lstStyle/>
        <a:p>
          <a:endParaRPr lang="tr-TR"/>
        </a:p>
      </dgm:t>
    </dgm:pt>
    <dgm:pt modelId="{6E580788-2959-9041-B70F-97D4DFC7C76A}" type="sibTrans" cxnId="{A9A7096D-BDFD-164C-9B3C-417996BABD8B}">
      <dgm:prSet/>
      <dgm:spPr/>
      <dgm:t>
        <a:bodyPr/>
        <a:lstStyle/>
        <a:p>
          <a:endParaRPr lang="tr-TR"/>
        </a:p>
      </dgm:t>
    </dgm:pt>
    <dgm:pt modelId="{E9E9899F-86B8-7A44-974C-0D09C205ABE9}">
      <dgm:prSet phldrT="[Metin]"/>
      <dgm:spPr/>
      <dgm:t>
        <a:bodyPr/>
        <a:lstStyle/>
        <a:p>
          <a:r>
            <a:rPr lang="tr-TR" dirty="0"/>
            <a:t>Mekanın oluşturulması</a:t>
          </a:r>
        </a:p>
      </dgm:t>
    </dgm:pt>
    <dgm:pt modelId="{3EEBB70A-B015-0D42-B851-23B67867FEA7}" type="parTrans" cxnId="{A6B1484E-029B-CC4D-BCDA-5B6228375E6E}">
      <dgm:prSet/>
      <dgm:spPr/>
      <dgm:t>
        <a:bodyPr/>
        <a:lstStyle/>
        <a:p>
          <a:endParaRPr lang="tr-TR"/>
        </a:p>
      </dgm:t>
    </dgm:pt>
    <dgm:pt modelId="{328C09AE-8BFB-7744-98C9-67C7BCC22876}" type="sibTrans" cxnId="{A6B1484E-029B-CC4D-BCDA-5B6228375E6E}">
      <dgm:prSet/>
      <dgm:spPr/>
      <dgm:t>
        <a:bodyPr/>
        <a:lstStyle/>
        <a:p>
          <a:endParaRPr lang="tr-TR"/>
        </a:p>
      </dgm:t>
    </dgm:pt>
    <dgm:pt modelId="{A89FA308-41AA-984C-94C4-EF06B6A64EFF}">
      <dgm:prSet phldrT="[Metin]"/>
      <dgm:spPr/>
      <dgm:t>
        <a:bodyPr/>
        <a:lstStyle/>
        <a:p>
          <a:r>
            <a:rPr lang="tr-TR" dirty="0"/>
            <a:t>Anahtar sorularla öykü örgüsünün oluşturulması</a:t>
          </a:r>
        </a:p>
      </dgm:t>
    </dgm:pt>
    <dgm:pt modelId="{E398AAA1-EEFE-AC46-AA06-76AFFF6EF5B7}" type="parTrans" cxnId="{C0F29A2E-677D-5645-AB69-D171BDBC06FC}">
      <dgm:prSet/>
      <dgm:spPr/>
      <dgm:t>
        <a:bodyPr/>
        <a:lstStyle/>
        <a:p>
          <a:endParaRPr lang="tr-TR"/>
        </a:p>
      </dgm:t>
    </dgm:pt>
    <dgm:pt modelId="{8C9E91B5-0A33-BB47-AE0B-FB8CFE66C598}" type="sibTrans" cxnId="{C0F29A2E-677D-5645-AB69-D171BDBC06FC}">
      <dgm:prSet/>
      <dgm:spPr/>
      <dgm:t>
        <a:bodyPr/>
        <a:lstStyle/>
        <a:p>
          <a:endParaRPr lang="tr-TR"/>
        </a:p>
      </dgm:t>
    </dgm:pt>
    <dgm:pt modelId="{477900F9-5303-814F-9509-05D9991C275D}">
      <dgm:prSet phldrT="[Metin]"/>
      <dgm:spPr/>
      <dgm:t>
        <a:bodyPr/>
        <a:lstStyle/>
        <a:p>
          <a:r>
            <a:rPr lang="tr-TR" dirty="0"/>
            <a:t> Etkinliklerle örgünün devam ettirilmesi</a:t>
          </a:r>
        </a:p>
      </dgm:t>
    </dgm:pt>
    <dgm:pt modelId="{0E10C047-A119-2442-8D74-85F132ADE652}" type="parTrans" cxnId="{084846C4-38B9-BE4B-B910-3F72D471BCBA}">
      <dgm:prSet/>
      <dgm:spPr/>
      <dgm:t>
        <a:bodyPr/>
        <a:lstStyle/>
        <a:p>
          <a:endParaRPr lang="tr-TR"/>
        </a:p>
      </dgm:t>
    </dgm:pt>
    <dgm:pt modelId="{0A164B59-E53E-164F-9B00-934CCB9AACDC}" type="sibTrans" cxnId="{084846C4-38B9-BE4B-B910-3F72D471BCBA}">
      <dgm:prSet/>
      <dgm:spPr/>
      <dgm:t>
        <a:bodyPr/>
        <a:lstStyle/>
        <a:p>
          <a:endParaRPr lang="tr-TR"/>
        </a:p>
      </dgm:t>
    </dgm:pt>
    <dgm:pt modelId="{ED4402E9-A8F7-AC43-B7DC-2E345E854342}">
      <dgm:prSet phldrT="[Metin]"/>
      <dgm:spPr/>
      <dgm:t>
        <a:bodyPr/>
        <a:lstStyle/>
        <a:p>
          <a:r>
            <a:rPr lang="tr-TR" dirty="0"/>
            <a:t>Tepe noktası </a:t>
          </a:r>
        </a:p>
      </dgm:t>
    </dgm:pt>
    <dgm:pt modelId="{22233C51-4C91-8340-97A8-390B19F21B0A}" type="parTrans" cxnId="{EDD3C496-BF6B-1849-B174-9E3F16694A2E}">
      <dgm:prSet/>
      <dgm:spPr/>
      <dgm:t>
        <a:bodyPr/>
        <a:lstStyle/>
        <a:p>
          <a:endParaRPr lang="tr-TR"/>
        </a:p>
      </dgm:t>
    </dgm:pt>
    <dgm:pt modelId="{789CF992-FCD1-3149-8CA8-B5F9A3AFCDA8}" type="sibTrans" cxnId="{EDD3C496-BF6B-1849-B174-9E3F16694A2E}">
      <dgm:prSet/>
      <dgm:spPr/>
      <dgm:t>
        <a:bodyPr/>
        <a:lstStyle/>
        <a:p>
          <a:endParaRPr lang="tr-TR"/>
        </a:p>
      </dgm:t>
    </dgm:pt>
    <dgm:pt modelId="{AFF956B6-90DC-E645-ADB2-F722D2BAEF47}">
      <dgm:prSet phldrT="[Metin]"/>
      <dgm:spPr/>
      <dgm:t>
        <a:bodyPr/>
        <a:lstStyle/>
        <a:p>
          <a:r>
            <a:rPr lang="tr-TR" dirty="0"/>
            <a:t>Değerlendirme</a:t>
          </a:r>
        </a:p>
      </dgm:t>
    </dgm:pt>
    <dgm:pt modelId="{C18EDED7-B70C-CA40-BD3E-07514BE61B4D}" type="parTrans" cxnId="{AE121412-BC07-E24D-BD32-FAAB5AFB3F76}">
      <dgm:prSet/>
      <dgm:spPr/>
      <dgm:t>
        <a:bodyPr/>
        <a:lstStyle/>
        <a:p>
          <a:endParaRPr lang="tr-TR"/>
        </a:p>
      </dgm:t>
    </dgm:pt>
    <dgm:pt modelId="{ABCD1879-533D-0D4E-9362-FC300BCEC60C}" type="sibTrans" cxnId="{AE121412-BC07-E24D-BD32-FAAB5AFB3F76}">
      <dgm:prSet/>
      <dgm:spPr/>
      <dgm:t>
        <a:bodyPr/>
        <a:lstStyle/>
        <a:p>
          <a:endParaRPr lang="tr-TR"/>
        </a:p>
      </dgm:t>
    </dgm:pt>
    <dgm:pt modelId="{993174AD-9AC2-1E41-8C82-2DD12127E3BC}" type="pres">
      <dgm:prSet presAssocID="{5D7195D1-2338-7A45-BF34-B4531553EAD2}" presName="Name0" presStyleCnt="0">
        <dgm:presLayoutVars>
          <dgm:dir/>
          <dgm:resizeHandles val="exact"/>
        </dgm:presLayoutVars>
      </dgm:prSet>
      <dgm:spPr/>
    </dgm:pt>
    <dgm:pt modelId="{5138C0DC-5665-5342-9D9D-36588EC74897}" type="pres">
      <dgm:prSet presAssocID="{57E5011F-1A85-3E42-8F03-96EEA9CB0384}" presName="parAndChTx" presStyleLbl="node1" presStyleIdx="0" presStyleCnt="6">
        <dgm:presLayoutVars>
          <dgm:bulletEnabled val="1"/>
        </dgm:presLayoutVars>
      </dgm:prSet>
      <dgm:spPr/>
    </dgm:pt>
    <dgm:pt modelId="{7B522BE9-CFF7-234B-9069-66501D55E941}" type="pres">
      <dgm:prSet presAssocID="{B2A7D04D-1FB5-AB47-9658-A35B95CE6CB7}" presName="parAndChSpace" presStyleCnt="0"/>
      <dgm:spPr/>
    </dgm:pt>
    <dgm:pt modelId="{33685A49-7BD1-894C-8410-AD7DE6A1A60B}" type="pres">
      <dgm:prSet presAssocID="{872873D2-70D7-9247-BFE7-8D24F4085A74}" presName="parAndChTx" presStyleLbl="node1" presStyleIdx="1" presStyleCnt="6">
        <dgm:presLayoutVars>
          <dgm:bulletEnabled val="1"/>
        </dgm:presLayoutVars>
      </dgm:prSet>
      <dgm:spPr/>
    </dgm:pt>
    <dgm:pt modelId="{1CD1B4D1-3E7C-1E4D-A079-15FF3DD533D6}" type="pres">
      <dgm:prSet presAssocID="{3CC0C97C-26EC-0947-A05A-8381E80EAE3B}" presName="parAndChSpace" presStyleCnt="0"/>
      <dgm:spPr/>
    </dgm:pt>
    <dgm:pt modelId="{467E60B9-B2BE-EB47-8C4B-B76C9ADA8705}" type="pres">
      <dgm:prSet presAssocID="{7FE7844D-F800-6C46-83C6-F4BCDA7836F4}" presName="parAndChTx" presStyleLbl="node1" presStyleIdx="2" presStyleCnt="6">
        <dgm:presLayoutVars>
          <dgm:bulletEnabled val="1"/>
        </dgm:presLayoutVars>
      </dgm:prSet>
      <dgm:spPr/>
    </dgm:pt>
    <dgm:pt modelId="{1C9538AC-87CB-D845-8234-18C74B4FA1F9}" type="pres">
      <dgm:prSet presAssocID="{A9EB0915-FE03-E346-BF2E-969AC277B99F}" presName="parAndChSpace" presStyleCnt="0"/>
      <dgm:spPr/>
    </dgm:pt>
    <dgm:pt modelId="{C6BF469C-32A9-3E46-A328-3D2455EE969B}" type="pres">
      <dgm:prSet presAssocID="{0C7623C3-5AF4-7549-819A-84EA02B6056D}" presName="parAndChTx" presStyleLbl="node1" presStyleIdx="3" presStyleCnt="6">
        <dgm:presLayoutVars>
          <dgm:bulletEnabled val="1"/>
        </dgm:presLayoutVars>
      </dgm:prSet>
      <dgm:spPr/>
    </dgm:pt>
    <dgm:pt modelId="{91A89A63-F7D6-0246-A3A6-49EACECDE87E}" type="pres">
      <dgm:prSet presAssocID="{DBE0AA78-93E4-B441-9473-8D6EF85A385C}" presName="parAndChSpace" presStyleCnt="0"/>
      <dgm:spPr/>
    </dgm:pt>
    <dgm:pt modelId="{FACDAFD9-4BA3-DE4F-88E9-116D80C30471}" type="pres">
      <dgm:prSet presAssocID="{ED4402E9-A8F7-AC43-B7DC-2E345E854342}" presName="parAndChTx" presStyleLbl="node1" presStyleIdx="4" presStyleCnt="6">
        <dgm:presLayoutVars>
          <dgm:bulletEnabled val="1"/>
        </dgm:presLayoutVars>
      </dgm:prSet>
      <dgm:spPr/>
    </dgm:pt>
    <dgm:pt modelId="{E2FE558E-42B5-214C-B708-4EB0DEA2A116}" type="pres">
      <dgm:prSet presAssocID="{789CF992-FCD1-3149-8CA8-B5F9A3AFCDA8}" presName="parAndChSpace" presStyleCnt="0"/>
      <dgm:spPr/>
    </dgm:pt>
    <dgm:pt modelId="{95A52180-767F-5548-AD96-700F8ABBD608}" type="pres">
      <dgm:prSet presAssocID="{AFF956B6-90DC-E645-ADB2-F722D2BAEF47}" presName="parAndChTx" presStyleLbl="node1" presStyleIdx="5" presStyleCnt="6">
        <dgm:presLayoutVars>
          <dgm:bulletEnabled val="1"/>
        </dgm:presLayoutVars>
      </dgm:prSet>
      <dgm:spPr/>
    </dgm:pt>
  </dgm:ptLst>
  <dgm:cxnLst>
    <dgm:cxn modelId="{E8DE870E-B6BE-874C-9207-06C86D4310CE}" srcId="{5D7195D1-2338-7A45-BF34-B4531553EAD2}" destId="{872873D2-70D7-9247-BFE7-8D24F4085A74}" srcOrd="1" destOrd="0" parTransId="{814F474D-7E7F-E546-97E8-87630460DF6B}" sibTransId="{3CC0C97C-26EC-0947-A05A-8381E80EAE3B}"/>
    <dgm:cxn modelId="{AE121412-BC07-E24D-BD32-FAAB5AFB3F76}" srcId="{5D7195D1-2338-7A45-BF34-B4531553EAD2}" destId="{AFF956B6-90DC-E645-ADB2-F722D2BAEF47}" srcOrd="5" destOrd="0" parTransId="{C18EDED7-B70C-CA40-BD3E-07514BE61B4D}" sibTransId="{ABCD1879-533D-0D4E-9362-FC300BCEC60C}"/>
    <dgm:cxn modelId="{ED565B16-28BA-E34D-A7B1-70B7C4C6C740}" type="presOf" srcId="{ED4402E9-A8F7-AC43-B7DC-2E345E854342}" destId="{FACDAFD9-4BA3-DE4F-88E9-116D80C30471}" srcOrd="0" destOrd="0" presId="urn:microsoft.com/office/officeart/2005/8/layout/hChevron3"/>
    <dgm:cxn modelId="{73C01724-532B-A54E-8507-2E4F0D3CED7F}" type="presOf" srcId="{0C7623C3-5AF4-7549-819A-84EA02B6056D}" destId="{C6BF469C-32A9-3E46-A328-3D2455EE969B}" srcOrd="0" destOrd="0" presId="urn:microsoft.com/office/officeart/2005/8/layout/hChevron3"/>
    <dgm:cxn modelId="{C0F29A2E-677D-5645-AB69-D171BDBC06FC}" srcId="{7FE7844D-F800-6C46-83C6-F4BCDA7836F4}" destId="{A89FA308-41AA-984C-94C4-EF06B6A64EFF}" srcOrd="0" destOrd="0" parTransId="{E398AAA1-EEFE-AC46-AA06-76AFFF6EF5B7}" sibTransId="{8C9E91B5-0A33-BB47-AE0B-FB8CFE66C598}"/>
    <dgm:cxn modelId="{CC728532-F7BB-E24F-9EFA-58B6AE70FA21}" type="presOf" srcId="{57E5011F-1A85-3E42-8F03-96EEA9CB0384}" destId="{5138C0DC-5665-5342-9D9D-36588EC74897}" srcOrd="0" destOrd="0" presId="urn:microsoft.com/office/officeart/2005/8/layout/hChevron3"/>
    <dgm:cxn modelId="{CAD1E13A-F419-A040-8D9A-D875FEAFD0BC}" type="presOf" srcId="{7FE7844D-F800-6C46-83C6-F4BCDA7836F4}" destId="{467E60B9-B2BE-EB47-8C4B-B76C9ADA8705}" srcOrd="0" destOrd="0" presId="urn:microsoft.com/office/officeart/2005/8/layout/hChevron3"/>
    <dgm:cxn modelId="{A6B1484E-029B-CC4D-BCDA-5B6228375E6E}" srcId="{872873D2-70D7-9247-BFE7-8D24F4085A74}" destId="{E9E9899F-86B8-7A44-974C-0D09C205ABE9}" srcOrd="0" destOrd="0" parTransId="{3EEBB70A-B015-0D42-B851-23B67867FEA7}" sibTransId="{328C09AE-8BFB-7744-98C9-67C7BCC22876}"/>
    <dgm:cxn modelId="{A9A7096D-BDFD-164C-9B3C-417996BABD8B}" srcId="{57E5011F-1A85-3E42-8F03-96EEA9CB0384}" destId="{787F6EF8-54EB-BA49-96DF-C657647EB66B}" srcOrd="0" destOrd="0" parTransId="{CBDAE6D5-9B99-5B47-A0D9-B9A66F08F28F}" sibTransId="{6E580788-2959-9041-B70F-97D4DFC7C76A}"/>
    <dgm:cxn modelId="{EDD3C496-BF6B-1849-B174-9E3F16694A2E}" srcId="{5D7195D1-2338-7A45-BF34-B4531553EAD2}" destId="{ED4402E9-A8F7-AC43-B7DC-2E345E854342}" srcOrd="4" destOrd="0" parTransId="{22233C51-4C91-8340-97A8-390B19F21B0A}" sibTransId="{789CF992-FCD1-3149-8CA8-B5F9A3AFCDA8}"/>
    <dgm:cxn modelId="{421FA099-EB78-3D4F-B492-DFB54A29FC6F}" type="presOf" srcId="{A89FA308-41AA-984C-94C4-EF06B6A64EFF}" destId="{467E60B9-B2BE-EB47-8C4B-B76C9ADA8705}" srcOrd="0" destOrd="1" presId="urn:microsoft.com/office/officeart/2005/8/layout/hChevron3"/>
    <dgm:cxn modelId="{299D1C9E-D037-574F-97CA-217580CDC12F}" type="presOf" srcId="{E9E9899F-86B8-7A44-974C-0D09C205ABE9}" destId="{33685A49-7BD1-894C-8410-AD7DE6A1A60B}" srcOrd="0" destOrd="1" presId="urn:microsoft.com/office/officeart/2005/8/layout/hChevron3"/>
    <dgm:cxn modelId="{16410BA9-E538-FC47-ADD3-5B30CEBF2D69}" type="presOf" srcId="{787F6EF8-54EB-BA49-96DF-C657647EB66B}" destId="{5138C0DC-5665-5342-9D9D-36588EC74897}" srcOrd="0" destOrd="1" presId="urn:microsoft.com/office/officeart/2005/8/layout/hChevron3"/>
    <dgm:cxn modelId="{5CB201AA-5D82-C548-A6A8-27153B7D07F1}" type="presOf" srcId="{5D7195D1-2338-7A45-BF34-B4531553EAD2}" destId="{993174AD-9AC2-1E41-8C82-2DD12127E3BC}" srcOrd="0" destOrd="0" presId="urn:microsoft.com/office/officeart/2005/8/layout/hChevron3"/>
    <dgm:cxn modelId="{084846C4-38B9-BE4B-B910-3F72D471BCBA}" srcId="{0C7623C3-5AF4-7549-819A-84EA02B6056D}" destId="{477900F9-5303-814F-9509-05D9991C275D}" srcOrd="0" destOrd="0" parTransId="{0E10C047-A119-2442-8D74-85F132ADE652}" sibTransId="{0A164B59-E53E-164F-9B00-934CCB9AACDC}"/>
    <dgm:cxn modelId="{292E5AC8-2E7D-C648-B3BD-08FB8E7F243A}" srcId="{5D7195D1-2338-7A45-BF34-B4531553EAD2}" destId="{7FE7844D-F800-6C46-83C6-F4BCDA7836F4}" srcOrd="2" destOrd="0" parTransId="{E2B175DA-C241-2A46-93D7-DD85FBC3D356}" sibTransId="{A9EB0915-FE03-E346-BF2E-969AC277B99F}"/>
    <dgm:cxn modelId="{C7138BD2-045A-B743-B408-82ACDAD0BDE9}" srcId="{5D7195D1-2338-7A45-BF34-B4531553EAD2}" destId="{57E5011F-1A85-3E42-8F03-96EEA9CB0384}" srcOrd="0" destOrd="0" parTransId="{4A35C536-F69B-FE4F-807F-0D8573437B81}" sibTransId="{B2A7D04D-1FB5-AB47-9658-A35B95CE6CB7}"/>
    <dgm:cxn modelId="{CE212BDD-01EC-D04B-BAD5-2D91F6B55EDB}" type="presOf" srcId="{AFF956B6-90DC-E645-ADB2-F722D2BAEF47}" destId="{95A52180-767F-5548-AD96-700F8ABBD608}" srcOrd="0" destOrd="0" presId="urn:microsoft.com/office/officeart/2005/8/layout/hChevron3"/>
    <dgm:cxn modelId="{B9A601F3-9623-864C-B3A9-D59DF8D7FA53}" type="presOf" srcId="{872873D2-70D7-9247-BFE7-8D24F4085A74}" destId="{33685A49-7BD1-894C-8410-AD7DE6A1A60B}" srcOrd="0" destOrd="0" presId="urn:microsoft.com/office/officeart/2005/8/layout/hChevron3"/>
    <dgm:cxn modelId="{38A188F4-017C-5C49-879B-EEC8C0FDEFDC}" type="presOf" srcId="{477900F9-5303-814F-9509-05D9991C275D}" destId="{C6BF469C-32A9-3E46-A328-3D2455EE969B}" srcOrd="0" destOrd="1" presId="urn:microsoft.com/office/officeart/2005/8/layout/hChevron3"/>
    <dgm:cxn modelId="{9E2C2EFA-6220-054D-872A-0F0096D6F418}" srcId="{5D7195D1-2338-7A45-BF34-B4531553EAD2}" destId="{0C7623C3-5AF4-7549-819A-84EA02B6056D}" srcOrd="3" destOrd="0" parTransId="{0C1E19E0-FE72-3F4B-A8B0-1AA33ED9B9D1}" sibTransId="{DBE0AA78-93E4-B441-9473-8D6EF85A385C}"/>
    <dgm:cxn modelId="{3CBE406D-D40B-D74B-830E-4A76F00B053E}" type="presParOf" srcId="{993174AD-9AC2-1E41-8C82-2DD12127E3BC}" destId="{5138C0DC-5665-5342-9D9D-36588EC74897}" srcOrd="0" destOrd="0" presId="urn:microsoft.com/office/officeart/2005/8/layout/hChevron3"/>
    <dgm:cxn modelId="{4DC16475-930B-DD4E-9364-3A71A72B436E}" type="presParOf" srcId="{993174AD-9AC2-1E41-8C82-2DD12127E3BC}" destId="{7B522BE9-CFF7-234B-9069-66501D55E941}" srcOrd="1" destOrd="0" presId="urn:microsoft.com/office/officeart/2005/8/layout/hChevron3"/>
    <dgm:cxn modelId="{8691E338-7BC1-1041-B984-37BC464F3E9B}" type="presParOf" srcId="{993174AD-9AC2-1E41-8C82-2DD12127E3BC}" destId="{33685A49-7BD1-894C-8410-AD7DE6A1A60B}" srcOrd="2" destOrd="0" presId="urn:microsoft.com/office/officeart/2005/8/layout/hChevron3"/>
    <dgm:cxn modelId="{7127373C-B652-5A4C-9E4D-CE1E02145D95}" type="presParOf" srcId="{993174AD-9AC2-1E41-8C82-2DD12127E3BC}" destId="{1CD1B4D1-3E7C-1E4D-A079-15FF3DD533D6}" srcOrd="3" destOrd="0" presId="urn:microsoft.com/office/officeart/2005/8/layout/hChevron3"/>
    <dgm:cxn modelId="{41200F82-A36D-D948-B1A2-0999CCDD4E8E}" type="presParOf" srcId="{993174AD-9AC2-1E41-8C82-2DD12127E3BC}" destId="{467E60B9-B2BE-EB47-8C4B-B76C9ADA8705}" srcOrd="4" destOrd="0" presId="urn:microsoft.com/office/officeart/2005/8/layout/hChevron3"/>
    <dgm:cxn modelId="{31B60F7A-CAEE-F54D-9F15-DD8F61A9A918}" type="presParOf" srcId="{993174AD-9AC2-1E41-8C82-2DD12127E3BC}" destId="{1C9538AC-87CB-D845-8234-18C74B4FA1F9}" srcOrd="5" destOrd="0" presId="urn:microsoft.com/office/officeart/2005/8/layout/hChevron3"/>
    <dgm:cxn modelId="{632D3045-CF4B-094B-B466-5B0F31359058}" type="presParOf" srcId="{993174AD-9AC2-1E41-8C82-2DD12127E3BC}" destId="{C6BF469C-32A9-3E46-A328-3D2455EE969B}" srcOrd="6" destOrd="0" presId="urn:microsoft.com/office/officeart/2005/8/layout/hChevron3"/>
    <dgm:cxn modelId="{E8B966C5-7469-174A-A7D5-058253C646CE}" type="presParOf" srcId="{993174AD-9AC2-1E41-8C82-2DD12127E3BC}" destId="{91A89A63-F7D6-0246-A3A6-49EACECDE87E}" srcOrd="7" destOrd="0" presId="urn:microsoft.com/office/officeart/2005/8/layout/hChevron3"/>
    <dgm:cxn modelId="{CB93A8DD-9091-2D4B-8EC5-BAD78A74DEDB}" type="presParOf" srcId="{993174AD-9AC2-1E41-8C82-2DD12127E3BC}" destId="{FACDAFD9-4BA3-DE4F-88E9-116D80C30471}" srcOrd="8" destOrd="0" presId="urn:microsoft.com/office/officeart/2005/8/layout/hChevron3"/>
    <dgm:cxn modelId="{94099AE2-C479-5E40-848E-0891A476E5DD}" type="presParOf" srcId="{993174AD-9AC2-1E41-8C82-2DD12127E3BC}" destId="{E2FE558E-42B5-214C-B708-4EB0DEA2A116}" srcOrd="9" destOrd="0" presId="urn:microsoft.com/office/officeart/2005/8/layout/hChevron3"/>
    <dgm:cxn modelId="{1270E083-ACEA-8948-856F-E05E7A594138}" type="presParOf" srcId="{993174AD-9AC2-1E41-8C82-2DD12127E3BC}" destId="{95A52180-767F-5548-AD96-700F8ABBD608}" srcOrd="10"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38C0DC-5665-5342-9D9D-36588EC74897}">
      <dsp:nvSpPr>
        <dsp:cNvPr id="0" name=""/>
        <dsp:cNvSpPr/>
      </dsp:nvSpPr>
      <dsp:spPr>
        <a:xfrm>
          <a:off x="1084" y="1127806"/>
          <a:ext cx="1776296" cy="1421036"/>
        </a:xfrm>
        <a:prstGeom prst="homePlate">
          <a:avLst>
            <a:gd name="adj" fmla="val 2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664" tIns="25400" rIns="250655" bIns="25400" numCol="1" spcCol="1270" anchor="t" anchorCtr="0">
          <a:noAutofit/>
        </a:bodyPr>
        <a:lstStyle/>
        <a:p>
          <a:pPr marL="0" lvl="0" indent="0" algn="l" defTabSz="444500">
            <a:lnSpc>
              <a:spcPct val="90000"/>
            </a:lnSpc>
            <a:spcBef>
              <a:spcPct val="0"/>
            </a:spcBef>
            <a:spcAft>
              <a:spcPct val="35000"/>
            </a:spcAft>
            <a:buNone/>
          </a:pPr>
          <a:r>
            <a:rPr lang="tr-TR" sz="1000" kern="1200" dirty="0"/>
            <a:t>Karakterler</a:t>
          </a:r>
        </a:p>
        <a:p>
          <a:pPr marL="57150" lvl="1" indent="-57150" algn="l" defTabSz="355600">
            <a:lnSpc>
              <a:spcPct val="90000"/>
            </a:lnSpc>
            <a:spcBef>
              <a:spcPct val="0"/>
            </a:spcBef>
            <a:spcAft>
              <a:spcPct val="15000"/>
            </a:spcAft>
            <a:buChar char="•"/>
          </a:pPr>
          <a:r>
            <a:rPr lang="tr-TR" sz="800" kern="1200" dirty="0"/>
            <a:t>Öyküdeki karakterlerin görselleştirilmesi</a:t>
          </a:r>
        </a:p>
      </dsp:txBody>
      <dsp:txXfrm>
        <a:off x="1084" y="1127806"/>
        <a:ext cx="1598667" cy="1421036"/>
      </dsp:txXfrm>
    </dsp:sp>
    <dsp:sp modelId="{33685A49-7BD1-894C-8410-AD7DE6A1A60B}">
      <dsp:nvSpPr>
        <dsp:cNvPr id="0" name=""/>
        <dsp:cNvSpPr/>
      </dsp:nvSpPr>
      <dsp:spPr>
        <a:xfrm>
          <a:off x="1422121" y="1127806"/>
          <a:ext cx="1776296" cy="1421036"/>
        </a:xfrm>
        <a:prstGeom prst="chevron">
          <a:avLst>
            <a:gd name="adj" fmla="val 2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664" tIns="25400" rIns="62664" bIns="25400" numCol="1" spcCol="1270" anchor="t" anchorCtr="0">
          <a:noAutofit/>
        </a:bodyPr>
        <a:lstStyle/>
        <a:p>
          <a:pPr marL="0" lvl="0" indent="0" algn="l" defTabSz="444500">
            <a:lnSpc>
              <a:spcPct val="90000"/>
            </a:lnSpc>
            <a:spcBef>
              <a:spcPct val="0"/>
            </a:spcBef>
            <a:spcAft>
              <a:spcPct val="35000"/>
            </a:spcAft>
            <a:buNone/>
          </a:pPr>
          <a:r>
            <a:rPr lang="tr-TR" sz="1000" kern="1200" dirty="0"/>
            <a:t>Mekan</a:t>
          </a:r>
        </a:p>
        <a:p>
          <a:pPr marL="57150" lvl="1" indent="-57150" algn="l" defTabSz="355600">
            <a:lnSpc>
              <a:spcPct val="90000"/>
            </a:lnSpc>
            <a:spcBef>
              <a:spcPct val="0"/>
            </a:spcBef>
            <a:spcAft>
              <a:spcPct val="15000"/>
            </a:spcAft>
            <a:buChar char="•"/>
          </a:pPr>
          <a:r>
            <a:rPr lang="tr-TR" sz="800" kern="1200" dirty="0"/>
            <a:t>Mekanın oluşturulması</a:t>
          </a:r>
        </a:p>
      </dsp:txBody>
      <dsp:txXfrm>
        <a:off x="1777380" y="1127806"/>
        <a:ext cx="1065778" cy="1421036"/>
      </dsp:txXfrm>
    </dsp:sp>
    <dsp:sp modelId="{467E60B9-B2BE-EB47-8C4B-B76C9ADA8705}">
      <dsp:nvSpPr>
        <dsp:cNvPr id="0" name=""/>
        <dsp:cNvSpPr/>
      </dsp:nvSpPr>
      <dsp:spPr>
        <a:xfrm>
          <a:off x="2843158" y="1127806"/>
          <a:ext cx="1776296" cy="1421036"/>
        </a:xfrm>
        <a:prstGeom prst="chevron">
          <a:avLst>
            <a:gd name="adj" fmla="val 2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664" tIns="25400" rIns="62664" bIns="25400" numCol="1" spcCol="1270" anchor="t" anchorCtr="0">
          <a:noAutofit/>
        </a:bodyPr>
        <a:lstStyle/>
        <a:p>
          <a:pPr marL="0" lvl="0" indent="0" algn="l" defTabSz="444500">
            <a:lnSpc>
              <a:spcPct val="90000"/>
            </a:lnSpc>
            <a:spcBef>
              <a:spcPct val="0"/>
            </a:spcBef>
            <a:spcAft>
              <a:spcPct val="35000"/>
            </a:spcAft>
            <a:buNone/>
          </a:pPr>
          <a:r>
            <a:rPr lang="tr-TR" sz="1000" kern="1200" dirty="0"/>
            <a:t>Olaylar</a:t>
          </a:r>
        </a:p>
        <a:p>
          <a:pPr marL="57150" lvl="1" indent="-57150" algn="l" defTabSz="355600">
            <a:lnSpc>
              <a:spcPct val="90000"/>
            </a:lnSpc>
            <a:spcBef>
              <a:spcPct val="0"/>
            </a:spcBef>
            <a:spcAft>
              <a:spcPct val="15000"/>
            </a:spcAft>
            <a:buChar char="•"/>
          </a:pPr>
          <a:r>
            <a:rPr lang="tr-TR" sz="800" kern="1200" dirty="0"/>
            <a:t>Anahtar sorularla öykü örgüsünün oluşturulması</a:t>
          </a:r>
        </a:p>
      </dsp:txBody>
      <dsp:txXfrm>
        <a:off x="3198417" y="1127806"/>
        <a:ext cx="1065778" cy="1421036"/>
      </dsp:txXfrm>
    </dsp:sp>
    <dsp:sp modelId="{C6BF469C-32A9-3E46-A328-3D2455EE969B}">
      <dsp:nvSpPr>
        <dsp:cNvPr id="0" name=""/>
        <dsp:cNvSpPr/>
      </dsp:nvSpPr>
      <dsp:spPr>
        <a:xfrm>
          <a:off x="4264195" y="1127806"/>
          <a:ext cx="1776296" cy="1421036"/>
        </a:xfrm>
        <a:prstGeom prst="chevron">
          <a:avLst>
            <a:gd name="adj" fmla="val 2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664" tIns="25400" rIns="62664" bIns="25400" numCol="1" spcCol="1270" anchor="t" anchorCtr="0">
          <a:noAutofit/>
        </a:bodyPr>
        <a:lstStyle/>
        <a:p>
          <a:pPr marL="0" lvl="0" indent="0" algn="l" defTabSz="444500">
            <a:lnSpc>
              <a:spcPct val="90000"/>
            </a:lnSpc>
            <a:spcBef>
              <a:spcPct val="0"/>
            </a:spcBef>
            <a:spcAft>
              <a:spcPct val="35000"/>
            </a:spcAft>
            <a:buNone/>
          </a:pPr>
          <a:r>
            <a:rPr lang="tr-TR" sz="1000" kern="1200" dirty="0"/>
            <a:t>Olay Örgüsü</a:t>
          </a:r>
        </a:p>
        <a:p>
          <a:pPr marL="57150" lvl="1" indent="-57150" algn="l" defTabSz="355600">
            <a:lnSpc>
              <a:spcPct val="90000"/>
            </a:lnSpc>
            <a:spcBef>
              <a:spcPct val="0"/>
            </a:spcBef>
            <a:spcAft>
              <a:spcPct val="15000"/>
            </a:spcAft>
            <a:buChar char="•"/>
          </a:pPr>
          <a:r>
            <a:rPr lang="tr-TR" sz="800" kern="1200" dirty="0"/>
            <a:t> Etkinliklerle örgünün devam ettirilmesi</a:t>
          </a:r>
        </a:p>
      </dsp:txBody>
      <dsp:txXfrm>
        <a:off x="4619454" y="1127806"/>
        <a:ext cx="1065778" cy="1421036"/>
      </dsp:txXfrm>
    </dsp:sp>
    <dsp:sp modelId="{FACDAFD9-4BA3-DE4F-88E9-116D80C30471}">
      <dsp:nvSpPr>
        <dsp:cNvPr id="0" name=""/>
        <dsp:cNvSpPr/>
      </dsp:nvSpPr>
      <dsp:spPr>
        <a:xfrm>
          <a:off x="5685232" y="1127806"/>
          <a:ext cx="1776296" cy="1421036"/>
        </a:xfrm>
        <a:prstGeom prst="chevron">
          <a:avLst>
            <a:gd name="adj" fmla="val 2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664" tIns="25400" rIns="62664" bIns="25400" numCol="1" spcCol="1270" anchor="ctr" anchorCtr="0">
          <a:noAutofit/>
        </a:bodyPr>
        <a:lstStyle/>
        <a:p>
          <a:pPr marL="0" lvl="0" indent="0" algn="ctr" defTabSz="444500">
            <a:lnSpc>
              <a:spcPct val="90000"/>
            </a:lnSpc>
            <a:spcBef>
              <a:spcPct val="0"/>
            </a:spcBef>
            <a:spcAft>
              <a:spcPct val="35000"/>
            </a:spcAft>
            <a:buNone/>
          </a:pPr>
          <a:r>
            <a:rPr lang="tr-TR" sz="1000" kern="1200" dirty="0"/>
            <a:t>Tepe noktası </a:t>
          </a:r>
        </a:p>
      </dsp:txBody>
      <dsp:txXfrm>
        <a:off x="6040491" y="1127806"/>
        <a:ext cx="1065778" cy="1421036"/>
      </dsp:txXfrm>
    </dsp:sp>
    <dsp:sp modelId="{95A52180-767F-5548-AD96-700F8ABBD608}">
      <dsp:nvSpPr>
        <dsp:cNvPr id="0" name=""/>
        <dsp:cNvSpPr/>
      </dsp:nvSpPr>
      <dsp:spPr>
        <a:xfrm>
          <a:off x="7106269" y="1127806"/>
          <a:ext cx="1776296" cy="1421036"/>
        </a:xfrm>
        <a:prstGeom prst="chevron">
          <a:avLst>
            <a:gd name="adj" fmla="val 2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664" tIns="25400" rIns="62664" bIns="25400" numCol="1" spcCol="1270" anchor="ctr" anchorCtr="0">
          <a:noAutofit/>
        </a:bodyPr>
        <a:lstStyle/>
        <a:p>
          <a:pPr marL="0" lvl="0" indent="0" algn="ctr" defTabSz="444500">
            <a:lnSpc>
              <a:spcPct val="90000"/>
            </a:lnSpc>
            <a:spcBef>
              <a:spcPct val="0"/>
            </a:spcBef>
            <a:spcAft>
              <a:spcPct val="35000"/>
            </a:spcAft>
            <a:buNone/>
          </a:pPr>
          <a:r>
            <a:rPr lang="tr-TR" sz="1000" kern="1200" dirty="0"/>
            <a:t>Değerlendirme</a:t>
          </a:r>
        </a:p>
      </dsp:txBody>
      <dsp:txXfrm>
        <a:off x="7461528" y="1127806"/>
        <a:ext cx="1065778" cy="1421036"/>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C1275-4624-5D42-A118-0E1E3FFF76A1}" type="datetimeFigureOut">
              <a:rPr lang="tr-TR" smtClean="0"/>
              <a:t>16.12.2022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931FE6-FE1A-F449-95B4-6E9E86C08DB4}" type="slidenum">
              <a:rPr lang="tr-TR" smtClean="0"/>
              <a:t>‹#›</a:t>
            </a:fld>
            <a:endParaRPr lang="tr-TR"/>
          </a:p>
        </p:txBody>
      </p:sp>
    </p:spTree>
    <p:extLst>
      <p:ext uri="{BB962C8B-B14F-4D97-AF65-F5344CB8AC3E}">
        <p14:creationId xmlns:p14="http://schemas.microsoft.com/office/powerpoint/2010/main" val="1979753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D7368D-31D9-8101-473D-CD39E706FD22}"/>
              </a:ext>
              <a:ext uri="{C183D7F6-B498-43B3-948B-1728B52AA6E4}">
                <adec:decorative xmlns:adec="http://schemas.microsoft.com/office/drawing/2017/decorative" val="1"/>
              </a:ext>
            </a:extLst>
          </p:cNvPr>
          <p:cNvSpPr/>
          <p:nvPr/>
        </p:nvSpPr>
        <p:spPr>
          <a:xfrm>
            <a:off x="5796401" y="3378954"/>
            <a:ext cx="6394567" cy="3479046"/>
          </a:xfrm>
          <a:custGeom>
            <a:avLst/>
            <a:gdLst>
              <a:gd name="connsiteX0" fmla="*/ 5171297 w 6394567"/>
              <a:gd name="connsiteY0" fmla="*/ 284 h 3479046"/>
              <a:gd name="connsiteX1" fmla="*/ 6394290 w 6394567"/>
              <a:gd name="connsiteY1" fmla="*/ 430072 h 3479046"/>
              <a:gd name="connsiteX2" fmla="*/ 6394567 w 6394567"/>
              <a:gd name="connsiteY2" fmla="*/ 430316 h 3479046"/>
              <a:gd name="connsiteX3" fmla="*/ 6394567 w 6394567"/>
              <a:gd name="connsiteY3" fmla="*/ 3479046 h 3479046"/>
              <a:gd name="connsiteX4" fmla="*/ 0 w 6394567"/>
              <a:gd name="connsiteY4" fmla="*/ 3479046 h 3479046"/>
              <a:gd name="connsiteX5" fmla="*/ 3916974 w 6394567"/>
              <a:gd name="connsiteY5" fmla="*/ 405504 h 3479046"/>
              <a:gd name="connsiteX6" fmla="*/ 3959456 w 6394567"/>
              <a:gd name="connsiteY6" fmla="*/ 373857 h 3479046"/>
              <a:gd name="connsiteX7" fmla="*/ 5052215 w 6394567"/>
              <a:gd name="connsiteY7" fmla="*/ 1756 h 3479046"/>
              <a:gd name="connsiteX8" fmla="*/ 5171297 w 6394567"/>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39000">
                <a:schemeClr val="bg2"/>
              </a:gs>
              <a:gs pos="100000">
                <a:schemeClr val="accent1">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F32C74-82F4-2A29-889B-EF23CEE6AA4F}"/>
              </a:ext>
            </a:extLst>
          </p:cNvPr>
          <p:cNvSpPr>
            <a:spLocks noGrp="1"/>
          </p:cNvSpPr>
          <p:nvPr>
            <p:ph type="ctrTitle"/>
          </p:nvPr>
        </p:nvSpPr>
        <p:spPr>
          <a:xfrm>
            <a:off x="1066801" y="1122363"/>
            <a:ext cx="6211185" cy="2305246"/>
          </a:xfrm>
        </p:spPr>
        <p:txBody>
          <a:bodyPr anchor="b">
            <a:normAutofit/>
          </a:bodyPr>
          <a:lstStyle>
            <a:lvl1pPr algn="l">
              <a:lnSpc>
                <a:spcPct val="100000"/>
              </a:lnSpc>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4ACADD6-278F-604C-8A38-BBBAFC6754E8}"/>
              </a:ext>
            </a:extLst>
          </p:cNvPr>
          <p:cNvSpPr>
            <a:spLocks noGrp="1"/>
          </p:cNvSpPr>
          <p:nvPr>
            <p:ph type="subTitle" idx="1"/>
          </p:nvPr>
        </p:nvSpPr>
        <p:spPr>
          <a:xfrm>
            <a:off x="1066802" y="3549048"/>
            <a:ext cx="5029198" cy="1956278"/>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C43946B-3F5A-C916-B62B-8D5938EA8285}"/>
              </a:ext>
            </a:extLst>
          </p:cNvPr>
          <p:cNvSpPr>
            <a:spLocks noGrp="1"/>
          </p:cNvSpPr>
          <p:nvPr>
            <p:ph type="dt" sz="half" idx="10"/>
          </p:nvPr>
        </p:nvSpPr>
        <p:spPr/>
        <p:txBody>
          <a:bodyPr/>
          <a:lstStyle/>
          <a:p>
            <a:fld id="{CDE4E726-A5BF-0D4A-974D-A27173F59510}" type="datetime1">
              <a:rPr lang="tr-TR" smtClean="0"/>
              <a:t>16.12.2022</a:t>
            </a:fld>
            <a:endParaRPr lang="en-US"/>
          </a:p>
        </p:txBody>
      </p:sp>
      <p:sp>
        <p:nvSpPr>
          <p:cNvPr id="5" name="Footer Placeholder 4">
            <a:extLst>
              <a:ext uri="{FF2B5EF4-FFF2-40B4-BE49-F238E27FC236}">
                <a16:creationId xmlns:a16="http://schemas.microsoft.com/office/drawing/2014/main" id="{5986539F-2DB8-FCDA-C884-9C3CD29B8C4C}"/>
              </a:ext>
            </a:extLst>
          </p:cNvPr>
          <p:cNvSpPr>
            <a:spLocks noGrp="1"/>
          </p:cNvSpPr>
          <p:nvPr>
            <p:ph type="ftr" sz="quarter" idx="11"/>
          </p:nvPr>
        </p:nvSpPr>
        <p:spPr/>
        <p:txBody>
          <a:bodyPr/>
          <a:lstStyle/>
          <a:p>
            <a:r>
              <a:rPr lang="en-US"/>
              <a:t>Storyline Yaklaşımı</a:t>
            </a:r>
          </a:p>
        </p:txBody>
      </p:sp>
      <p:sp>
        <p:nvSpPr>
          <p:cNvPr id="6" name="Slide Number Placeholder 5">
            <a:extLst>
              <a:ext uri="{FF2B5EF4-FFF2-40B4-BE49-F238E27FC236}">
                <a16:creationId xmlns:a16="http://schemas.microsoft.com/office/drawing/2014/main" id="{80DAA7B3-5D3B-D493-8F6F-1FEBB8576D62}"/>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94137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0D2E-0561-F284-F89A-AAE3CD09AC24}"/>
              </a:ext>
            </a:extLst>
          </p:cNvPr>
          <p:cNvSpPr>
            <a:spLocks noGrp="1"/>
          </p:cNvSpPr>
          <p:nvPr>
            <p:ph type="title"/>
          </p:nvPr>
        </p:nvSpPr>
        <p:spPr>
          <a:xfrm>
            <a:off x="1066800" y="936841"/>
            <a:ext cx="10239338" cy="95366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657C4C-16EC-2477-6332-830F53011D33}"/>
              </a:ext>
            </a:extLst>
          </p:cNvPr>
          <p:cNvSpPr>
            <a:spLocks noGrp="1"/>
          </p:cNvSpPr>
          <p:nvPr>
            <p:ph type="body" orient="vert" idx="1"/>
          </p:nvPr>
        </p:nvSpPr>
        <p:spPr>
          <a:xfrm>
            <a:off x="1069848" y="2139696"/>
            <a:ext cx="10239338" cy="36776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940D3-6996-1C08-F1AF-87C354657912}"/>
              </a:ext>
            </a:extLst>
          </p:cNvPr>
          <p:cNvSpPr>
            <a:spLocks noGrp="1"/>
          </p:cNvSpPr>
          <p:nvPr>
            <p:ph type="dt" sz="half" idx="10"/>
          </p:nvPr>
        </p:nvSpPr>
        <p:spPr/>
        <p:txBody>
          <a:bodyPr/>
          <a:lstStyle/>
          <a:p>
            <a:fld id="{3080662D-15D4-054F-9037-58DF18E7D53A}" type="datetime1">
              <a:rPr lang="tr-TR" smtClean="0"/>
              <a:t>16.12.2022</a:t>
            </a:fld>
            <a:endParaRPr lang="en-US"/>
          </a:p>
        </p:txBody>
      </p:sp>
      <p:sp>
        <p:nvSpPr>
          <p:cNvPr id="5" name="Footer Placeholder 4">
            <a:extLst>
              <a:ext uri="{FF2B5EF4-FFF2-40B4-BE49-F238E27FC236}">
                <a16:creationId xmlns:a16="http://schemas.microsoft.com/office/drawing/2014/main" id="{4C3676C3-588F-B636-8CE0-AA2CBFBCE969}"/>
              </a:ext>
            </a:extLst>
          </p:cNvPr>
          <p:cNvSpPr>
            <a:spLocks noGrp="1"/>
          </p:cNvSpPr>
          <p:nvPr>
            <p:ph type="ftr" sz="quarter" idx="11"/>
          </p:nvPr>
        </p:nvSpPr>
        <p:spPr/>
        <p:txBody>
          <a:bodyPr/>
          <a:lstStyle/>
          <a:p>
            <a:r>
              <a:rPr lang="en-US"/>
              <a:t>Storyline Yaklaşımı</a:t>
            </a:r>
          </a:p>
        </p:txBody>
      </p:sp>
      <p:sp>
        <p:nvSpPr>
          <p:cNvPr id="6" name="Slide Number Placeholder 5">
            <a:extLst>
              <a:ext uri="{FF2B5EF4-FFF2-40B4-BE49-F238E27FC236}">
                <a16:creationId xmlns:a16="http://schemas.microsoft.com/office/drawing/2014/main" id="{D8CEF8A9-EB1E-B344-A4B8-B58D0633630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38419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EF3A28-33E4-2796-AE7A-1234569F5CE0}"/>
              </a:ext>
            </a:extLst>
          </p:cNvPr>
          <p:cNvSpPr>
            <a:spLocks noGrp="1"/>
          </p:cNvSpPr>
          <p:nvPr>
            <p:ph type="title" orient="vert"/>
          </p:nvPr>
        </p:nvSpPr>
        <p:spPr>
          <a:xfrm>
            <a:off x="8844950" y="1081177"/>
            <a:ext cx="2508849" cy="463382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D185FC-2BBB-E997-A5CD-F2C6CF6B7C68}"/>
              </a:ext>
            </a:extLst>
          </p:cNvPr>
          <p:cNvSpPr>
            <a:spLocks noGrp="1"/>
          </p:cNvSpPr>
          <p:nvPr>
            <p:ph type="body" orient="vert" idx="1"/>
          </p:nvPr>
        </p:nvSpPr>
        <p:spPr>
          <a:xfrm>
            <a:off x="1066800" y="1081177"/>
            <a:ext cx="7505700" cy="4633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E314B3C-96CD-071C-C2AD-2C7E04F819C0}"/>
              </a:ext>
            </a:extLst>
          </p:cNvPr>
          <p:cNvSpPr>
            <a:spLocks noGrp="1"/>
          </p:cNvSpPr>
          <p:nvPr>
            <p:ph type="dt" sz="half" idx="10"/>
          </p:nvPr>
        </p:nvSpPr>
        <p:spPr/>
        <p:txBody>
          <a:bodyPr/>
          <a:lstStyle/>
          <a:p>
            <a:fld id="{32FAC988-4816-FA48-84AC-D884E7542C74}" type="datetime1">
              <a:rPr lang="tr-TR" smtClean="0"/>
              <a:t>16.12.2022</a:t>
            </a:fld>
            <a:endParaRPr lang="en-US"/>
          </a:p>
        </p:txBody>
      </p:sp>
      <p:sp>
        <p:nvSpPr>
          <p:cNvPr id="5" name="Footer Placeholder 4">
            <a:extLst>
              <a:ext uri="{FF2B5EF4-FFF2-40B4-BE49-F238E27FC236}">
                <a16:creationId xmlns:a16="http://schemas.microsoft.com/office/drawing/2014/main" id="{F5AA2B04-F5E0-C5A3-C77D-6AE9A9E91326}"/>
              </a:ext>
            </a:extLst>
          </p:cNvPr>
          <p:cNvSpPr>
            <a:spLocks noGrp="1"/>
          </p:cNvSpPr>
          <p:nvPr>
            <p:ph type="ftr" sz="quarter" idx="11"/>
          </p:nvPr>
        </p:nvSpPr>
        <p:spPr/>
        <p:txBody>
          <a:bodyPr/>
          <a:lstStyle/>
          <a:p>
            <a:r>
              <a:rPr lang="en-US"/>
              <a:t>Storyline Yaklaşımı</a:t>
            </a:r>
          </a:p>
        </p:txBody>
      </p:sp>
      <p:sp>
        <p:nvSpPr>
          <p:cNvPr id="6" name="Slide Number Placeholder 5">
            <a:extLst>
              <a:ext uri="{FF2B5EF4-FFF2-40B4-BE49-F238E27FC236}">
                <a16:creationId xmlns:a16="http://schemas.microsoft.com/office/drawing/2014/main" id="{F6155BC2-C712-C4A4-50EC-E10D88344310}"/>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095298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A4769-9A55-AF9B-4CE4-DFA07E711CF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E45D9E-DBB4-B890-88D5-B4C03599E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AE15260-1C0B-A965-3114-D7C40D18BDF4}"/>
              </a:ext>
            </a:extLst>
          </p:cNvPr>
          <p:cNvSpPr>
            <a:spLocks noGrp="1"/>
          </p:cNvSpPr>
          <p:nvPr>
            <p:ph type="dt" sz="half" idx="10"/>
          </p:nvPr>
        </p:nvSpPr>
        <p:spPr/>
        <p:txBody>
          <a:bodyPr/>
          <a:lstStyle/>
          <a:p>
            <a:fld id="{4A5A21D1-AF4B-B64D-9420-3918A0706CAD}" type="datetime1">
              <a:rPr lang="tr-TR" smtClean="0"/>
              <a:t>16.12.2022</a:t>
            </a:fld>
            <a:endParaRPr lang="en-US"/>
          </a:p>
        </p:txBody>
      </p:sp>
      <p:sp>
        <p:nvSpPr>
          <p:cNvPr id="5" name="Footer Placeholder 4">
            <a:extLst>
              <a:ext uri="{FF2B5EF4-FFF2-40B4-BE49-F238E27FC236}">
                <a16:creationId xmlns:a16="http://schemas.microsoft.com/office/drawing/2014/main" id="{19AAF4D1-0334-3F24-69B4-06C7BD7426FD}"/>
              </a:ext>
            </a:extLst>
          </p:cNvPr>
          <p:cNvSpPr>
            <a:spLocks noGrp="1"/>
          </p:cNvSpPr>
          <p:nvPr>
            <p:ph type="ftr" sz="quarter" idx="11"/>
          </p:nvPr>
        </p:nvSpPr>
        <p:spPr/>
        <p:txBody>
          <a:bodyPr/>
          <a:lstStyle/>
          <a:p>
            <a:r>
              <a:rPr lang="en-US"/>
              <a:t>Storyline Yaklaşımı</a:t>
            </a:r>
          </a:p>
        </p:txBody>
      </p:sp>
      <p:sp>
        <p:nvSpPr>
          <p:cNvPr id="6" name="Slide Number Placeholder 5">
            <a:extLst>
              <a:ext uri="{FF2B5EF4-FFF2-40B4-BE49-F238E27FC236}">
                <a16:creationId xmlns:a16="http://schemas.microsoft.com/office/drawing/2014/main" id="{6D8BA76D-3B8B-429D-9B32-54D6A6297C0A}"/>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142711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8D9C414-4A2F-78AF-ED60-6130D4C563B3}"/>
              </a:ext>
            </a:extLst>
          </p:cNvPr>
          <p:cNvSpPr/>
          <p:nvPr/>
        </p:nvSpPr>
        <p:spPr>
          <a:xfrm>
            <a:off x="6284115" y="3378954"/>
            <a:ext cx="5907885" cy="3479046"/>
          </a:xfrm>
          <a:custGeom>
            <a:avLst/>
            <a:gdLst>
              <a:gd name="connsiteX0" fmla="*/ 5171297 w 5907885"/>
              <a:gd name="connsiteY0" fmla="*/ 284 h 3479046"/>
              <a:gd name="connsiteX1" fmla="*/ 5813217 w 5907885"/>
              <a:gd name="connsiteY1" fmla="*/ 114238 h 3479046"/>
              <a:gd name="connsiteX2" fmla="*/ 5907885 w 5907885"/>
              <a:gd name="connsiteY2" fmla="*/ 151524 h 3479046"/>
              <a:gd name="connsiteX3" fmla="*/ 5907885 w 5907885"/>
              <a:gd name="connsiteY3" fmla="*/ 3479046 h 3479046"/>
              <a:gd name="connsiteX4" fmla="*/ 0 w 5907885"/>
              <a:gd name="connsiteY4" fmla="*/ 3479046 h 3479046"/>
              <a:gd name="connsiteX5" fmla="*/ 3916974 w 5907885"/>
              <a:gd name="connsiteY5" fmla="*/ 405504 h 3479046"/>
              <a:gd name="connsiteX6" fmla="*/ 3959456 w 5907885"/>
              <a:gd name="connsiteY6" fmla="*/ 373857 h 3479046"/>
              <a:gd name="connsiteX7" fmla="*/ 5052215 w 5907885"/>
              <a:gd name="connsiteY7" fmla="*/ 1756 h 3479046"/>
              <a:gd name="connsiteX8" fmla="*/ 5171297 w 5907885"/>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07885" h="3479046">
                <a:moveTo>
                  <a:pt x="5171297" y="284"/>
                </a:moveTo>
                <a:cubicBezTo>
                  <a:pt x="5389485" y="3908"/>
                  <a:pt x="5606422" y="42249"/>
                  <a:pt x="5813217" y="114238"/>
                </a:cubicBezTo>
                <a:lnTo>
                  <a:pt x="5907885" y="151524"/>
                </a:lnTo>
                <a:lnTo>
                  <a:pt x="5907885"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23000">
                <a:schemeClr val="bg2"/>
              </a:gs>
              <a:gs pos="100000">
                <a:schemeClr val="accent1">
                  <a:lumMod val="60000"/>
                  <a:lumOff val="4000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13410AE4-7FC7-589E-B6D3-0DA7B5FC5CE3}"/>
              </a:ext>
            </a:extLst>
          </p:cNvPr>
          <p:cNvSpPr/>
          <p:nvPr/>
        </p:nvSpPr>
        <p:spPr>
          <a:xfrm flipH="1" flipV="1">
            <a:off x="0" y="0"/>
            <a:ext cx="2923855" cy="1479128"/>
          </a:xfrm>
          <a:custGeom>
            <a:avLst/>
            <a:gdLst>
              <a:gd name="connsiteX0" fmla="*/ 2923855 w 2923855"/>
              <a:gd name="connsiteY0" fmla="*/ 1479128 h 1479128"/>
              <a:gd name="connsiteX1" fmla="*/ 0 w 2923855"/>
              <a:gd name="connsiteY1" fmla="*/ 1479128 h 1479128"/>
              <a:gd name="connsiteX2" fmla="*/ 1368245 w 2923855"/>
              <a:gd name="connsiteY2" fmla="*/ 405504 h 1479128"/>
              <a:gd name="connsiteX3" fmla="*/ 1410727 w 2923855"/>
              <a:gd name="connsiteY3" fmla="*/ 373857 h 1479128"/>
              <a:gd name="connsiteX4" fmla="*/ 2503486 w 2923855"/>
              <a:gd name="connsiteY4" fmla="*/ 1756 h 1479128"/>
              <a:gd name="connsiteX5" fmla="*/ 2622568 w 2923855"/>
              <a:gd name="connsiteY5" fmla="*/ 284 h 1479128"/>
              <a:gd name="connsiteX6" fmla="*/ 2785835 w 2923855"/>
              <a:gd name="connsiteY6" fmla="*/ 9494 h 1479128"/>
              <a:gd name="connsiteX7" fmla="*/ 2923855 w 2923855"/>
              <a:gd name="connsiteY7" fmla="*/ 28352 h 1479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3855" h="1479128">
                <a:moveTo>
                  <a:pt x="2923855" y="1479128"/>
                </a:moveTo>
                <a:lnTo>
                  <a:pt x="0" y="1479128"/>
                </a:lnTo>
                <a:lnTo>
                  <a:pt x="1368245" y="405504"/>
                </a:lnTo>
                <a:lnTo>
                  <a:pt x="1410727" y="373857"/>
                </a:lnTo>
                <a:cubicBezTo>
                  <a:pt x="1742357" y="139664"/>
                  <a:pt x="2122368" y="17528"/>
                  <a:pt x="2503486" y="1756"/>
                </a:cubicBezTo>
                <a:cubicBezTo>
                  <a:pt x="2543187" y="114"/>
                  <a:pt x="2582898" y="-375"/>
                  <a:pt x="2622568" y="284"/>
                </a:cubicBezTo>
                <a:cubicBezTo>
                  <a:pt x="2677115" y="1190"/>
                  <a:pt x="2731584" y="4266"/>
                  <a:pt x="2785835" y="9494"/>
                </a:cubicBezTo>
                <a:lnTo>
                  <a:pt x="2923855" y="28352"/>
                </a:lnTo>
                <a:close/>
              </a:path>
            </a:pathLst>
          </a:custGeom>
          <a:gradFill>
            <a:gsLst>
              <a:gs pos="33000">
                <a:schemeClr val="bg2"/>
              </a:gs>
              <a:gs pos="100000">
                <a:schemeClr val="accent1">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B381CBD-08D9-3C9A-7620-24F2D6404893}"/>
              </a:ext>
            </a:extLst>
          </p:cNvPr>
          <p:cNvSpPr>
            <a:spLocks noGrp="1"/>
          </p:cNvSpPr>
          <p:nvPr>
            <p:ph type="title"/>
          </p:nvPr>
        </p:nvSpPr>
        <p:spPr>
          <a:xfrm>
            <a:off x="1066800" y="1709738"/>
            <a:ext cx="6455434" cy="29812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D5AE2B-1716-CEEC-73F8-E81F59192562}"/>
              </a:ext>
            </a:extLst>
          </p:cNvPr>
          <p:cNvSpPr>
            <a:spLocks noGrp="1"/>
          </p:cNvSpPr>
          <p:nvPr>
            <p:ph type="body" idx="1"/>
          </p:nvPr>
        </p:nvSpPr>
        <p:spPr>
          <a:xfrm>
            <a:off x="1066800" y="4759252"/>
            <a:ext cx="5397260" cy="955748"/>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CF3052-6EE8-979F-04FB-1B8DF81F29B9}"/>
              </a:ext>
            </a:extLst>
          </p:cNvPr>
          <p:cNvSpPr>
            <a:spLocks noGrp="1"/>
          </p:cNvSpPr>
          <p:nvPr>
            <p:ph type="dt" sz="half" idx="10"/>
          </p:nvPr>
        </p:nvSpPr>
        <p:spPr/>
        <p:txBody>
          <a:bodyPr/>
          <a:lstStyle/>
          <a:p>
            <a:fld id="{DFEA16C3-D7B1-4D4E-B2D0-AA4DA22C7B47}" type="datetime1">
              <a:rPr lang="tr-TR" smtClean="0"/>
              <a:t>16.12.2022</a:t>
            </a:fld>
            <a:endParaRPr lang="en-US"/>
          </a:p>
        </p:txBody>
      </p:sp>
      <p:sp>
        <p:nvSpPr>
          <p:cNvPr id="5" name="Footer Placeholder 4">
            <a:extLst>
              <a:ext uri="{FF2B5EF4-FFF2-40B4-BE49-F238E27FC236}">
                <a16:creationId xmlns:a16="http://schemas.microsoft.com/office/drawing/2014/main" id="{7D986285-161A-6869-27C2-0A159C234404}"/>
              </a:ext>
            </a:extLst>
          </p:cNvPr>
          <p:cNvSpPr>
            <a:spLocks noGrp="1"/>
          </p:cNvSpPr>
          <p:nvPr>
            <p:ph type="ftr" sz="quarter" idx="11"/>
          </p:nvPr>
        </p:nvSpPr>
        <p:spPr/>
        <p:txBody>
          <a:bodyPr/>
          <a:lstStyle/>
          <a:p>
            <a:r>
              <a:rPr lang="en-US"/>
              <a:t>Storyline Yaklaşımı</a:t>
            </a:r>
          </a:p>
        </p:txBody>
      </p:sp>
      <p:sp>
        <p:nvSpPr>
          <p:cNvPr id="6" name="Slide Number Placeholder 5">
            <a:extLst>
              <a:ext uri="{FF2B5EF4-FFF2-40B4-BE49-F238E27FC236}">
                <a16:creationId xmlns:a16="http://schemas.microsoft.com/office/drawing/2014/main" id="{BB7ED64F-5DAB-238D-C34A-1DCCB12221D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4172421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484D0-7460-7B08-F1EE-96EABE40212A}"/>
              </a:ext>
            </a:extLst>
          </p:cNvPr>
          <p:cNvSpPr>
            <a:spLocks noGrp="1"/>
          </p:cNvSpPr>
          <p:nvPr>
            <p:ph type="title"/>
          </p:nvPr>
        </p:nvSpPr>
        <p:spPr>
          <a:xfrm>
            <a:off x="1066799" y="936841"/>
            <a:ext cx="10092477" cy="95366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80B7F9-8ECB-7079-A11E-51D3903E2B1A}"/>
              </a:ext>
            </a:extLst>
          </p:cNvPr>
          <p:cNvSpPr>
            <a:spLocks noGrp="1"/>
          </p:cNvSpPr>
          <p:nvPr>
            <p:ph sz="half" idx="1"/>
          </p:nvPr>
        </p:nvSpPr>
        <p:spPr>
          <a:xfrm>
            <a:off x="1066800"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4E97161-CAF5-CA48-D814-7ACD43AB99E1}"/>
              </a:ext>
            </a:extLst>
          </p:cNvPr>
          <p:cNvSpPr>
            <a:spLocks noGrp="1"/>
          </p:cNvSpPr>
          <p:nvPr>
            <p:ph sz="half" idx="2"/>
          </p:nvPr>
        </p:nvSpPr>
        <p:spPr>
          <a:xfrm>
            <a:off x="6349795"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23BD680-4E7A-5155-3CAE-6BD44EE8BA83}"/>
              </a:ext>
            </a:extLst>
          </p:cNvPr>
          <p:cNvSpPr>
            <a:spLocks noGrp="1"/>
          </p:cNvSpPr>
          <p:nvPr>
            <p:ph type="dt" sz="half" idx="10"/>
          </p:nvPr>
        </p:nvSpPr>
        <p:spPr/>
        <p:txBody>
          <a:bodyPr/>
          <a:lstStyle/>
          <a:p>
            <a:fld id="{83EC791A-3729-8A4F-A9F5-37672C72BCC4}" type="datetime1">
              <a:rPr lang="tr-TR" smtClean="0"/>
              <a:t>16.12.2022</a:t>
            </a:fld>
            <a:endParaRPr lang="en-US"/>
          </a:p>
        </p:txBody>
      </p:sp>
      <p:sp>
        <p:nvSpPr>
          <p:cNvPr id="6" name="Footer Placeholder 5">
            <a:extLst>
              <a:ext uri="{FF2B5EF4-FFF2-40B4-BE49-F238E27FC236}">
                <a16:creationId xmlns:a16="http://schemas.microsoft.com/office/drawing/2014/main" id="{4F6A152D-EFF2-B3AA-3F25-14E1136734A8}"/>
              </a:ext>
            </a:extLst>
          </p:cNvPr>
          <p:cNvSpPr>
            <a:spLocks noGrp="1"/>
          </p:cNvSpPr>
          <p:nvPr>
            <p:ph type="ftr" sz="quarter" idx="11"/>
          </p:nvPr>
        </p:nvSpPr>
        <p:spPr/>
        <p:txBody>
          <a:bodyPr/>
          <a:lstStyle/>
          <a:p>
            <a:r>
              <a:rPr lang="en-US"/>
              <a:t>Storyline Yaklaşımı</a:t>
            </a:r>
          </a:p>
        </p:txBody>
      </p:sp>
      <p:sp>
        <p:nvSpPr>
          <p:cNvPr id="7" name="Slide Number Placeholder 6">
            <a:extLst>
              <a:ext uri="{FF2B5EF4-FFF2-40B4-BE49-F238E27FC236}">
                <a16:creationId xmlns:a16="http://schemas.microsoft.com/office/drawing/2014/main" id="{70BD6032-FD7A-BFFD-9BE5-48EDBEFBD147}"/>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112801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7F4D-4855-340E-03F3-4860885EC671}"/>
              </a:ext>
            </a:extLst>
          </p:cNvPr>
          <p:cNvSpPr>
            <a:spLocks noGrp="1"/>
          </p:cNvSpPr>
          <p:nvPr>
            <p:ph type="title"/>
          </p:nvPr>
        </p:nvSpPr>
        <p:spPr>
          <a:xfrm>
            <a:off x="1066800" y="963283"/>
            <a:ext cx="10096500" cy="91600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3CEB472-7426-C288-B5F6-0A1232DCED65}"/>
              </a:ext>
            </a:extLst>
          </p:cNvPr>
          <p:cNvSpPr>
            <a:spLocks noGrp="1"/>
          </p:cNvSpPr>
          <p:nvPr>
            <p:ph type="body" idx="1"/>
          </p:nvPr>
        </p:nvSpPr>
        <p:spPr>
          <a:xfrm>
            <a:off x="1066801" y="1879287"/>
            <a:ext cx="4739628"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194F9C-B6FA-97C3-F618-0CF956CB53B2}"/>
              </a:ext>
            </a:extLst>
          </p:cNvPr>
          <p:cNvSpPr>
            <a:spLocks noGrp="1"/>
          </p:cNvSpPr>
          <p:nvPr>
            <p:ph sz="half" idx="2"/>
          </p:nvPr>
        </p:nvSpPr>
        <p:spPr>
          <a:xfrm>
            <a:off x="1066801" y="2505075"/>
            <a:ext cx="4739628"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5665C-7910-AFA2-350F-42C06ED5AF47}"/>
              </a:ext>
            </a:extLst>
          </p:cNvPr>
          <p:cNvSpPr>
            <a:spLocks noGrp="1"/>
          </p:cNvSpPr>
          <p:nvPr>
            <p:ph type="body" sz="quarter" idx="3"/>
          </p:nvPr>
        </p:nvSpPr>
        <p:spPr>
          <a:xfrm>
            <a:off x="6400330" y="1879287"/>
            <a:ext cx="4762970"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1352E-1DE0-F0CD-6F81-1D8FF59C2B0D}"/>
              </a:ext>
            </a:extLst>
          </p:cNvPr>
          <p:cNvSpPr>
            <a:spLocks noGrp="1"/>
          </p:cNvSpPr>
          <p:nvPr>
            <p:ph sz="quarter" idx="4"/>
          </p:nvPr>
        </p:nvSpPr>
        <p:spPr>
          <a:xfrm>
            <a:off x="6400330" y="2505075"/>
            <a:ext cx="4762970"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38F7E4-7D9E-4736-3269-4F0C46996125}"/>
              </a:ext>
            </a:extLst>
          </p:cNvPr>
          <p:cNvSpPr>
            <a:spLocks noGrp="1"/>
          </p:cNvSpPr>
          <p:nvPr>
            <p:ph type="dt" sz="half" idx="10"/>
          </p:nvPr>
        </p:nvSpPr>
        <p:spPr/>
        <p:txBody>
          <a:bodyPr/>
          <a:lstStyle/>
          <a:p>
            <a:fld id="{56FBFA3F-EBA4-D345-A14C-DFB3E88BEAD3}" type="datetime1">
              <a:rPr lang="tr-TR" smtClean="0"/>
              <a:t>16.12.2022</a:t>
            </a:fld>
            <a:endParaRPr lang="en-US"/>
          </a:p>
        </p:txBody>
      </p:sp>
      <p:sp>
        <p:nvSpPr>
          <p:cNvPr id="8" name="Footer Placeholder 7">
            <a:extLst>
              <a:ext uri="{FF2B5EF4-FFF2-40B4-BE49-F238E27FC236}">
                <a16:creationId xmlns:a16="http://schemas.microsoft.com/office/drawing/2014/main" id="{218386CF-9A84-8D2A-BC47-C951DD99492D}"/>
              </a:ext>
            </a:extLst>
          </p:cNvPr>
          <p:cNvSpPr>
            <a:spLocks noGrp="1"/>
          </p:cNvSpPr>
          <p:nvPr>
            <p:ph type="ftr" sz="quarter" idx="11"/>
          </p:nvPr>
        </p:nvSpPr>
        <p:spPr/>
        <p:txBody>
          <a:bodyPr/>
          <a:lstStyle/>
          <a:p>
            <a:r>
              <a:rPr lang="en-US"/>
              <a:t>Storyline Yaklaşımı</a:t>
            </a:r>
          </a:p>
        </p:txBody>
      </p:sp>
      <p:sp>
        <p:nvSpPr>
          <p:cNvPr id="9" name="Slide Number Placeholder 8">
            <a:extLst>
              <a:ext uri="{FF2B5EF4-FFF2-40B4-BE49-F238E27FC236}">
                <a16:creationId xmlns:a16="http://schemas.microsoft.com/office/drawing/2014/main" id="{6980844D-FE1F-49E7-3BBD-527FB72ECD1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016961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F691C-93A5-1364-00A9-A470C289F365}"/>
              </a:ext>
            </a:extLst>
          </p:cNvPr>
          <p:cNvSpPr>
            <a:spLocks noGrp="1"/>
          </p:cNvSpPr>
          <p:nvPr>
            <p:ph type="title"/>
          </p:nvPr>
        </p:nvSpPr>
        <p:spPr>
          <a:xfrm>
            <a:off x="1066800" y="1357223"/>
            <a:ext cx="8886884" cy="1043078"/>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6E055BD-4154-B9D1-0B5B-B1E3A06B6B31}"/>
              </a:ext>
            </a:extLst>
          </p:cNvPr>
          <p:cNvSpPr>
            <a:spLocks noGrp="1"/>
          </p:cNvSpPr>
          <p:nvPr>
            <p:ph type="dt" sz="half" idx="10"/>
          </p:nvPr>
        </p:nvSpPr>
        <p:spPr/>
        <p:txBody>
          <a:bodyPr/>
          <a:lstStyle/>
          <a:p>
            <a:fld id="{107E65C9-A988-F242-8F44-0A2B507C2D76}" type="datetime1">
              <a:rPr lang="tr-TR" smtClean="0"/>
              <a:t>16.12.2022</a:t>
            </a:fld>
            <a:endParaRPr lang="en-US"/>
          </a:p>
        </p:txBody>
      </p:sp>
      <p:sp>
        <p:nvSpPr>
          <p:cNvPr id="4" name="Footer Placeholder 3">
            <a:extLst>
              <a:ext uri="{FF2B5EF4-FFF2-40B4-BE49-F238E27FC236}">
                <a16:creationId xmlns:a16="http://schemas.microsoft.com/office/drawing/2014/main" id="{0C2A9E4A-03D1-7A8B-233D-014A3248F0B8}"/>
              </a:ext>
            </a:extLst>
          </p:cNvPr>
          <p:cNvSpPr>
            <a:spLocks noGrp="1"/>
          </p:cNvSpPr>
          <p:nvPr>
            <p:ph type="ftr" sz="quarter" idx="11"/>
          </p:nvPr>
        </p:nvSpPr>
        <p:spPr/>
        <p:txBody>
          <a:bodyPr/>
          <a:lstStyle/>
          <a:p>
            <a:r>
              <a:rPr lang="en-US"/>
              <a:t>Storyline Yaklaşımı</a:t>
            </a:r>
          </a:p>
        </p:txBody>
      </p:sp>
      <p:sp>
        <p:nvSpPr>
          <p:cNvPr id="5" name="Slide Number Placeholder 4">
            <a:extLst>
              <a:ext uri="{FF2B5EF4-FFF2-40B4-BE49-F238E27FC236}">
                <a16:creationId xmlns:a16="http://schemas.microsoft.com/office/drawing/2014/main" id="{582CEFC4-D276-DF45-F395-F5BD2EA70114}"/>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483937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2C0AD-76F4-FCE4-2717-0A9AA4351B6D}"/>
              </a:ext>
            </a:extLst>
          </p:cNvPr>
          <p:cNvSpPr>
            <a:spLocks noGrp="1"/>
          </p:cNvSpPr>
          <p:nvPr>
            <p:ph type="dt" sz="half" idx="10"/>
          </p:nvPr>
        </p:nvSpPr>
        <p:spPr/>
        <p:txBody>
          <a:bodyPr/>
          <a:lstStyle/>
          <a:p>
            <a:fld id="{147B1481-E690-E64A-8727-BC5B337D270E}" type="datetime1">
              <a:rPr lang="tr-TR" smtClean="0"/>
              <a:t>16.12.2022</a:t>
            </a:fld>
            <a:endParaRPr lang="en-US"/>
          </a:p>
        </p:txBody>
      </p:sp>
      <p:sp>
        <p:nvSpPr>
          <p:cNvPr id="3" name="Footer Placeholder 2">
            <a:extLst>
              <a:ext uri="{FF2B5EF4-FFF2-40B4-BE49-F238E27FC236}">
                <a16:creationId xmlns:a16="http://schemas.microsoft.com/office/drawing/2014/main" id="{BE83BB66-3F41-7F1D-5108-B3F679A88E60}"/>
              </a:ext>
            </a:extLst>
          </p:cNvPr>
          <p:cNvSpPr>
            <a:spLocks noGrp="1"/>
          </p:cNvSpPr>
          <p:nvPr>
            <p:ph type="ftr" sz="quarter" idx="11"/>
          </p:nvPr>
        </p:nvSpPr>
        <p:spPr/>
        <p:txBody>
          <a:bodyPr/>
          <a:lstStyle/>
          <a:p>
            <a:r>
              <a:rPr lang="en-US"/>
              <a:t>Storyline Yaklaşımı</a:t>
            </a:r>
          </a:p>
        </p:txBody>
      </p:sp>
      <p:sp>
        <p:nvSpPr>
          <p:cNvPr id="4" name="Slide Number Placeholder 3">
            <a:extLst>
              <a:ext uri="{FF2B5EF4-FFF2-40B4-BE49-F238E27FC236}">
                <a16:creationId xmlns:a16="http://schemas.microsoft.com/office/drawing/2014/main" id="{7FAA6DA0-07AE-4BE4-B82F-7936D0E3E37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180440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FB75-C953-0BD0-4E2E-717767426228}"/>
              </a:ext>
            </a:extLst>
          </p:cNvPr>
          <p:cNvSpPr>
            <a:spLocks noGrp="1"/>
          </p:cNvSpPr>
          <p:nvPr>
            <p:ph type="title"/>
          </p:nvPr>
        </p:nvSpPr>
        <p:spPr>
          <a:xfrm>
            <a:off x="1066800" y="770626"/>
            <a:ext cx="3705225" cy="1286774"/>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8E1AA52-60F3-40F2-673B-5848F4253FF0}"/>
              </a:ext>
            </a:extLst>
          </p:cNvPr>
          <p:cNvSpPr>
            <a:spLocks noGrp="1"/>
          </p:cNvSpPr>
          <p:nvPr>
            <p:ph idx="1"/>
          </p:nvPr>
        </p:nvSpPr>
        <p:spPr>
          <a:xfrm>
            <a:off x="5183188" y="1075426"/>
            <a:ext cx="5980112" cy="47683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0167E8-C561-5A72-AED3-442F66DDEE31}"/>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BFED3-7CB3-1B8B-9504-13A121CAD015}"/>
              </a:ext>
            </a:extLst>
          </p:cNvPr>
          <p:cNvSpPr>
            <a:spLocks noGrp="1"/>
          </p:cNvSpPr>
          <p:nvPr>
            <p:ph type="dt" sz="half" idx="10"/>
          </p:nvPr>
        </p:nvSpPr>
        <p:spPr/>
        <p:txBody>
          <a:bodyPr/>
          <a:lstStyle/>
          <a:p>
            <a:fld id="{C7FBC145-1E09-7F49-99BE-C1DAF7D09E51}" type="datetime1">
              <a:rPr lang="tr-TR" smtClean="0"/>
              <a:t>16.12.2022</a:t>
            </a:fld>
            <a:endParaRPr lang="en-US"/>
          </a:p>
        </p:txBody>
      </p:sp>
      <p:sp>
        <p:nvSpPr>
          <p:cNvPr id="6" name="Footer Placeholder 5">
            <a:extLst>
              <a:ext uri="{FF2B5EF4-FFF2-40B4-BE49-F238E27FC236}">
                <a16:creationId xmlns:a16="http://schemas.microsoft.com/office/drawing/2014/main" id="{152456C9-19A0-4441-B1AF-B7AFBF642FCE}"/>
              </a:ext>
            </a:extLst>
          </p:cNvPr>
          <p:cNvSpPr>
            <a:spLocks noGrp="1"/>
          </p:cNvSpPr>
          <p:nvPr>
            <p:ph type="ftr" sz="quarter" idx="11"/>
          </p:nvPr>
        </p:nvSpPr>
        <p:spPr/>
        <p:txBody>
          <a:bodyPr/>
          <a:lstStyle/>
          <a:p>
            <a:r>
              <a:rPr lang="en-US"/>
              <a:t>Storyline Yaklaşımı</a:t>
            </a:r>
          </a:p>
        </p:txBody>
      </p:sp>
      <p:sp>
        <p:nvSpPr>
          <p:cNvPr id="7" name="Slide Number Placeholder 6">
            <a:extLst>
              <a:ext uri="{FF2B5EF4-FFF2-40B4-BE49-F238E27FC236}">
                <a16:creationId xmlns:a16="http://schemas.microsoft.com/office/drawing/2014/main" id="{AA8898EA-84CC-411C-0012-D314953696B9}"/>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521167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C1E10-1458-2553-05B4-313F7E26D210}"/>
              </a:ext>
            </a:extLst>
          </p:cNvPr>
          <p:cNvSpPr>
            <a:spLocks noGrp="1"/>
          </p:cNvSpPr>
          <p:nvPr>
            <p:ph type="title"/>
          </p:nvPr>
        </p:nvSpPr>
        <p:spPr>
          <a:xfrm>
            <a:off x="1066800" y="782128"/>
            <a:ext cx="3705225" cy="1275272"/>
          </a:xfrm>
        </p:spPr>
        <p:txBody>
          <a:bodyPr anchor="b">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3C0F677-F177-6DED-1920-685B9D9FF254}"/>
              </a:ext>
            </a:extLst>
          </p:cNvPr>
          <p:cNvSpPr>
            <a:spLocks noGrp="1"/>
          </p:cNvSpPr>
          <p:nvPr>
            <p:ph type="pic" idx="1"/>
          </p:nvPr>
        </p:nvSpPr>
        <p:spPr>
          <a:xfrm>
            <a:off x="5183188" y="1143000"/>
            <a:ext cx="5980112"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C4D1CB1-2109-480E-8904-4077C94D6E7D}"/>
              </a:ext>
            </a:extLst>
          </p:cNvPr>
          <p:cNvSpPr>
            <a:spLocks noGrp="1"/>
          </p:cNvSpPr>
          <p:nvPr>
            <p:ph type="body" sz="half" idx="2"/>
          </p:nvPr>
        </p:nvSpPr>
        <p:spPr>
          <a:xfrm>
            <a:off x="1066800" y="2057400"/>
            <a:ext cx="3705225" cy="3657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0DB38-7CB9-2140-BC21-6D2E7DD0B6B5}"/>
              </a:ext>
            </a:extLst>
          </p:cNvPr>
          <p:cNvSpPr>
            <a:spLocks noGrp="1"/>
          </p:cNvSpPr>
          <p:nvPr>
            <p:ph type="dt" sz="half" idx="10"/>
          </p:nvPr>
        </p:nvSpPr>
        <p:spPr/>
        <p:txBody>
          <a:bodyPr/>
          <a:lstStyle/>
          <a:p>
            <a:fld id="{3402E2EA-1315-6A48-957D-A995C4C4062F}" type="datetime1">
              <a:rPr lang="tr-TR" smtClean="0"/>
              <a:t>16.12.2022</a:t>
            </a:fld>
            <a:endParaRPr lang="en-US"/>
          </a:p>
        </p:txBody>
      </p:sp>
      <p:sp>
        <p:nvSpPr>
          <p:cNvPr id="6" name="Footer Placeholder 5">
            <a:extLst>
              <a:ext uri="{FF2B5EF4-FFF2-40B4-BE49-F238E27FC236}">
                <a16:creationId xmlns:a16="http://schemas.microsoft.com/office/drawing/2014/main" id="{C7B448AD-3B1D-4B5E-CAB9-BB5FD2CDEBC0}"/>
              </a:ext>
            </a:extLst>
          </p:cNvPr>
          <p:cNvSpPr>
            <a:spLocks noGrp="1"/>
          </p:cNvSpPr>
          <p:nvPr>
            <p:ph type="ftr" sz="quarter" idx="11"/>
          </p:nvPr>
        </p:nvSpPr>
        <p:spPr/>
        <p:txBody>
          <a:bodyPr/>
          <a:lstStyle/>
          <a:p>
            <a:r>
              <a:rPr lang="en-US"/>
              <a:t>Storyline Yaklaşımı</a:t>
            </a:r>
          </a:p>
        </p:txBody>
      </p:sp>
      <p:sp>
        <p:nvSpPr>
          <p:cNvPr id="7" name="Slide Number Placeholder 6">
            <a:extLst>
              <a:ext uri="{FF2B5EF4-FFF2-40B4-BE49-F238E27FC236}">
                <a16:creationId xmlns:a16="http://schemas.microsoft.com/office/drawing/2014/main" id="{CBEEF53D-CF5A-87A2-E973-3B8CCDEBAA2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981301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1F4A25-A386-9574-775C-E5E5F9FC352A}"/>
              </a:ext>
            </a:extLst>
          </p:cNvPr>
          <p:cNvSpPr>
            <a:spLocks noGrp="1"/>
          </p:cNvSpPr>
          <p:nvPr>
            <p:ph type="title"/>
          </p:nvPr>
        </p:nvSpPr>
        <p:spPr>
          <a:xfrm>
            <a:off x="1066800" y="936841"/>
            <a:ext cx="8886884" cy="95366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F7885F-2B7B-74DB-9996-E0ACEBC9DB25}"/>
              </a:ext>
            </a:extLst>
          </p:cNvPr>
          <p:cNvSpPr>
            <a:spLocks noGrp="1"/>
          </p:cNvSpPr>
          <p:nvPr>
            <p:ph type="body" idx="1"/>
          </p:nvPr>
        </p:nvSpPr>
        <p:spPr>
          <a:xfrm>
            <a:off x="1069848" y="2139696"/>
            <a:ext cx="8883836" cy="36776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804F519-BA47-2B81-CC1C-7E1F119EC69E}"/>
              </a:ext>
            </a:extLst>
          </p:cNvPr>
          <p:cNvSpPr>
            <a:spLocks noGrp="1"/>
          </p:cNvSpPr>
          <p:nvPr>
            <p:ph type="dt" sz="half" idx="2"/>
          </p:nvPr>
        </p:nvSpPr>
        <p:spPr>
          <a:xfrm rot="5400000">
            <a:off x="10477379" y="4629744"/>
            <a:ext cx="2653508" cy="365125"/>
          </a:xfrm>
          <a:prstGeom prst="rect">
            <a:avLst/>
          </a:prstGeom>
        </p:spPr>
        <p:txBody>
          <a:bodyPr vert="horz" lIns="91440" tIns="45720" rIns="91440" bIns="45720" rtlCol="0" anchor="ctr"/>
          <a:lstStyle>
            <a:lvl1pPr algn="r">
              <a:defRPr sz="900">
                <a:solidFill>
                  <a:schemeClr val="tx1"/>
                </a:solidFill>
              </a:defRPr>
            </a:lvl1pPr>
          </a:lstStyle>
          <a:p>
            <a:fld id="{273DD0C8-4400-8742-98DC-90CC7BE4DA97}" type="datetime1">
              <a:rPr lang="tr-TR" smtClean="0"/>
              <a:t>16.12.2022</a:t>
            </a:fld>
            <a:endParaRPr lang="en-US"/>
          </a:p>
        </p:txBody>
      </p:sp>
      <p:sp>
        <p:nvSpPr>
          <p:cNvPr id="5" name="Footer Placeholder 4">
            <a:extLst>
              <a:ext uri="{FF2B5EF4-FFF2-40B4-BE49-F238E27FC236}">
                <a16:creationId xmlns:a16="http://schemas.microsoft.com/office/drawing/2014/main" id="{BE952D7B-C352-1630-4C3D-7D5983C04D4A}"/>
              </a:ext>
            </a:extLst>
          </p:cNvPr>
          <p:cNvSpPr>
            <a:spLocks noGrp="1"/>
          </p:cNvSpPr>
          <p:nvPr>
            <p:ph type="ftr" sz="quarter" idx="3"/>
          </p:nvPr>
        </p:nvSpPr>
        <p:spPr>
          <a:xfrm>
            <a:off x="8610602" y="6318446"/>
            <a:ext cx="2743198" cy="365125"/>
          </a:xfrm>
          <a:prstGeom prst="rect">
            <a:avLst/>
          </a:prstGeom>
        </p:spPr>
        <p:txBody>
          <a:bodyPr vert="horz" lIns="91440" tIns="45720" rIns="91440" bIns="45720" rtlCol="0" anchor="ctr"/>
          <a:lstStyle>
            <a:lvl1pPr algn="r">
              <a:defRPr sz="900">
                <a:solidFill>
                  <a:schemeClr val="tx1"/>
                </a:solidFill>
              </a:defRPr>
            </a:lvl1pPr>
          </a:lstStyle>
          <a:p>
            <a:r>
              <a:rPr lang="en-US"/>
              <a:t>Storyline Yaklaşımı</a:t>
            </a:r>
          </a:p>
        </p:txBody>
      </p:sp>
      <p:sp>
        <p:nvSpPr>
          <p:cNvPr id="6" name="Slide Number Placeholder 5">
            <a:extLst>
              <a:ext uri="{FF2B5EF4-FFF2-40B4-BE49-F238E27FC236}">
                <a16:creationId xmlns:a16="http://schemas.microsoft.com/office/drawing/2014/main" id="{F96E04F0-DF9B-480B-CC46-BAE7A81FB7E6}"/>
              </a:ext>
            </a:extLst>
          </p:cNvPr>
          <p:cNvSpPr>
            <a:spLocks noGrp="1"/>
          </p:cNvSpPr>
          <p:nvPr>
            <p:ph type="sldNum" sz="quarter" idx="4"/>
          </p:nvPr>
        </p:nvSpPr>
        <p:spPr>
          <a:xfrm>
            <a:off x="11353800" y="6318446"/>
            <a:ext cx="615696" cy="365125"/>
          </a:xfrm>
          <a:prstGeom prst="rect">
            <a:avLst/>
          </a:prstGeom>
        </p:spPr>
        <p:txBody>
          <a:bodyPr vert="horz" lIns="91440" tIns="45720" rIns="91440" bIns="45720" rtlCol="0" anchor="ctr"/>
          <a:lstStyle>
            <a:lvl1pPr algn="r">
              <a:defRPr sz="1600" b="1">
                <a:solidFill>
                  <a:schemeClr val="tx1"/>
                </a:solidFill>
              </a:defRPr>
            </a:lvl1pPr>
          </a:lstStyle>
          <a:p>
            <a:fld id="{5A33CB2A-1702-4C1D-9CC4-8D472D39F19E}" type="slidenum">
              <a:rPr lang="en-US" smtClean="0"/>
              <a:t>‹#›</a:t>
            </a:fld>
            <a:endParaRPr lang="en-US"/>
          </a:p>
        </p:txBody>
      </p:sp>
    </p:spTree>
    <p:extLst>
      <p:ext uri="{BB962C8B-B14F-4D97-AF65-F5344CB8AC3E}">
        <p14:creationId xmlns:p14="http://schemas.microsoft.com/office/powerpoint/2010/main" val="363145838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hdr="0"/>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4864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7772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68F94E-2BF1-56A5-87AC-0C42707933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Kırmızı iş parçacıkları ve karalama">
            <a:extLst>
              <a:ext uri="{FF2B5EF4-FFF2-40B4-BE49-F238E27FC236}">
                <a16:creationId xmlns:a16="http://schemas.microsoft.com/office/drawing/2014/main" id="{3969E40B-570C-698A-1DD8-E942C8A2DD96}"/>
              </a:ext>
            </a:extLst>
          </p:cNvPr>
          <p:cNvPicPr>
            <a:picLocks noChangeAspect="1"/>
          </p:cNvPicPr>
          <p:nvPr/>
        </p:nvPicPr>
        <p:blipFill rotWithShape="1">
          <a:blip r:embed="rId2"/>
          <a:srcRect t="10714"/>
          <a:stretch/>
        </p:blipFill>
        <p:spPr>
          <a:xfrm>
            <a:off x="20" y="1"/>
            <a:ext cx="12191979" cy="6857999"/>
          </a:xfrm>
          <a:prstGeom prst="rect">
            <a:avLst/>
          </a:prstGeom>
        </p:spPr>
      </p:pic>
      <p:sp>
        <p:nvSpPr>
          <p:cNvPr id="11" name="Freeform: Shape 10">
            <a:extLst>
              <a:ext uri="{FF2B5EF4-FFF2-40B4-BE49-F238E27FC236}">
                <a16:creationId xmlns:a16="http://schemas.microsoft.com/office/drawing/2014/main" id="{393D8CD4-7FBE-9118-0CEB-9C1A2FA6AE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40000" flipV="1">
            <a:off x="-20219" y="-65315"/>
            <a:ext cx="7557315" cy="3771957"/>
          </a:xfrm>
          <a:custGeom>
            <a:avLst/>
            <a:gdLst>
              <a:gd name="connsiteX0" fmla="*/ 52567 w 7557315"/>
              <a:gd name="connsiteY0" fmla="*/ 3771957 h 3771957"/>
              <a:gd name="connsiteX1" fmla="*/ 7557315 w 7557315"/>
              <a:gd name="connsiteY1" fmla="*/ 3640961 h 3771957"/>
              <a:gd name="connsiteX2" fmla="*/ 3406126 w 7557315"/>
              <a:gd name="connsiteY2" fmla="*/ 499129 h 3771957"/>
              <a:gd name="connsiteX3" fmla="*/ 3350264 w 7557315"/>
              <a:gd name="connsiteY3" fmla="*/ 459014 h 3771957"/>
              <a:gd name="connsiteX4" fmla="*/ 1923366 w 7557315"/>
              <a:gd name="connsiteY4" fmla="*/ 763 h 3771957"/>
              <a:gd name="connsiteX5" fmla="*/ 1768756 w 7557315"/>
              <a:gd name="connsiteY5" fmla="*/ 1549 h 3771957"/>
              <a:gd name="connsiteX6" fmla="*/ 144811 w 7557315"/>
              <a:gd name="connsiteY6" fmla="*/ 625253 h 3771957"/>
              <a:gd name="connsiteX7" fmla="*/ 0 w 7557315"/>
              <a:gd name="connsiteY7" fmla="*/ 760395 h 377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57315" h="3771957">
                <a:moveTo>
                  <a:pt x="52567" y="3771957"/>
                </a:moveTo>
                <a:lnTo>
                  <a:pt x="7557315" y="3640961"/>
                </a:lnTo>
                <a:lnTo>
                  <a:pt x="3406126" y="499129"/>
                </a:lnTo>
                <a:lnTo>
                  <a:pt x="3350264" y="459014"/>
                </a:lnTo>
                <a:cubicBezTo>
                  <a:pt x="2914482" y="162529"/>
                  <a:pt x="2418440" y="12600"/>
                  <a:pt x="1923366" y="763"/>
                </a:cubicBezTo>
                <a:cubicBezTo>
                  <a:pt x="1871795" y="-470"/>
                  <a:pt x="1820236" y="-206"/>
                  <a:pt x="1768756" y="1549"/>
                </a:cubicBezTo>
                <a:cubicBezTo>
                  <a:pt x="1183172" y="21502"/>
                  <a:pt x="607903" y="234096"/>
                  <a:pt x="144811" y="625253"/>
                </a:cubicBezTo>
                <a:lnTo>
                  <a:pt x="0" y="760395"/>
                </a:lnTo>
                <a:close/>
              </a:path>
            </a:pathLst>
          </a:custGeom>
          <a:gradFill>
            <a:gsLst>
              <a:gs pos="22000">
                <a:schemeClr val="bg2">
                  <a:alpha val="80000"/>
                </a:schemeClr>
              </a:gs>
              <a:gs pos="100000">
                <a:schemeClr val="accent1">
                  <a:lumMod val="60000"/>
                  <a:lumOff val="40000"/>
                  <a:alpha val="71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92E439EF-8D26-C36F-DC48-60D6CAE524EE}"/>
              </a:ext>
            </a:extLst>
          </p:cNvPr>
          <p:cNvSpPr>
            <a:spLocks noGrp="1"/>
          </p:cNvSpPr>
          <p:nvPr>
            <p:ph type="ctrTitle"/>
          </p:nvPr>
        </p:nvSpPr>
        <p:spPr>
          <a:xfrm>
            <a:off x="956065" y="498764"/>
            <a:ext cx="3726596" cy="1496291"/>
          </a:xfrm>
        </p:spPr>
        <p:txBody>
          <a:bodyPr anchor="b">
            <a:normAutofit fontScale="90000"/>
          </a:bodyPr>
          <a:lstStyle/>
          <a:p>
            <a:pPr>
              <a:lnSpc>
                <a:spcPct val="90000"/>
              </a:lnSpc>
            </a:pPr>
            <a:r>
              <a:rPr lang="tr-TR" sz="2700" dirty="0"/>
              <a:t>Sosyal Bilgiler Öğretiminde</a:t>
            </a:r>
            <a:br>
              <a:rPr lang="tr-TR" sz="2700" dirty="0"/>
            </a:br>
            <a:r>
              <a:rPr lang="tr-TR" sz="2700" dirty="0"/>
              <a:t>Storyline/Öykü Temelli Öğrenme Yaklaşımı</a:t>
            </a:r>
          </a:p>
        </p:txBody>
      </p:sp>
      <p:sp>
        <p:nvSpPr>
          <p:cNvPr id="3" name="Alt Başlık 2">
            <a:extLst>
              <a:ext uri="{FF2B5EF4-FFF2-40B4-BE49-F238E27FC236}">
                <a16:creationId xmlns:a16="http://schemas.microsoft.com/office/drawing/2014/main" id="{E0485DFA-5C16-B865-E494-48B972608BE9}"/>
              </a:ext>
            </a:extLst>
          </p:cNvPr>
          <p:cNvSpPr>
            <a:spLocks noGrp="1"/>
          </p:cNvSpPr>
          <p:nvPr>
            <p:ph type="subTitle" idx="1"/>
          </p:nvPr>
        </p:nvSpPr>
        <p:spPr>
          <a:xfrm>
            <a:off x="968944" y="2108579"/>
            <a:ext cx="2754568" cy="1019085"/>
          </a:xfrm>
        </p:spPr>
        <p:txBody>
          <a:bodyPr>
            <a:normAutofit/>
          </a:bodyPr>
          <a:lstStyle/>
          <a:p>
            <a:r>
              <a:rPr lang="tr-TR" dirty="0"/>
              <a:t>Doç. Dr. Serkan KELEŞOĞLU</a:t>
            </a:r>
          </a:p>
        </p:txBody>
      </p:sp>
    </p:spTree>
    <p:extLst>
      <p:ext uri="{BB962C8B-B14F-4D97-AF65-F5344CB8AC3E}">
        <p14:creationId xmlns:p14="http://schemas.microsoft.com/office/powerpoint/2010/main" val="3630805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CE973A-E822-9A87-37AE-B92DA0955DC8}"/>
              </a:ext>
            </a:extLst>
          </p:cNvPr>
          <p:cNvSpPr>
            <a:spLocks noGrp="1"/>
          </p:cNvSpPr>
          <p:nvPr>
            <p:ph type="title"/>
          </p:nvPr>
        </p:nvSpPr>
        <p:spPr/>
        <p:txBody>
          <a:bodyPr>
            <a:normAutofit fontScale="90000"/>
          </a:bodyPr>
          <a:lstStyle/>
          <a:p>
            <a:r>
              <a:rPr lang="tr-TR" dirty="0"/>
              <a:t>Öykü Temelli Öğrenme Yaklaşımında Öğretmen</a:t>
            </a:r>
          </a:p>
        </p:txBody>
      </p:sp>
      <p:sp>
        <p:nvSpPr>
          <p:cNvPr id="3" name="İçerik Yer Tutucusu 2">
            <a:extLst>
              <a:ext uri="{FF2B5EF4-FFF2-40B4-BE49-F238E27FC236}">
                <a16:creationId xmlns:a16="http://schemas.microsoft.com/office/drawing/2014/main" id="{C9C3E7C3-9D1F-90B9-7D10-48689D9F8419}"/>
              </a:ext>
            </a:extLst>
          </p:cNvPr>
          <p:cNvSpPr>
            <a:spLocks noGrp="1"/>
          </p:cNvSpPr>
          <p:nvPr>
            <p:ph idx="1"/>
          </p:nvPr>
        </p:nvSpPr>
        <p:spPr>
          <a:xfrm>
            <a:off x="1069847" y="2139696"/>
            <a:ext cx="9890595" cy="3677683"/>
          </a:xfrm>
        </p:spPr>
        <p:txBody>
          <a:bodyPr>
            <a:normAutofit/>
          </a:bodyPr>
          <a:lstStyle/>
          <a:p>
            <a:pPr marL="0" indent="0">
              <a:buNone/>
            </a:pPr>
            <a:r>
              <a:rPr lang="tr-TR" sz="2000" dirty="0" err="1">
                <a:latin typeface="Calibri" panose="020F0502020204030204" pitchFamily="34" charset="0"/>
                <a:cs typeface="Calibri" panose="020F0502020204030204" pitchFamily="34" charset="0"/>
              </a:rPr>
              <a:t>Brezinova’ya</a:t>
            </a:r>
            <a:r>
              <a:rPr lang="tr-TR" sz="2000" dirty="0">
                <a:latin typeface="Calibri" panose="020F0502020204030204" pitchFamily="34" charset="0"/>
                <a:cs typeface="Calibri" panose="020F0502020204030204" pitchFamily="34" charset="0"/>
              </a:rPr>
              <a:t> (2007, s.13) göre, Storyline yaklaşımının öğretmenlere sağladığı faydalar şunlardır;</a:t>
            </a:r>
          </a:p>
          <a:p>
            <a:pPr lvl="1"/>
            <a:r>
              <a:rPr lang="tr-TR" sz="2000" dirty="0">
                <a:latin typeface="Calibri" panose="020F0502020204030204" pitchFamily="34" charset="0"/>
                <a:cs typeface="Calibri" panose="020F0502020204030204" pitchFamily="34" charset="0"/>
              </a:rPr>
              <a:t>Öğretmenlerin örgütsel becerilerini geliştirir.</a:t>
            </a:r>
          </a:p>
          <a:p>
            <a:pPr lvl="1"/>
            <a:r>
              <a:rPr lang="tr-TR" sz="2000" dirty="0">
                <a:latin typeface="Calibri" panose="020F0502020204030204" pitchFamily="34" charset="0"/>
                <a:cs typeface="Calibri" panose="020F0502020204030204" pitchFamily="34" charset="0"/>
              </a:rPr>
              <a:t>Öğretmenler arasından işbirliğini güçlendirir.</a:t>
            </a:r>
          </a:p>
          <a:p>
            <a:pPr lvl="1"/>
            <a:r>
              <a:rPr lang="tr-TR" sz="2000" dirty="0">
                <a:latin typeface="Calibri" panose="020F0502020204030204" pitchFamily="34" charset="0"/>
                <a:cs typeface="Calibri" panose="020F0502020204030204" pitchFamily="34" charset="0"/>
              </a:rPr>
              <a:t>Öğrencilerin farklı yeteneklerini keşfetmelerine imkân sağlar.</a:t>
            </a:r>
          </a:p>
          <a:p>
            <a:pPr lvl="1"/>
            <a:r>
              <a:rPr lang="tr-TR" sz="2000" dirty="0">
                <a:latin typeface="Calibri" panose="020F0502020204030204" pitchFamily="34" charset="0"/>
                <a:cs typeface="Calibri" panose="020F0502020204030204" pitchFamily="34" charset="0"/>
              </a:rPr>
              <a:t>Öğrencilerin fikirlerine saygı duymayı sağlar.</a:t>
            </a:r>
          </a:p>
          <a:p>
            <a:pPr lvl="1"/>
            <a:r>
              <a:rPr lang="tr-TR" sz="2000" dirty="0">
                <a:latin typeface="Calibri" panose="020F0502020204030204" pitchFamily="34" charset="0"/>
                <a:cs typeface="Calibri" panose="020F0502020204030204" pitchFamily="34" charset="0"/>
              </a:rPr>
              <a:t>Öğrencilere öğrenme yollarını göstermek için onlara rehberlik ederken onları daha iyi tanıma fırsatı sunar (Şekerci, 2018, s. 56). </a:t>
            </a:r>
          </a:p>
        </p:txBody>
      </p:sp>
      <p:sp>
        <p:nvSpPr>
          <p:cNvPr id="4" name="Veri Yer Tutucusu 3">
            <a:extLst>
              <a:ext uri="{FF2B5EF4-FFF2-40B4-BE49-F238E27FC236}">
                <a16:creationId xmlns:a16="http://schemas.microsoft.com/office/drawing/2014/main" id="{A7E5C03B-EC6C-317A-60C9-15A7B6C760A3}"/>
              </a:ext>
            </a:extLst>
          </p:cNvPr>
          <p:cNvSpPr>
            <a:spLocks noGrp="1"/>
          </p:cNvSpPr>
          <p:nvPr>
            <p:ph type="dt" sz="half" idx="10"/>
          </p:nvPr>
        </p:nvSpPr>
        <p:spPr/>
        <p:txBody>
          <a:bodyPr/>
          <a:lstStyle/>
          <a:p>
            <a:fld id="{4B1F38A2-1BED-DE46-94A7-F5C5797FF900}" type="datetime1">
              <a:rPr lang="tr-TR" smtClean="0"/>
              <a:t>16.12.2022</a:t>
            </a:fld>
            <a:endParaRPr lang="en-US" dirty="0"/>
          </a:p>
        </p:txBody>
      </p:sp>
      <p:sp>
        <p:nvSpPr>
          <p:cNvPr id="5" name="Alt Bilgi Yer Tutucusu 4">
            <a:extLst>
              <a:ext uri="{FF2B5EF4-FFF2-40B4-BE49-F238E27FC236}">
                <a16:creationId xmlns:a16="http://schemas.microsoft.com/office/drawing/2014/main" id="{6AE52071-99BB-5D52-5CF5-EE54C4C92CA5}"/>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937EBBDC-74F9-448D-8B6D-54FBB4FA0383}"/>
              </a:ext>
            </a:extLst>
          </p:cNvPr>
          <p:cNvSpPr>
            <a:spLocks noGrp="1"/>
          </p:cNvSpPr>
          <p:nvPr>
            <p:ph type="sldNum" sz="quarter" idx="12"/>
          </p:nvPr>
        </p:nvSpPr>
        <p:spPr/>
        <p:txBody>
          <a:bodyPr/>
          <a:lstStyle/>
          <a:p>
            <a:fld id="{5A33CB2A-1702-4C1D-9CC4-8D472D39F19E}" type="slidenum">
              <a:rPr lang="en-US" smtClean="0"/>
              <a:t>10</a:t>
            </a:fld>
            <a:endParaRPr lang="en-US"/>
          </a:p>
        </p:txBody>
      </p:sp>
    </p:spTree>
    <p:extLst>
      <p:ext uri="{BB962C8B-B14F-4D97-AF65-F5344CB8AC3E}">
        <p14:creationId xmlns:p14="http://schemas.microsoft.com/office/powerpoint/2010/main" val="185750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0B3866-4F1E-AB07-4B86-1670FBDBE516}"/>
              </a:ext>
            </a:extLst>
          </p:cNvPr>
          <p:cNvSpPr>
            <a:spLocks noGrp="1"/>
          </p:cNvSpPr>
          <p:nvPr>
            <p:ph type="title"/>
          </p:nvPr>
        </p:nvSpPr>
        <p:spPr/>
        <p:txBody>
          <a:bodyPr>
            <a:normAutofit fontScale="90000"/>
          </a:bodyPr>
          <a:lstStyle/>
          <a:p>
            <a:r>
              <a:rPr lang="tr-TR" dirty="0"/>
              <a:t>Öykü Temelli Öğrenme Yaklaşımında Öğrenci</a:t>
            </a:r>
          </a:p>
        </p:txBody>
      </p:sp>
      <p:sp>
        <p:nvSpPr>
          <p:cNvPr id="3" name="İçerik Yer Tutucusu 2">
            <a:extLst>
              <a:ext uri="{FF2B5EF4-FFF2-40B4-BE49-F238E27FC236}">
                <a16:creationId xmlns:a16="http://schemas.microsoft.com/office/drawing/2014/main" id="{367C6E47-D8D4-FAA4-013E-C33113C81AFA}"/>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Storyline yaklaşımında, öğrenenler öğrenme sürecinin merkezinde yer aldığı için onların ön bilgilerine göre öğretim süreci planlanır ve fikirlerine saygı duyulur. Bunun yanında yaklaşım güçlü bir öğretmen- öğrenci iletişimi ve ortaklığı sağlar. Bu bakımdan saygı ve güvene dayalı bir sınıf atmosferi oluşturulur. Böylesi bir ortamı öğrencilere sağlayan yaklaşımın onlara çeşitli faydalarının olabileceği söylenebilir. Yaklaşımın öğrencilere katkıları ve yararları şu şekilde sıralanabilir:</a:t>
            </a:r>
          </a:p>
        </p:txBody>
      </p:sp>
      <p:sp>
        <p:nvSpPr>
          <p:cNvPr id="4" name="Veri Yer Tutucusu 3">
            <a:extLst>
              <a:ext uri="{FF2B5EF4-FFF2-40B4-BE49-F238E27FC236}">
                <a16:creationId xmlns:a16="http://schemas.microsoft.com/office/drawing/2014/main" id="{42DA70A5-0EFF-B3B3-4FCC-8F1592EE1039}"/>
              </a:ext>
            </a:extLst>
          </p:cNvPr>
          <p:cNvSpPr>
            <a:spLocks noGrp="1"/>
          </p:cNvSpPr>
          <p:nvPr>
            <p:ph type="dt" sz="half" idx="10"/>
          </p:nvPr>
        </p:nvSpPr>
        <p:spPr/>
        <p:txBody>
          <a:bodyPr/>
          <a:lstStyle/>
          <a:p>
            <a:fld id="{898F71C2-AE3F-9F46-AAA6-F7A3C319C628}" type="datetime1">
              <a:rPr lang="tr-TR" smtClean="0"/>
              <a:t>16.12.2022</a:t>
            </a:fld>
            <a:endParaRPr lang="en-US"/>
          </a:p>
        </p:txBody>
      </p:sp>
      <p:sp>
        <p:nvSpPr>
          <p:cNvPr id="5" name="Alt Bilgi Yer Tutucusu 4">
            <a:extLst>
              <a:ext uri="{FF2B5EF4-FFF2-40B4-BE49-F238E27FC236}">
                <a16:creationId xmlns:a16="http://schemas.microsoft.com/office/drawing/2014/main" id="{E8EF33E5-1CDB-269A-932C-FB1B1E3F34D8}"/>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6451FABA-75CB-ADC3-DA49-06AE0A802CCA}"/>
              </a:ext>
            </a:extLst>
          </p:cNvPr>
          <p:cNvSpPr>
            <a:spLocks noGrp="1"/>
          </p:cNvSpPr>
          <p:nvPr>
            <p:ph type="sldNum" sz="quarter" idx="12"/>
          </p:nvPr>
        </p:nvSpPr>
        <p:spPr/>
        <p:txBody>
          <a:bodyPr/>
          <a:lstStyle/>
          <a:p>
            <a:fld id="{5A33CB2A-1702-4C1D-9CC4-8D472D39F19E}" type="slidenum">
              <a:rPr lang="en-US" smtClean="0"/>
              <a:t>11</a:t>
            </a:fld>
            <a:endParaRPr lang="en-US"/>
          </a:p>
        </p:txBody>
      </p:sp>
    </p:spTree>
    <p:extLst>
      <p:ext uri="{BB962C8B-B14F-4D97-AF65-F5344CB8AC3E}">
        <p14:creationId xmlns:p14="http://schemas.microsoft.com/office/powerpoint/2010/main" val="1985307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8D4CE6-E8A3-AF2F-81E0-28F3CE63B617}"/>
              </a:ext>
            </a:extLst>
          </p:cNvPr>
          <p:cNvSpPr>
            <a:spLocks noGrp="1"/>
          </p:cNvSpPr>
          <p:nvPr>
            <p:ph type="title"/>
          </p:nvPr>
        </p:nvSpPr>
        <p:spPr>
          <a:xfrm>
            <a:off x="1095317" y="458659"/>
            <a:ext cx="8886884" cy="953669"/>
          </a:xfrm>
        </p:spPr>
        <p:txBody>
          <a:bodyPr>
            <a:normAutofit fontScale="90000"/>
          </a:bodyPr>
          <a:lstStyle/>
          <a:p>
            <a:r>
              <a:rPr lang="tr-TR" dirty="0"/>
              <a:t>Öykü Temelli Öğrenme Yaklaşımında Öğrenci</a:t>
            </a:r>
          </a:p>
        </p:txBody>
      </p:sp>
      <p:sp>
        <p:nvSpPr>
          <p:cNvPr id="3" name="İçerik Yer Tutucusu 2">
            <a:extLst>
              <a:ext uri="{FF2B5EF4-FFF2-40B4-BE49-F238E27FC236}">
                <a16:creationId xmlns:a16="http://schemas.microsoft.com/office/drawing/2014/main" id="{687C01B2-2C6B-7266-7364-D8326046B789}"/>
              </a:ext>
            </a:extLst>
          </p:cNvPr>
          <p:cNvSpPr>
            <a:spLocks noGrp="1"/>
          </p:cNvSpPr>
          <p:nvPr>
            <p:ph idx="1"/>
          </p:nvPr>
        </p:nvSpPr>
        <p:spPr>
          <a:xfrm>
            <a:off x="1095317" y="1591714"/>
            <a:ext cx="10283952" cy="4426028"/>
          </a:xfrm>
        </p:spPr>
        <p:txBody>
          <a:bodyPr>
            <a:noAutofit/>
          </a:bodyPr>
          <a:lstStyle/>
          <a:p>
            <a:pPr algn="just">
              <a:lnSpc>
                <a:spcPct val="100000"/>
              </a:lnSpc>
            </a:pPr>
            <a:r>
              <a:rPr lang="tr-TR" sz="2000" dirty="0">
                <a:latin typeface="Calibri" panose="020F0502020204030204" pitchFamily="34" charset="0"/>
                <a:cs typeface="Calibri" panose="020F0502020204030204" pitchFamily="34" charset="0"/>
              </a:rPr>
              <a:t>Storyline, öğrencinin becerilerini harekete geçirir ve onları görünür hale getirir. Böylece onun benlik saygısını kazanmasını sağlar.</a:t>
            </a:r>
          </a:p>
          <a:p>
            <a:pPr algn="just">
              <a:lnSpc>
                <a:spcPct val="100000"/>
              </a:lnSpc>
            </a:pPr>
            <a:r>
              <a:rPr lang="tr-TR" sz="2000" dirty="0">
                <a:latin typeface="Calibri" panose="020F0502020204030204" pitchFamily="34" charset="0"/>
                <a:cs typeface="Calibri" panose="020F0502020204030204" pitchFamily="34" charset="0"/>
              </a:rPr>
              <a:t>Storyline, öğrencinin öğrenme sürecinde kişisel gelişimini sağlar.</a:t>
            </a:r>
          </a:p>
          <a:p>
            <a:pPr algn="just">
              <a:lnSpc>
                <a:spcPct val="100000"/>
              </a:lnSpc>
            </a:pPr>
            <a:r>
              <a:rPr lang="tr-TR" sz="2000" dirty="0">
                <a:latin typeface="Calibri" panose="020F0502020204030204" pitchFamily="34" charset="0"/>
                <a:cs typeface="Calibri" panose="020F0502020204030204" pitchFamily="34" charset="0"/>
              </a:rPr>
              <a:t>Storyline, öğrencinin topluluğa aidiyet duygusunu harekete geçirir ve onu sınıfın aktif bir üyesi haline getirir.</a:t>
            </a:r>
          </a:p>
          <a:p>
            <a:pPr algn="just">
              <a:lnSpc>
                <a:spcPct val="100000"/>
              </a:lnSpc>
            </a:pPr>
            <a:r>
              <a:rPr lang="tr-TR" sz="2000" dirty="0">
                <a:latin typeface="Calibri" panose="020F0502020204030204" pitchFamily="34" charset="0"/>
                <a:cs typeface="Calibri" panose="020F0502020204030204" pitchFamily="34" charset="0"/>
              </a:rPr>
              <a:t>Storyline, öğrenciyi olduğu gibi kabul eder ve onun kendini keşfetmesine yardımcı olur.</a:t>
            </a:r>
          </a:p>
          <a:p>
            <a:pPr algn="just">
              <a:lnSpc>
                <a:spcPct val="100000"/>
              </a:lnSpc>
            </a:pPr>
            <a:r>
              <a:rPr lang="tr-TR" sz="2000" dirty="0">
                <a:latin typeface="Calibri" panose="020F0502020204030204" pitchFamily="34" charset="0"/>
                <a:cs typeface="Calibri" panose="020F0502020204030204" pitchFamily="34" charset="0"/>
              </a:rPr>
              <a:t>Storyline, öğrencinin kendisine yönelik öz değerlendirme yapmasına olanak sağlar.</a:t>
            </a:r>
          </a:p>
          <a:p>
            <a:pPr algn="just">
              <a:lnSpc>
                <a:spcPct val="100000"/>
              </a:lnSpc>
            </a:pPr>
            <a:r>
              <a:rPr lang="tr-TR" sz="2000" dirty="0">
                <a:latin typeface="Calibri" panose="020F0502020204030204" pitchFamily="34" charset="0"/>
                <a:cs typeface="Calibri" panose="020F0502020204030204" pitchFamily="34" charset="0"/>
              </a:rPr>
              <a:t>Storyline, öğrenen için anlamlı bir hedef belirleyerek bu hedefe ilişkin sorumluluk almasını sağlar</a:t>
            </a:r>
          </a:p>
          <a:p>
            <a:pPr algn="just">
              <a:lnSpc>
                <a:spcPct val="100000"/>
              </a:lnSpc>
            </a:pPr>
            <a:r>
              <a:rPr lang="tr-TR" sz="2000" dirty="0">
                <a:latin typeface="Calibri" panose="020F0502020204030204" pitchFamily="34" charset="0"/>
                <a:cs typeface="Calibri" panose="020F0502020204030204" pitchFamily="34" charset="0"/>
              </a:rPr>
              <a:t>Storyline, kişilere ve öykülerdeki durumlarla özdeşleşmeyi ister. Böylelikle öğrencinin empati becerisini geliştirir.</a:t>
            </a:r>
          </a:p>
        </p:txBody>
      </p:sp>
      <p:sp>
        <p:nvSpPr>
          <p:cNvPr id="4" name="Veri Yer Tutucusu 3">
            <a:extLst>
              <a:ext uri="{FF2B5EF4-FFF2-40B4-BE49-F238E27FC236}">
                <a16:creationId xmlns:a16="http://schemas.microsoft.com/office/drawing/2014/main" id="{58309191-7C01-0F95-60D7-7947DFEF0C83}"/>
              </a:ext>
            </a:extLst>
          </p:cNvPr>
          <p:cNvSpPr>
            <a:spLocks noGrp="1"/>
          </p:cNvSpPr>
          <p:nvPr>
            <p:ph type="dt" sz="half" idx="10"/>
          </p:nvPr>
        </p:nvSpPr>
        <p:spPr/>
        <p:txBody>
          <a:bodyPr/>
          <a:lstStyle/>
          <a:p>
            <a:fld id="{76814DBD-42CB-DE4E-92AD-CA5A99F67AC4}" type="datetime1">
              <a:rPr lang="tr-TR" smtClean="0"/>
              <a:t>16.12.2022</a:t>
            </a:fld>
            <a:endParaRPr lang="en-US"/>
          </a:p>
        </p:txBody>
      </p:sp>
      <p:sp>
        <p:nvSpPr>
          <p:cNvPr id="5" name="Alt Bilgi Yer Tutucusu 4">
            <a:extLst>
              <a:ext uri="{FF2B5EF4-FFF2-40B4-BE49-F238E27FC236}">
                <a16:creationId xmlns:a16="http://schemas.microsoft.com/office/drawing/2014/main" id="{3AA4934B-90A2-29DE-3FFB-062D572DD2B4}"/>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51EA2E59-68A5-5789-8951-64FD1C98EEB0}"/>
              </a:ext>
            </a:extLst>
          </p:cNvPr>
          <p:cNvSpPr>
            <a:spLocks noGrp="1"/>
          </p:cNvSpPr>
          <p:nvPr>
            <p:ph type="sldNum" sz="quarter" idx="12"/>
          </p:nvPr>
        </p:nvSpPr>
        <p:spPr/>
        <p:txBody>
          <a:bodyPr/>
          <a:lstStyle/>
          <a:p>
            <a:fld id="{5A33CB2A-1702-4C1D-9CC4-8D472D39F19E}" type="slidenum">
              <a:rPr lang="en-US" smtClean="0"/>
              <a:t>12</a:t>
            </a:fld>
            <a:endParaRPr lang="en-US"/>
          </a:p>
        </p:txBody>
      </p:sp>
    </p:spTree>
    <p:extLst>
      <p:ext uri="{BB962C8B-B14F-4D97-AF65-F5344CB8AC3E}">
        <p14:creationId xmlns:p14="http://schemas.microsoft.com/office/powerpoint/2010/main" val="1887422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2D8BD0-9DC6-E9B2-A512-30EF32C84269}"/>
              </a:ext>
            </a:extLst>
          </p:cNvPr>
          <p:cNvSpPr>
            <a:spLocks noGrp="1"/>
          </p:cNvSpPr>
          <p:nvPr>
            <p:ph type="title"/>
          </p:nvPr>
        </p:nvSpPr>
        <p:spPr>
          <a:xfrm>
            <a:off x="1095317" y="196014"/>
            <a:ext cx="8886884" cy="953669"/>
          </a:xfrm>
        </p:spPr>
        <p:txBody>
          <a:bodyPr>
            <a:normAutofit fontScale="90000"/>
          </a:bodyPr>
          <a:lstStyle/>
          <a:p>
            <a:r>
              <a:rPr lang="tr-TR" dirty="0"/>
              <a:t>Öykü Temelli Öğrenme Yaklaşımında Öğrenci</a:t>
            </a:r>
          </a:p>
        </p:txBody>
      </p:sp>
      <p:sp>
        <p:nvSpPr>
          <p:cNvPr id="3" name="İçerik Yer Tutucusu 2">
            <a:extLst>
              <a:ext uri="{FF2B5EF4-FFF2-40B4-BE49-F238E27FC236}">
                <a16:creationId xmlns:a16="http://schemas.microsoft.com/office/drawing/2014/main" id="{90A14A81-6A1D-1729-285F-FDC3F48E730F}"/>
              </a:ext>
            </a:extLst>
          </p:cNvPr>
          <p:cNvSpPr>
            <a:spLocks noGrp="1"/>
          </p:cNvSpPr>
          <p:nvPr>
            <p:ph idx="1"/>
          </p:nvPr>
        </p:nvSpPr>
        <p:spPr>
          <a:xfrm>
            <a:off x="1138443" y="1329068"/>
            <a:ext cx="10523205" cy="3677683"/>
          </a:xfrm>
        </p:spPr>
        <p:txBody>
          <a:bodyPr>
            <a:noAutofit/>
          </a:bodyPr>
          <a:lstStyle/>
          <a:p>
            <a:pPr marL="0" indent="0" algn="just">
              <a:lnSpc>
                <a:spcPct val="100000"/>
              </a:lnSpc>
              <a:buNone/>
            </a:pPr>
            <a:r>
              <a:rPr lang="tr-TR" sz="2000" dirty="0">
                <a:latin typeface="Calibri" panose="020F0502020204030204" pitchFamily="34" charset="0"/>
                <a:cs typeface="Calibri" panose="020F0502020204030204" pitchFamily="34" charset="0"/>
              </a:rPr>
              <a:t>Storyline, öğrenciyi günlük yaşamdan gerçek sorunlarla karşı karşıya bırakır ve onları çözmeye teşvik eder.</a:t>
            </a:r>
          </a:p>
          <a:p>
            <a:pPr marL="0" indent="0" algn="just">
              <a:lnSpc>
                <a:spcPct val="100000"/>
              </a:lnSpc>
              <a:buNone/>
            </a:pPr>
            <a:r>
              <a:rPr lang="tr-TR" sz="2000" dirty="0">
                <a:latin typeface="Calibri" panose="020F0502020204030204" pitchFamily="34" charset="0"/>
                <a:cs typeface="Calibri" panose="020F0502020204030204" pitchFamily="34" charset="0"/>
              </a:rPr>
              <a:t>Öğrencilere kendilerini ifade etme olanağı verir.</a:t>
            </a:r>
          </a:p>
          <a:p>
            <a:pPr marL="0" indent="0" algn="just">
              <a:lnSpc>
                <a:spcPct val="100000"/>
              </a:lnSpc>
              <a:buNone/>
            </a:pPr>
            <a:r>
              <a:rPr lang="tr-TR" sz="2000" dirty="0">
                <a:latin typeface="Calibri" panose="020F0502020204030204" pitchFamily="34" charset="0"/>
                <a:cs typeface="Calibri" panose="020F0502020204030204" pitchFamily="34" charset="0"/>
              </a:rPr>
              <a:t>Stresten ve rekabetten uzak bir eğitim ortamı sunar.</a:t>
            </a:r>
          </a:p>
          <a:p>
            <a:pPr marL="0" indent="0" algn="just">
              <a:lnSpc>
                <a:spcPct val="100000"/>
              </a:lnSpc>
              <a:buNone/>
            </a:pPr>
            <a:r>
              <a:rPr lang="tr-TR" sz="2000" dirty="0">
                <a:latin typeface="Calibri" panose="020F0502020204030204" pitchFamily="34" charset="0"/>
                <a:cs typeface="Calibri" panose="020F0502020204030204" pitchFamily="34" charset="0"/>
              </a:rPr>
              <a:t>Öğrenciler, takım çalışmasına ilişkin deneyim ve bilgi sahibi olur.</a:t>
            </a:r>
          </a:p>
          <a:p>
            <a:pPr marL="0" indent="0" algn="just">
              <a:lnSpc>
                <a:spcPct val="100000"/>
              </a:lnSpc>
              <a:buNone/>
            </a:pPr>
            <a:r>
              <a:rPr lang="tr-TR" sz="2000" dirty="0">
                <a:latin typeface="Calibri" panose="020F0502020204030204" pitchFamily="34" charset="0"/>
                <a:cs typeface="Calibri" panose="020F0502020204030204" pitchFamily="34" charset="0"/>
              </a:rPr>
              <a:t>Öğrencilerin iletişim kurma becerilerinin gelişmesine olanak sağlar.</a:t>
            </a:r>
          </a:p>
          <a:p>
            <a:pPr marL="0" indent="0" algn="just">
              <a:lnSpc>
                <a:spcPct val="100000"/>
              </a:lnSpc>
              <a:buNone/>
            </a:pPr>
            <a:r>
              <a:rPr lang="tr-TR" sz="2000" dirty="0">
                <a:latin typeface="Calibri" panose="020F0502020204030204" pitchFamily="34" charset="0"/>
                <a:cs typeface="Calibri" panose="020F0502020204030204" pitchFamily="34" charset="0"/>
              </a:rPr>
              <a:t>Öğrencilerin duygusal ve sosyal yönleri gelişir.</a:t>
            </a:r>
          </a:p>
          <a:p>
            <a:pPr marL="0" indent="0" algn="just">
              <a:lnSpc>
                <a:spcPct val="100000"/>
              </a:lnSpc>
              <a:buNone/>
            </a:pPr>
            <a:r>
              <a:rPr lang="tr-TR" sz="2000" dirty="0">
                <a:latin typeface="Calibri" panose="020F0502020204030204" pitchFamily="34" charset="0"/>
                <a:cs typeface="Calibri" panose="020F0502020204030204" pitchFamily="34" charset="0"/>
              </a:rPr>
              <a:t>Öğrencileri hayal kurmaya teşvik eder ve onların hayal güçlerini geliştirir.</a:t>
            </a:r>
          </a:p>
          <a:p>
            <a:pPr marL="0" indent="0" algn="just">
              <a:lnSpc>
                <a:spcPct val="100000"/>
              </a:lnSpc>
              <a:buNone/>
            </a:pPr>
            <a:r>
              <a:rPr lang="tr-TR" sz="2000" dirty="0">
                <a:latin typeface="Calibri" panose="020F0502020204030204" pitchFamily="34" charset="0"/>
                <a:cs typeface="Calibri" panose="020F0502020204030204" pitchFamily="34" charset="0"/>
              </a:rPr>
              <a:t>Öğrencilere kendi deneyimleri için fırsatlar sunar.</a:t>
            </a:r>
          </a:p>
          <a:p>
            <a:pPr marL="0" indent="0" algn="just">
              <a:lnSpc>
                <a:spcPct val="100000"/>
              </a:lnSpc>
              <a:buNone/>
            </a:pPr>
            <a:r>
              <a:rPr lang="tr-TR" sz="2000" dirty="0">
                <a:latin typeface="Calibri" panose="020F0502020204030204" pitchFamily="34" charset="0"/>
                <a:cs typeface="Calibri" panose="020F0502020204030204" pitchFamily="34" charset="0"/>
              </a:rPr>
              <a:t>Öğrenciler bilgilerini farklı alanlarda kullanmaya teşvik edilir. </a:t>
            </a:r>
          </a:p>
          <a:p>
            <a:pPr marL="0" indent="0" algn="just">
              <a:lnSpc>
                <a:spcPct val="100000"/>
              </a:lnSpc>
              <a:buNone/>
            </a:pPr>
            <a:r>
              <a:rPr lang="tr-TR" sz="2000" dirty="0">
                <a:latin typeface="Calibri" panose="020F0502020204030204" pitchFamily="34" charset="0"/>
                <a:cs typeface="Calibri" panose="020F0502020204030204" pitchFamily="34" charset="0"/>
              </a:rPr>
              <a:t>Öğrencilere masallar ve kurgu karakterler vasıtasıyla gerçek hayat öğretilir.</a:t>
            </a:r>
          </a:p>
          <a:p>
            <a:pPr marL="0" indent="0" algn="just">
              <a:lnSpc>
                <a:spcPct val="100000"/>
              </a:lnSpc>
              <a:buNone/>
            </a:pPr>
            <a:r>
              <a:rPr lang="tr-TR" sz="2000" dirty="0">
                <a:latin typeface="Calibri" panose="020F0502020204030204" pitchFamily="34" charset="0"/>
                <a:cs typeface="Calibri" panose="020F0502020204030204" pitchFamily="34" charset="0"/>
              </a:rPr>
              <a:t>Öğrenciler çalışmalarını sunmayı ve fikirlerini haklı çıkarmayı öğrenirler (</a:t>
            </a:r>
            <a:r>
              <a:rPr lang="tr-TR" sz="2000" dirty="0" err="1">
                <a:latin typeface="Calibri" panose="020F0502020204030204" pitchFamily="34" charset="0"/>
                <a:cs typeface="Calibri" panose="020F0502020204030204" pitchFamily="34" charset="0"/>
              </a:rPr>
              <a:t>Brezinova</a:t>
            </a:r>
            <a:r>
              <a:rPr lang="tr-TR" sz="2000" dirty="0">
                <a:latin typeface="Calibri" panose="020F0502020204030204" pitchFamily="34" charset="0"/>
                <a:cs typeface="Calibri" panose="020F0502020204030204" pitchFamily="34" charset="0"/>
              </a:rPr>
              <a:t>, 2007, </a:t>
            </a:r>
            <a:r>
              <a:rPr lang="tr-TR" sz="2000" dirty="0" err="1">
                <a:latin typeface="Calibri" panose="020F0502020204030204" pitchFamily="34" charset="0"/>
                <a:cs typeface="Calibri" panose="020F0502020204030204" pitchFamily="34" charset="0"/>
              </a:rPr>
              <a:t>Letschert</a:t>
            </a:r>
            <a:r>
              <a:rPr lang="tr-TR" sz="2000" dirty="0">
                <a:latin typeface="Calibri" panose="020F0502020204030204" pitchFamily="34" charset="0"/>
                <a:cs typeface="Calibri" panose="020F0502020204030204" pitchFamily="34" charset="0"/>
              </a:rPr>
              <a:t> ve </a:t>
            </a:r>
            <a:r>
              <a:rPr lang="tr-TR" sz="2000" dirty="0" err="1">
                <a:latin typeface="Calibri" panose="020F0502020204030204" pitchFamily="34" charset="0"/>
                <a:cs typeface="Calibri" panose="020F0502020204030204" pitchFamily="34" charset="0"/>
              </a:rPr>
              <a:t>Letschert</a:t>
            </a:r>
            <a:r>
              <a:rPr lang="tr-TR" sz="2000" dirty="0">
                <a:latin typeface="Calibri" panose="020F0502020204030204" pitchFamily="34" charset="0"/>
                <a:cs typeface="Calibri" panose="020F0502020204030204" pitchFamily="34" charset="0"/>
              </a:rPr>
              <a:t>, 2007, s.112 ).</a:t>
            </a:r>
          </a:p>
        </p:txBody>
      </p:sp>
      <p:sp>
        <p:nvSpPr>
          <p:cNvPr id="4" name="Veri Yer Tutucusu 3">
            <a:extLst>
              <a:ext uri="{FF2B5EF4-FFF2-40B4-BE49-F238E27FC236}">
                <a16:creationId xmlns:a16="http://schemas.microsoft.com/office/drawing/2014/main" id="{315DFA21-BAFB-7C4F-0736-4D3C6973D086}"/>
              </a:ext>
            </a:extLst>
          </p:cNvPr>
          <p:cNvSpPr>
            <a:spLocks noGrp="1"/>
          </p:cNvSpPr>
          <p:nvPr>
            <p:ph type="dt" sz="half" idx="10"/>
          </p:nvPr>
        </p:nvSpPr>
        <p:spPr/>
        <p:txBody>
          <a:bodyPr/>
          <a:lstStyle/>
          <a:p>
            <a:fld id="{635DFDEE-7EB5-834D-9C1E-8CACA5572C2C}" type="datetime1">
              <a:rPr lang="tr-TR" smtClean="0"/>
              <a:t>16.12.2022</a:t>
            </a:fld>
            <a:endParaRPr lang="en-US"/>
          </a:p>
        </p:txBody>
      </p:sp>
      <p:sp>
        <p:nvSpPr>
          <p:cNvPr id="5" name="Alt Bilgi Yer Tutucusu 4">
            <a:extLst>
              <a:ext uri="{FF2B5EF4-FFF2-40B4-BE49-F238E27FC236}">
                <a16:creationId xmlns:a16="http://schemas.microsoft.com/office/drawing/2014/main" id="{CC8A2789-664B-BCB9-6314-6965E51FFF51}"/>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05349415-430A-90B1-BA59-01DD10852E42}"/>
              </a:ext>
            </a:extLst>
          </p:cNvPr>
          <p:cNvSpPr>
            <a:spLocks noGrp="1"/>
          </p:cNvSpPr>
          <p:nvPr>
            <p:ph type="sldNum" sz="quarter" idx="12"/>
          </p:nvPr>
        </p:nvSpPr>
        <p:spPr/>
        <p:txBody>
          <a:bodyPr/>
          <a:lstStyle/>
          <a:p>
            <a:fld id="{5A33CB2A-1702-4C1D-9CC4-8D472D39F19E}" type="slidenum">
              <a:rPr lang="en-US" smtClean="0"/>
              <a:t>13</a:t>
            </a:fld>
            <a:endParaRPr lang="en-US"/>
          </a:p>
        </p:txBody>
      </p:sp>
    </p:spTree>
    <p:extLst>
      <p:ext uri="{BB962C8B-B14F-4D97-AF65-F5344CB8AC3E}">
        <p14:creationId xmlns:p14="http://schemas.microsoft.com/office/powerpoint/2010/main" val="1556413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0072DC-7E6C-FCE5-28DC-FAC8CD00AECB}"/>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DE72887B-8508-F781-D82E-405B13E98268}"/>
              </a:ext>
            </a:extLst>
          </p:cNvPr>
          <p:cNvSpPr>
            <a:spLocks noGrp="1"/>
          </p:cNvSpPr>
          <p:nvPr>
            <p:ph idx="1"/>
          </p:nvPr>
        </p:nvSpPr>
        <p:spPr/>
        <p:txBody>
          <a:bodyPr/>
          <a:lstStyle/>
          <a:p>
            <a:r>
              <a:rPr lang="tr-TR" dirty="0"/>
              <a:t>Storyline yaklaşımını proje ve probleme dayalı öğrenme gibi yaklaşımlardan da ayırmaktadır. Bu bağlamda anahtar soruların öyküde kahramanların başından geçen olaylara göre oluşturulması, anahtar sorularla öğrencilerin çeşitli problemlerle yüz yüze getirilmesi, öğrencilerin belirlenen basamaklara göre gelişimlerinin bu sorulara bağlı olması ve öykü bölümleri arasındaki ilerlemenin anahtar sorular aracılığı ile yapılması anahtar soruların Storyline yaklaşımına dayalı etkinliklerin başarılı bir şekilde gerçekleştirilmesi açısından önemli bir işleve sahip olduğunu bizlere göstermektedir.</a:t>
            </a:r>
          </a:p>
        </p:txBody>
      </p:sp>
      <p:sp>
        <p:nvSpPr>
          <p:cNvPr id="4" name="Veri Yer Tutucusu 3">
            <a:extLst>
              <a:ext uri="{FF2B5EF4-FFF2-40B4-BE49-F238E27FC236}">
                <a16:creationId xmlns:a16="http://schemas.microsoft.com/office/drawing/2014/main" id="{36DC4B59-F3AD-F7AB-1AB8-B5B981DDD1D8}"/>
              </a:ext>
            </a:extLst>
          </p:cNvPr>
          <p:cNvSpPr>
            <a:spLocks noGrp="1"/>
          </p:cNvSpPr>
          <p:nvPr>
            <p:ph type="dt" sz="half" idx="10"/>
          </p:nvPr>
        </p:nvSpPr>
        <p:spPr/>
        <p:txBody>
          <a:bodyPr/>
          <a:lstStyle/>
          <a:p>
            <a:fld id="{0245E94A-D330-9D4C-86E9-CCD31836D920}" type="datetime1">
              <a:rPr lang="tr-TR" smtClean="0"/>
              <a:t>16.12.2022</a:t>
            </a:fld>
            <a:endParaRPr lang="en-US"/>
          </a:p>
        </p:txBody>
      </p:sp>
      <p:sp>
        <p:nvSpPr>
          <p:cNvPr id="5" name="Alt Bilgi Yer Tutucusu 4">
            <a:extLst>
              <a:ext uri="{FF2B5EF4-FFF2-40B4-BE49-F238E27FC236}">
                <a16:creationId xmlns:a16="http://schemas.microsoft.com/office/drawing/2014/main" id="{F8A57676-7818-BB44-1375-41098481E648}"/>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E1F24090-C596-EDE4-9D79-11F44FB09D9B}"/>
              </a:ext>
            </a:extLst>
          </p:cNvPr>
          <p:cNvSpPr>
            <a:spLocks noGrp="1"/>
          </p:cNvSpPr>
          <p:nvPr>
            <p:ph type="sldNum" sz="quarter" idx="12"/>
          </p:nvPr>
        </p:nvSpPr>
        <p:spPr/>
        <p:txBody>
          <a:bodyPr/>
          <a:lstStyle/>
          <a:p>
            <a:fld id="{5A33CB2A-1702-4C1D-9CC4-8D472D39F19E}" type="slidenum">
              <a:rPr lang="en-US" smtClean="0"/>
              <a:t>14</a:t>
            </a:fld>
            <a:endParaRPr lang="en-US"/>
          </a:p>
        </p:txBody>
      </p:sp>
    </p:spTree>
    <p:extLst>
      <p:ext uri="{BB962C8B-B14F-4D97-AF65-F5344CB8AC3E}">
        <p14:creationId xmlns:p14="http://schemas.microsoft.com/office/powerpoint/2010/main" val="385845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8280DB-A416-9707-FEBA-B128CA41C049}"/>
              </a:ext>
            </a:extLst>
          </p:cNvPr>
          <p:cNvSpPr>
            <a:spLocks noGrp="1"/>
          </p:cNvSpPr>
          <p:nvPr>
            <p:ph type="title"/>
          </p:nvPr>
        </p:nvSpPr>
        <p:spPr/>
        <p:txBody>
          <a:bodyPr/>
          <a:lstStyle/>
          <a:p>
            <a:r>
              <a:rPr lang="tr-TR" dirty="0"/>
              <a:t>Öykü Temelli Öğrenme Yaklaşımı Süreci</a:t>
            </a:r>
          </a:p>
        </p:txBody>
      </p:sp>
      <p:sp>
        <p:nvSpPr>
          <p:cNvPr id="3" name="İçerik Yer Tutucusu 2">
            <a:extLst>
              <a:ext uri="{FF2B5EF4-FFF2-40B4-BE49-F238E27FC236}">
                <a16:creationId xmlns:a16="http://schemas.microsoft.com/office/drawing/2014/main" id="{4A2D70D9-0DF5-689C-F84B-54C6AAD2C516}"/>
              </a:ext>
            </a:extLst>
          </p:cNvPr>
          <p:cNvSpPr>
            <a:spLocks noGrp="1"/>
          </p:cNvSpPr>
          <p:nvPr>
            <p:ph idx="1"/>
          </p:nvPr>
        </p:nvSpPr>
        <p:spPr>
          <a:xfrm>
            <a:off x="1069848" y="2139696"/>
            <a:ext cx="9346898" cy="3677683"/>
          </a:xfrm>
        </p:spPr>
        <p:txBody>
          <a:bodyPr/>
          <a:lstStyle/>
          <a:p>
            <a:r>
              <a:rPr lang="tr-TR" dirty="0"/>
              <a:t>İlk bölüm »Anahtar bir soru» ile başlar. Bu bakımdan anahtar soruların kısa cevaplı ve basit evet- hayır cümlesi olmaması gerekmektedir. Bunun yerine öğrenenleri düşünmeye sevk edici, ön bilgilerini harekete geçirici nitelikte sorular sorabilmek ve soru formları oluşturabilmek önem arz etmektedir. </a:t>
            </a:r>
          </a:p>
          <a:p>
            <a:r>
              <a:rPr lang="tr-TR" dirty="0"/>
              <a:t>Beyin fırtınası ve tartışma gibi tekniklerle öykü yapısı kurulmaya başlanır. </a:t>
            </a:r>
          </a:p>
          <a:p>
            <a:r>
              <a:rPr lang="tr-TR" dirty="0"/>
              <a:t>Yapı oluşturmadaki temel husus düşüncelerin öğrencilerin ortak kararları olmasıdır. </a:t>
            </a:r>
          </a:p>
          <a:p>
            <a:r>
              <a:rPr lang="tr-TR" dirty="0"/>
              <a:t>Dört başlık söz konusudur: Zamanlama, Planlama, Öğretmen Takımı ve Gruplamadır.</a:t>
            </a:r>
          </a:p>
          <a:p>
            <a:r>
              <a:rPr lang="tr-TR" sz="1800" b="1" i="1" dirty="0">
                <a:effectLst/>
                <a:latin typeface="Calibri" panose="020F0502020204030204" pitchFamily="34" charset="0"/>
                <a:cs typeface="Calibri" panose="020F0502020204030204" pitchFamily="34" charset="0"/>
              </a:rPr>
              <a:t>Bu </a:t>
            </a:r>
            <a:r>
              <a:rPr lang="tr-TR" sz="1800" b="1" i="1" dirty="0" err="1">
                <a:effectLst/>
                <a:latin typeface="Calibri" panose="020F0502020204030204" pitchFamily="34" charset="0"/>
                <a:cs typeface="Calibri" panose="020F0502020204030204" pitchFamily="34" charset="0"/>
              </a:rPr>
              <a:t>dört</a:t>
            </a:r>
            <a:r>
              <a:rPr lang="tr-TR" sz="1800" b="1" i="1" dirty="0">
                <a:effectLst/>
                <a:latin typeface="Calibri" panose="020F0502020204030204" pitchFamily="34" charset="0"/>
                <a:cs typeface="Calibri" panose="020F0502020204030204" pitchFamily="34" charset="0"/>
              </a:rPr>
              <a:t> </a:t>
            </a:r>
            <a:r>
              <a:rPr lang="tr-TR" sz="1800" b="1" i="1" dirty="0" err="1">
                <a:effectLst/>
                <a:latin typeface="Calibri" panose="020F0502020204030204" pitchFamily="34" charset="0"/>
                <a:cs typeface="Calibri" panose="020F0502020204030204" pitchFamily="34" charset="0"/>
              </a:rPr>
              <a:t>başlık</a:t>
            </a:r>
            <a:r>
              <a:rPr lang="tr-TR" sz="1800" b="1" i="1" dirty="0">
                <a:effectLst/>
                <a:latin typeface="Calibri" panose="020F0502020204030204" pitchFamily="34" charset="0"/>
                <a:cs typeface="Calibri" panose="020F0502020204030204" pitchFamily="34" charset="0"/>
              </a:rPr>
              <a:t> aynı zamanda </a:t>
            </a:r>
            <a:r>
              <a:rPr lang="tr-TR" sz="1800" b="1" i="1" dirty="0" err="1">
                <a:effectLst/>
                <a:latin typeface="Calibri" panose="020F0502020204030204" pitchFamily="34" charset="0"/>
                <a:cs typeface="Calibri" panose="020F0502020204030204" pitchFamily="34" charset="0"/>
              </a:rPr>
              <a:t>Öyku</a:t>
            </a:r>
            <a:r>
              <a:rPr lang="tr-TR" sz="1800" b="1" i="1" dirty="0">
                <a:effectLst/>
                <a:latin typeface="Calibri" panose="020F0502020204030204" pitchFamily="34" charset="0"/>
                <a:cs typeface="Calibri" panose="020F0502020204030204" pitchFamily="34" charset="0"/>
              </a:rPr>
              <a:t>̈ Temelli </a:t>
            </a:r>
            <a:r>
              <a:rPr lang="tr-TR" sz="1800" b="1" i="1" dirty="0" err="1">
                <a:effectLst/>
                <a:latin typeface="Calibri" panose="020F0502020204030204" pitchFamily="34" charset="0"/>
                <a:cs typeface="Calibri" panose="020F0502020204030204" pitchFamily="34" charset="0"/>
              </a:rPr>
              <a:t>Öğrenme</a:t>
            </a:r>
            <a:r>
              <a:rPr lang="tr-TR" sz="1800" b="1" i="1" dirty="0">
                <a:effectLst/>
                <a:latin typeface="Calibri" panose="020F0502020204030204" pitchFamily="34" charset="0"/>
                <a:cs typeface="Calibri" panose="020F0502020204030204" pitchFamily="34" charset="0"/>
              </a:rPr>
              <a:t> </a:t>
            </a:r>
            <a:r>
              <a:rPr lang="tr-TR" sz="1800" b="1" i="1" dirty="0" err="1">
                <a:effectLst/>
                <a:latin typeface="Calibri" panose="020F0502020204030204" pitchFamily="34" charset="0"/>
                <a:cs typeface="Calibri" panose="020F0502020204030204" pitchFamily="34" charset="0"/>
              </a:rPr>
              <a:t>Yaklaşımının</a:t>
            </a:r>
            <a:r>
              <a:rPr lang="tr-TR" sz="1800" b="1" i="1" dirty="0">
                <a:effectLst/>
                <a:latin typeface="Calibri" panose="020F0502020204030204" pitchFamily="34" charset="0"/>
                <a:cs typeface="Calibri" panose="020F0502020204030204" pitchFamily="34" charset="0"/>
              </a:rPr>
              <a:t> </a:t>
            </a:r>
            <a:r>
              <a:rPr lang="tr-TR" sz="1800" b="1" i="1" dirty="0" err="1">
                <a:effectLst/>
                <a:latin typeface="Calibri" panose="020F0502020204030204" pitchFamily="34" charset="0"/>
                <a:cs typeface="Calibri" panose="020F0502020204030204" pitchFamily="34" charset="0"/>
              </a:rPr>
              <a:t>diğer</a:t>
            </a:r>
            <a:r>
              <a:rPr lang="tr-TR" sz="1800" b="1" i="1" dirty="0">
                <a:effectLst/>
                <a:latin typeface="Calibri" panose="020F0502020204030204" pitchFamily="34" charset="0"/>
                <a:cs typeface="Calibri" panose="020F0502020204030204" pitchFamily="34" charset="0"/>
              </a:rPr>
              <a:t> </a:t>
            </a:r>
            <a:r>
              <a:rPr lang="tr-TR" sz="1800" b="1" i="1" dirty="0" err="1">
                <a:effectLst/>
                <a:latin typeface="Calibri" panose="020F0502020204030204" pitchFamily="34" charset="0"/>
                <a:cs typeface="Calibri" panose="020F0502020204030204" pitchFamily="34" charset="0"/>
              </a:rPr>
              <a:t>yöntem</a:t>
            </a:r>
            <a:r>
              <a:rPr lang="tr-TR" sz="1800" b="1" i="1" dirty="0">
                <a:effectLst/>
                <a:latin typeface="Calibri" panose="020F0502020204030204" pitchFamily="34" charset="0"/>
                <a:cs typeface="Calibri" panose="020F0502020204030204" pitchFamily="34" charset="0"/>
              </a:rPr>
              <a:t> ve </a:t>
            </a:r>
            <a:r>
              <a:rPr lang="tr-TR" sz="1800" b="1" i="1" dirty="0" err="1">
                <a:effectLst/>
                <a:latin typeface="Calibri" panose="020F0502020204030204" pitchFamily="34" charset="0"/>
                <a:cs typeface="Calibri" panose="020F0502020204030204" pitchFamily="34" charset="0"/>
              </a:rPr>
              <a:t>yaklaşımlardan</a:t>
            </a:r>
            <a:r>
              <a:rPr lang="tr-TR" sz="1800" b="1" i="1" dirty="0">
                <a:effectLst/>
                <a:latin typeface="Calibri" panose="020F0502020204030204" pitchFamily="34" charset="0"/>
                <a:cs typeface="Calibri" panose="020F0502020204030204" pitchFamily="34" charset="0"/>
              </a:rPr>
              <a:t> </a:t>
            </a:r>
            <a:r>
              <a:rPr lang="tr-TR" sz="1800" b="1" i="1" dirty="0" err="1">
                <a:effectLst/>
                <a:latin typeface="Calibri" panose="020F0502020204030204" pitchFamily="34" charset="0"/>
                <a:cs typeface="Calibri" panose="020F0502020204030204" pitchFamily="34" charset="0"/>
              </a:rPr>
              <a:t>ayrıştığı</a:t>
            </a:r>
            <a:r>
              <a:rPr lang="tr-TR" sz="1800" b="1" i="1" dirty="0">
                <a:effectLst/>
                <a:latin typeface="Calibri" panose="020F0502020204030204" pitchFamily="34" charset="0"/>
                <a:cs typeface="Calibri" panose="020F0502020204030204" pitchFamily="34" charset="0"/>
              </a:rPr>
              <a:t> noktalardır.</a:t>
            </a:r>
            <a:r>
              <a:rPr lang="tr-TR" b="1" i="1" dirty="0">
                <a:latin typeface="Calibri" panose="020F0502020204030204" pitchFamily="34" charset="0"/>
                <a:cs typeface="Calibri" panose="020F0502020204030204" pitchFamily="34" charset="0"/>
              </a:rPr>
              <a:t> </a:t>
            </a:r>
          </a:p>
        </p:txBody>
      </p:sp>
      <p:sp>
        <p:nvSpPr>
          <p:cNvPr id="4" name="Veri Yer Tutucusu 3">
            <a:extLst>
              <a:ext uri="{FF2B5EF4-FFF2-40B4-BE49-F238E27FC236}">
                <a16:creationId xmlns:a16="http://schemas.microsoft.com/office/drawing/2014/main" id="{CF13965C-0D1C-7E6E-44C3-4C357A7C50ED}"/>
              </a:ext>
            </a:extLst>
          </p:cNvPr>
          <p:cNvSpPr>
            <a:spLocks noGrp="1"/>
          </p:cNvSpPr>
          <p:nvPr>
            <p:ph type="dt" sz="half" idx="10"/>
          </p:nvPr>
        </p:nvSpPr>
        <p:spPr/>
        <p:txBody>
          <a:bodyPr/>
          <a:lstStyle/>
          <a:p>
            <a:fld id="{859FAE46-B57E-1E4B-803D-F9B3F0D6BB23}" type="datetime1">
              <a:rPr lang="tr-TR" smtClean="0"/>
              <a:t>16.12.2022</a:t>
            </a:fld>
            <a:endParaRPr lang="en-US"/>
          </a:p>
        </p:txBody>
      </p:sp>
      <p:sp>
        <p:nvSpPr>
          <p:cNvPr id="5" name="Alt Bilgi Yer Tutucusu 4">
            <a:extLst>
              <a:ext uri="{FF2B5EF4-FFF2-40B4-BE49-F238E27FC236}">
                <a16:creationId xmlns:a16="http://schemas.microsoft.com/office/drawing/2014/main" id="{08AD7992-A206-D134-6B4D-FF78989BFB9C}"/>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A8F2B9F2-D983-8E7F-FC8C-A2383CB458ED}"/>
              </a:ext>
            </a:extLst>
          </p:cNvPr>
          <p:cNvSpPr>
            <a:spLocks noGrp="1"/>
          </p:cNvSpPr>
          <p:nvPr>
            <p:ph type="sldNum" sz="quarter" idx="12"/>
          </p:nvPr>
        </p:nvSpPr>
        <p:spPr/>
        <p:txBody>
          <a:bodyPr/>
          <a:lstStyle/>
          <a:p>
            <a:fld id="{5A33CB2A-1702-4C1D-9CC4-8D472D39F19E}" type="slidenum">
              <a:rPr lang="en-US" smtClean="0"/>
              <a:t>15</a:t>
            </a:fld>
            <a:endParaRPr lang="en-US"/>
          </a:p>
        </p:txBody>
      </p:sp>
    </p:spTree>
    <p:extLst>
      <p:ext uri="{BB962C8B-B14F-4D97-AF65-F5344CB8AC3E}">
        <p14:creationId xmlns:p14="http://schemas.microsoft.com/office/powerpoint/2010/main" val="780077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AAD45D-4F0F-4B68-561E-EED9127E9434}"/>
              </a:ext>
            </a:extLst>
          </p:cNvPr>
          <p:cNvSpPr>
            <a:spLocks noGrp="1"/>
          </p:cNvSpPr>
          <p:nvPr>
            <p:ph type="title"/>
          </p:nvPr>
        </p:nvSpPr>
        <p:spPr/>
        <p:txBody>
          <a:bodyPr/>
          <a:lstStyle/>
          <a:p>
            <a:r>
              <a:rPr lang="tr-TR" dirty="0"/>
              <a:t>Öykü Tabanlı Öğrenme Süreci</a:t>
            </a:r>
          </a:p>
        </p:txBody>
      </p:sp>
      <p:graphicFrame>
        <p:nvGraphicFramePr>
          <p:cNvPr id="4" name="İçerik Yer Tutucusu 3">
            <a:extLst>
              <a:ext uri="{FF2B5EF4-FFF2-40B4-BE49-F238E27FC236}">
                <a16:creationId xmlns:a16="http://schemas.microsoft.com/office/drawing/2014/main" id="{C7C9154C-ADF4-42C0-72BD-4E501C50BAEE}"/>
              </a:ext>
            </a:extLst>
          </p:cNvPr>
          <p:cNvGraphicFramePr>
            <a:graphicFrameLocks noGrp="1"/>
          </p:cNvGraphicFramePr>
          <p:nvPr>
            <p:ph idx="1"/>
            <p:extLst>
              <p:ext uri="{D42A27DB-BD31-4B8C-83A1-F6EECF244321}">
                <p14:modId xmlns:p14="http://schemas.microsoft.com/office/powerpoint/2010/main" val="308236954"/>
              </p:ext>
            </p:extLst>
          </p:nvPr>
        </p:nvGraphicFramePr>
        <p:xfrm>
          <a:off x="1069975" y="2139950"/>
          <a:ext cx="8883650" cy="3676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Veri Yer Tutucusu 4">
            <a:extLst>
              <a:ext uri="{FF2B5EF4-FFF2-40B4-BE49-F238E27FC236}">
                <a16:creationId xmlns:a16="http://schemas.microsoft.com/office/drawing/2014/main" id="{0DC018C4-21DF-B2E2-1B2E-53C8A3831A73}"/>
              </a:ext>
            </a:extLst>
          </p:cNvPr>
          <p:cNvSpPr>
            <a:spLocks noGrp="1"/>
          </p:cNvSpPr>
          <p:nvPr>
            <p:ph type="dt" sz="half" idx="10"/>
          </p:nvPr>
        </p:nvSpPr>
        <p:spPr/>
        <p:txBody>
          <a:bodyPr/>
          <a:lstStyle/>
          <a:p>
            <a:fld id="{F5EEE132-E8C9-F342-B864-4A811CBB1DAD}" type="datetime1">
              <a:rPr lang="tr-TR" smtClean="0"/>
              <a:t>16.12.2022</a:t>
            </a:fld>
            <a:endParaRPr lang="en-US"/>
          </a:p>
        </p:txBody>
      </p:sp>
      <p:sp>
        <p:nvSpPr>
          <p:cNvPr id="6" name="Alt Bilgi Yer Tutucusu 5">
            <a:extLst>
              <a:ext uri="{FF2B5EF4-FFF2-40B4-BE49-F238E27FC236}">
                <a16:creationId xmlns:a16="http://schemas.microsoft.com/office/drawing/2014/main" id="{0FDB64A2-6D07-EC1A-4152-604BCE293D15}"/>
              </a:ext>
            </a:extLst>
          </p:cNvPr>
          <p:cNvSpPr>
            <a:spLocks noGrp="1"/>
          </p:cNvSpPr>
          <p:nvPr>
            <p:ph type="ftr" sz="quarter" idx="11"/>
          </p:nvPr>
        </p:nvSpPr>
        <p:spPr/>
        <p:txBody>
          <a:bodyPr/>
          <a:lstStyle/>
          <a:p>
            <a:r>
              <a:rPr lang="en-US"/>
              <a:t>Storyline Yaklaşımı</a:t>
            </a:r>
          </a:p>
        </p:txBody>
      </p:sp>
      <p:sp>
        <p:nvSpPr>
          <p:cNvPr id="7" name="Slayt Numarası Yer Tutucusu 6">
            <a:extLst>
              <a:ext uri="{FF2B5EF4-FFF2-40B4-BE49-F238E27FC236}">
                <a16:creationId xmlns:a16="http://schemas.microsoft.com/office/drawing/2014/main" id="{C267E5AE-EBCC-60BE-D0EE-691372050EAB}"/>
              </a:ext>
            </a:extLst>
          </p:cNvPr>
          <p:cNvSpPr>
            <a:spLocks noGrp="1"/>
          </p:cNvSpPr>
          <p:nvPr>
            <p:ph type="sldNum" sz="quarter" idx="12"/>
          </p:nvPr>
        </p:nvSpPr>
        <p:spPr/>
        <p:txBody>
          <a:bodyPr/>
          <a:lstStyle/>
          <a:p>
            <a:fld id="{5A33CB2A-1702-4C1D-9CC4-8D472D39F19E}" type="slidenum">
              <a:rPr lang="en-US" smtClean="0"/>
              <a:t>16</a:t>
            </a:fld>
            <a:endParaRPr lang="en-US"/>
          </a:p>
        </p:txBody>
      </p:sp>
    </p:spTree>
    <p:extLst>
      <p:ext uri="{BB962C8B-B14F-4D97-AF65-F5344CB8AC3E}">
        <p14:creationId xmlns:p14="http://schemas.microsoft.com/office/powerpoint/2010/main" val="3988380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7A4E1B-E359-69BC-14C8-04489EE89020}"/>
              </a:ext>
            </a:extLst>
          </p:cNvPr>
          <p:cNvSpPr>
            <a:spLocks noGrp="1"/>
          </p:cNvSpPr>
          <p:nvPr>
            <p:ph type="title"/>
          </p:nvPr>
        </p:nvSpPr>
        <p:spPr>
          <a:xfrm>
            <a:off x="1066799" y="1132367"/>
            <a:ext cx="7608074" cy="1257299"/>
          </a:xfrm>
        </p:spPr>
        <p:txBody>
          <a:bodyPr anchor="ctr">
            <a:normAutofit/>
          </a:bodyPr>
          <a:lstStyle/>
          <a:p>
            <a:r>
              <a:rPr lang="tr-TR" sz="4800"/>
              <a:t>Karakterler ve Mekan</a:t>
            </a:r>
          </a:p>
        </p:txBody>
      </p:sp>
      <p:sp>
        <p:nvSpPr>
          <p:cNvPr id="3" name="İçerik Yer Tutucusu 2">
            <a:extLst>
              <a:ext uri="{FF2B5EF4-FFF2-40B4-BE49-F238E27FC236}">
                <a16:creationId xmlns:a16="http://schemas.microsoft.com/office/drawing/2014/main" id="{C64DD57D-2C3A-C179-F0FC-E9FEED58B6C8}"/>
              </a:ext>
            </a:extLst>
          </p:cNvPr>
          <p:cNvSpPr>
            <a:spLocks noGrp="1"/>
          </p:cNvSpPr>
          <p:nvPr>
            <p:ph idx="1"/>
          </p:nvPr>
        </p:nvSpPr>
        <p:spPr>
          <a:xfrm>
            <a:off x="1066800" y="2736850"/>
            <a:ext cx="5029200" cy="2978152"/>
          </a:xfrm>
        </p:spPr>
        <p:txBody>
          <a:bodyPr>
            <a:normAutofit/>
          </a:bodyPr>
          <a:lstStyle/>
          <a:p>
            <a:pPr>
              <a:lnSpc>
                <a:spcPct val="110000"/>
              </a:lnSpc>
            </a:pPr>
            <a:r>
              <a:rPr lang="tr-TR" sz="1700"/>
              <a:t>Storyline yaklaşımına dayalı öğretim sürecinin ilk bölümünde, karakterler iki veya üç boyutlu olarak oluşturulmaktadır. Ayrıca bu bölümde öğrenciler, oluşturdukları karakterlerin biyografisini kısaca yazıp bu karakterlerini sınıfta tanıtmaktadır.</a:t>
            </a:r>
          </a:p>
          <a:p>
            <a:pPr>
              <a:lnSpc>
                <a:spcPct val="110000"/>
              </a:lnSpc>
            </a:pPr>
            <a:r>
              <a:rPr lang="tr-TR" sz="1700"/>
              <a:t>Storyline yaklaşımına dayalı öğretim sürecinin ikinci bölümde ise mekân üç boyutlu olarak öğrenciler tarafından oluşturmaktadır.</a:t>
            </a:r>
          </a:p>
        </p:txBody>
      </p:sp>
      <p:sp>
        <p:nvSpPr>
          <p:cNvPr id="4" name="Veri Yer Tutucusu 3">
            <a:extLst>
              <a:ext uri="{FF2B5EF4-FFF2-40B4-BE49-F238E27FC236}">
                <a16:creationId xmlns:a16="http://schemas.microsoft.com/office/drawing/2014/main" id="{60FBC51A-5518-C79D-C08E-39CFC4D33AE6}"/>
              </a:ext>
            </a:extLst>
          </p:cNvPr>
          <p:cNvSpPr>
            <a:spLocks noGrp="1"/>
          </p:cNvSpPr>
          <p:nvPr>
            <p:ph type="dt" sz="half" idx="10"/>
          </p:nvPr>
        </p:nvSpPr>
        <p:spPr>
          <a:xfrm rot="5400000">
            <a:off x="10477379" y="4629744"/>
            <a:ext cx="2653508" cy="365125"/>
          </a:xfrm>
        </p:spPr>
        <p:txBody>
          <a:bodyPr>
            <a:normAutofit/>
          </a:bodyPr>
          <a:lstStyle/>
          <a:p>
            <a:pPr>
              <a:spcAft>
                <a:spcPts val="600"/>
              </a:spcAft>
            </a:pPr>
            <a:fld id="{80FEE7D4-9DFF-2E48-B120-813996605DBB}" type="datetime1">
              <a:rPr lang="tr-TR" smtClean="0"/>
              <a:pPr>
                <a:spcAft>
                  <a:spcPts val="600"/>
                </a:spcAft>
              </a:pPr>
              <a:t>16.12.2022</a:t>
            </a:fld>
            <a:endParaRPr lang="en-US"/>
          </a:p>
        </p:txBody>
      </p:sp>
      <p:sp>
        <p:nvSpPr>
          <p:cNvPr id="5" name="Alt Bilgi Yer Tutucusu 4">
            <a:extLst>
              <a:ext uri="{FF2B5EF4-FFF2-40B4-BE49-F238E27FC236}">
                <a16:creationId xmlns:a16="http://schemas.microsoft.com/office/drawing/2014/main" id="{6F1A9B9E-1DD4-D096-CFF9-3EEF0FC9F798}"/>
              </a:ext>
            </a:extLst>
          </p:cNvPr>
          <p:cNvSpPr>
            <a:spLocks noGrp="1"/>
          </p:cNvSpPr>
          <p:nvPr>
            <p:ph type="ftr" sz="quarter" idx="11"/>
          </p:nvPr>
        </p:nvSpPr>
        <p:spPr>
          <a:xfrm>
            <a:off x="8610602" y="6318446"/>
            <a:ext cx="2743198" cy="365125"/>
          </a:xfrm>
        </p:spPr>
        <p:txBody>
          <a:bodyPr>
            <a:normAutofit/>
          </a:bodyPr>
          <a:lstStyle/>
          <a:p>
            <a:pPr>
              <a:spcAft>
                <a:spcPts val="600"/>
              </a:spcAft>
            </a:pPr>
            <a:r>
              <a:rPr lang="en-US"/>
              <a:t>Storyline Yaklaşımı</a:t>
            </a:r>
          </a:p>
        </p:txBody>
      </p:sp>
      <p:sp>
        <p:nvSpPr>
          <p:cNvPr id="6" name="Slayt Numarası Yer Tutucusu 5">
            <a:extLst>
              <a:ext uri="{FF2B5EF4-FFF2-40B4-BE49-F238E27FC236}">
                <a16:creationId xmlns:a16="http://schemas.microsoft.com/office/drawing/2014/main" id="{31258980-C19F-0442-9568-079AA47E470A}"/>
              </a:ext>
            </a:extLst>
          </p:cNvPr>
          <p:cNvSpPr>
            <a:spLocks noGrp="1"/>
          </p:cNvSpPr>
          <p:nvPr>
            <p:ph type="sldNum" sz="quarter" idx="12"/>
          </p:nvPr>
        </p:nvSpPr>
        <p:spPr>
          <a:xfrm>
            <a:off x="11353800" y="6318446"/>
            <a:ext cx="615696" cy="365125"/>
          </a:xfrm>
        </p:spPr>
        <p:txBody>
          <a:bodyPr>
            <a:normAutofit/>
          </a:bodyPr>
          <a:lstStyle/>
          <a:p>
            <a:pPr>
              <a:spcAft>
                <a:spcPts val="600"/>
              </a:spcAft>
            </a:pPr>
            <a:fld id="{5A33CB2A-1702-4C1D-9CC4-8D472D39F19E}" type="slidenum">
              <a:rPr lang="en-US" smtClean="0"/>
              <a:pPr>
                <a:spcAft>
                  <a:spcPts val="600"/>
                </a:spcAft>
              </a:pPr>
              <a:t>17</a:t>
            </a:fld>
            <a:endParaRPr lang="en-US"/>
          </a:p>
        </p:txBody>
      </p:sp>
    </p:spTree>
    <p:extLst>
      <p:ext uri="{BB962C8B-B14F-4D97-AF65-F5344CB8AC3E}">
        <p14:creationId xmlns:p14="http://schemas.microsoft.com/office/powerpoint/2010/main" val="2231444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B83C1E-F034-EE79-8D04-594EFEDBC128}"/>
              </a:ext>
            </a:extLst>
          </p:cNvPr>
          <p:cNvSpPr>
            <a:spLocks noGrp="1"/>
          </p:cNvSpPr>
          <p:nvPr>
            <p:ph type="title"/>
          </p:nvPr>
        </p:nvSpPr>
        <p:spPr>
          <a:xfrm>
            <a:off x="1987680" y="1143000"/>
            <a:ext cx="7946597" cy="1257300"/>
          </a:xfrm>
        </p:spPr>
        <p:txBody>
          <a:bodyPr anchor="ctr">
            <a:normAutofit/>
          </a:bodyPr>
          <a:lstStyle/>
          <a:p>
            <a:r>
              <a:rPr lang="tr-TR" dirty="0"/>
              <a:t>Olaylar</a:t>
            </a:r>
          </a:p>
        </p:txBody>
      </p:sp>
      <p:sp>
        <p:nvSpPr>
          <p:cNvPr id="3" name="İçerik Yer Tutucusu 2">
            <a:extLst>
              <a:ext uri="{FF2B5EF4-FFF2-40B4-BE49-F238E27FC236}">
                <a16:creationId xmlns:a16="http://schemas.microsoft.com/office/drawing/2014/main" id="{2BB95558-46F5-2DD1-CCC7-56912FC51FB9}"/>
              </a:ext>
            </a:extLst>
          </p:cNvPr>
          <p:cNvSpPr>
            <a:spLocks noGrp="1"/>
          </p:cNvSpPr>
          <p:nvPr>
            <p:ph idx="1"/>
          </p:nvPr>
        </p:nvSpPr>
        <p:spPr>
          <a:xfrm>
            <a:off x="1987680" y="2411519"/>
            <a:ext cx="5380530" cy="3394641"/>
          </a:xfrm>
        </p:spPr>
        <p:txBody>
          <a:bodyPr>
            <a:normAutofit/>
          </a:bodyPr>
          <a:lstStyle/>
          <a:p>
            <a:pPr>
              <a:lnSpc>
                <a:spcPct val="110000"/>
              </a:lnSpc>
            </a:pPr>
            <a:r>
              <a:rPr lang="tr-TR" sz="1500"/>
              <a:t>Karakterler ve mekân oluşturulduktan sonra üçüncü bölüm ile birlikte olaylara geçilmektedir. Bu bölümlerde, kahramanların başından çeşitli olaylar geçmekte ve kahramanlar karşılaştıkları problemleri çözmeye çalışmaktadır. Ayrıca olaylar bölümünde eğitim programında yer alan içerikle Storyline süreci bütünleştirilmektedir. Bu aşamada kahramanların yaşadıkları olaylar, anahtar sorular ve etkinliklerle öğrencilerde programda yer alan kazanımların gerçekleşmesi amaçlanmaktadır. Ayrıca bu bölümlerde öğrenciler öğretim programındaki kazanımlara ilişkin ürünler de ortaya koymaya başlamaktadır.</a:t>
            </a:r>
          </a:p>
        </p:txBody>
      </p:sp>
      <p:sp>
        <p:nvSpPr>
          <p:cNvPr id="4" name="Veri Yer Tutucusu 3">
            <a:extLst>
              <a:ext uri="{FF2B5EF4-FFF2-40B4-BE49-F238E27FC236}">
                <a16:creationId xmlns:a16="http://schemas.microsoft.com/office/drawing/2014/main" id="{ACAB94E5-CECC-C2CF-67BA-0C2819F42CE8}"/>
              </a:ext>
            </a:extLst>
          </p:cNvPr>
          <p:cNvSpPr>
            <a:spLocks noGrp="1"/>
          </p:cNvSpPr>
          <p:nvPr>
            <p:ph type="dt" sz="half" idx="10"/>
          </p:nvPr>
        </p:nvSpPr>
        <p:spPr>
          <a:xfrm rot="5400000">
            <a:off x="10477379" y="4629744"/>
            <a:ext cx="2653508" cy="365125"/>
          </a:xfrm>
        </p:spPr>
        <p:txBody>
          <a:bodyPr>
            <a:normAutofit/>
          </a:bodyPr>
          <a:lstStyle/>
          <a:p>
            <a:pPr>
              <a:spcAft>
                <a:spcPts val="600"/>
              </a:spcAft>
            </a:pPr>
            <a:fld id="{F43C9124-123F-8E4B-95DF-E41EDBFCF496}" type="datetime1">
              <a:rPr lang="tr-TR" smtClean="0"/>
              <a:pPr>
                <a:spcAft>
                  <a:spcPts val="600"/>
                </a:spcAft>
              </a:pPr>
              <a:t>16.12.2022</a:t>
            </a:fld>
            <a:endParaRPr lang="en-US"/>
          </a:p>
        </p:txBody>
      </p:sp>
      <p:sp>
        <p:nvSpPr>
          <p:cNvPr id="5" name="Alt Bilgi Yer Tutucusu 4">
            <a:extLst>
              <a:ext uri="{FF2B5EF4-FFF2-40B4-BE49-F238E27FC236}">
                <a16:creationId xmlns:a16="http://schemas.microsoft.com/office/drawing/2014/main" id="{7B9AAF83-8A0F-BD4F-9897-EC5815292B41}"/>
              </a:ext>
            </a:extLst>
          </p:cNvPr>
          <p:cNvSpPr>
            <a:spLocks noGrp="1"/>
          </p:cNvSpPr>
          <p:nvPr>
            <p:ph type="ftr" sz="quarter" idx="11"/>
          </p:nvPr>
        </p:nvSpPr>
        <p:spPr>
          <a:xfrm>
            <a:off x="8610602" y="6318446"/>
            <a:ext cx="2743198" cy="365125"/>
          </a:xfrm>
        </p:spPr>
        <p:txBody>
          <a:bodyPr>
            <a:normAutofit/>
          </a:bodyPr>
          <a:lstStyle/>
          <a:p>
            <a:pPr>
              <a:spcAft>
                <a:spcPts val="600"/>
              </a:spcAft>
            </a:pPr>
            <a:r>
              <a:rPr lang="en-US"/>
              <a:t>Storyline Yaklaşımı</a:t>
            </a:r>
          </a:p>
        </p:txBody>
      </p:sp>
      <p:sp>
        <p:nvSpPr>
          <p:cNvPr id="6" name="Slayt Numarası Yer Tutucusu 5">
            <a:extLst>
              <a:ext uri="{FF2B5EF4-FFF2-40B4-BE49-F238E27FC236}">
                <a16:creationId xmlns:a16="http://schemas.microsoft.com/office/drawing/2014/main" id="{48F572E8-868B-37A8-4DA4-45D79C3C3129}"/>
              </a:ext>
            </a:extLst>
          </p:cNvPr>
          <p:cNvSpPr>
            <a:spLocks noGrp="1"/>
          </p:cNvSpPr>
          <p:nvPr>
            <p:ph type="sldNum" sz="quarter" idx="12"/>
          </p:nvPr>
        </p:nvSpPr>
        <p:spPr>
          <a:xfrm>
            <a:off x="11353800" y="6318446"/>
            <a:ext cx="615696" cy="365125"/>
          </a:xfrm>
        </p:spPr>
        <p:txBody>
          <a:bodyPr>
            <a:normAutofit/>
          </a:bodyPr>
          <a:lstStyle/>
          <a:p>
            <a:pPr>
              <a:spcAft>
                <a:spcPts val="600"/>
              </a:spcAft>
            </a:pPr>
            <a:fld id="{5A33CB2A-1702-4C1D-9CC4-8D472D39F19E}" type="slidenum">
              <a:rPr lang="en-US" smtClean="0"/>
              <a:pPr>
                <a:spcAft>
                  <a:spcPts val="600"/>
                </a:spcAft>
              </a:pPr>
              <a:t>18</a:t>
            </a:fld>
            <a:endParaRPr lang="en-US"/>
          </a:p>
        </p:txBody>
      </p:sp>
    </p:spTree>
    <p:extLst>
      <p:ext uri="{BB962C8B-B14F-4D97-AF65-F5344CB8AC3E}">
        <p14:creationId xmlns:p14="http://schemas.microsoft.com/office/powerpoint/2010/main" val="841449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3E0D67-0B35-98C4-7AD7-AF10DF67DC73}"/>
              </a:ext>
            </a:extLst>
          </p:cNvPr>
          <p:cNvSpPr>
            <a:spLocks noGrp="1"/>
          </p:cNvSpPr>
          <p:nvPr>
            <p:ph type="title"/>
          </p:nvPr>
        </p:nvSpPr>
        <p:spPr/>
        <p:txBody>
          <a:bodyPr/>
          <a:lstStyle/>
          <a:p>
            <a:r>
              <a:rPr lang="tr-TR" dirty="0"/>
              <a:t>Sergi</a:t>
            </a:r>
          </a:p>
        </p:txBody>
      </p:sp>
      <p:sp>
        <p:nvSpPr>
          <p:cNvPr id="3" name="İçerik Yer Tutucusu 2">
            <a:extLst>
              <a:ext uri="{FF2B5EF4-FFF2-40B4-BE49-F238E27FC236}">
                <a16:creationId xmlns:a16="http://schemas.microsoft.com/office/drawing/2014/main" id="{FC63C5EF-C8F6-730C-F640-165EBC532259}"/>
              </a:ext>
            </a:extLst>
          </p:cNvPr>
          <p:cNvSpPr>
            <a:spLocks noGrp="1"/>
          </p:cNvSpPr>
          <p:nvPr>
            <p:ph idx="1"/>
          </p:nvPr>
        </p:nvSpPr>
        <p:spPr/>
        <p:txBody>
          <a:bodyPr/>
          <a:lstStyle/>
          <a:p>
            <a:r>
              <a:rPr lang="tr-TR" dirty="0"/>
              <a:t>Sergi ve kutlama bölümlerinde, öğrencilerin ortaya koydukları ürünlerin tamamının tanıtımı yapılmaktadır. Bu kutlama bir parti şeklinde de olabilmektedir. Kutlamaya ebeveynler, okuldaki diğer öğrenciler, yönetici ve öğretmenler katılabileceği gibi, Storyline öğretim sürecindeki konu ile ilgili uzman kişilerin katılımı da gerçekleşebilmektedir.</a:t>
            </a:r>
          </a:p>
        </p:txBody>
      </p:sp>
      <p:sp>
        <p:nvSpPr>
          <p:cNvPr id="4" name="Veri Yer Tutucusu 3">
            <a:extLst>
              <a:ext uri="{FF2B5EF4-FFF2-40B4-BE49-F238E27FC236}">
                <a16:creationId xmlns:a16="http://schemas.microsoft.com/office/drawing/2014/main" id="{C3A07DBE-C0AA-1C12-939D-599D3607B25C}"/>
              </a:ext>
            </a:extLst>
          </p:cNvPr>
          <p:cNvSpPr>
            <a:spLocks noGrp="1"/>
          </p:cNvSpPr>
          <p:nvPr>
            <p:ph type="dt" sz="half" idx="10"/>
          </p:nvPr>
        </p:nvSpPr>
        <p:spPr/>
        <p:txBody>
          <a:bodyPr/>
          <a:lstStyle/>
          <a:p>
            <a:fld id="{2545DEE0-FFAE-7A46-B81C-2196191EA47D}" type="datetime1">
              <a:rPr lang="tr-TR" smtClean="0"/>
              <a:t>16.12.2022</a:t>
            </a:fld>
            <a:endParaRPr lang="en-US"/>
          </a:p>
        </p:txBody>
      </p:sp>
      <p:sp>
        <p:nvSpPr>
          <p:cNvPr id="5" name="Alt Bilgi Yer Tutucusu 4">
            <a:extLst>
              <a:ext uri="{FF2B5EF4-FFF2-40B4-BE49-F238E27FC236}">
                <a16:creationId xmlns:a16="http://schemas.microsoft.com/office/drawing/2014/main" id="{C391548A-3A40-0AF2-2CA6-DB783770C277}"/>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48AFF921-271E-3ED3-2D19-F3E924BC63DE}"/>
              </a:ext>
            </a:extLst>
          </p:cNvPr>
          <p:cNvSpPr>
            <a:spLocks noGrp="1"/>
          </p:cNvSpPr>
          <p:nvPr>
            <p:ph type="sldNum" sz="quarter" idx="12"/>
          </p:nvPr>
        </p:nvSpPr>
        <p:spPr/>
        <p:txBody>
          <a:bodyPr/>
          <a:lstStyle/>
          <a:p>
            <a:fld id="{5A33CB2A-1702-4C1D-9CC4-8D472D39F19E}" type="slidenum">
              <a:rPr lang="en-US" smtClean="0"/>
              <a:t>19</a:t>
            </a:fld>
            <a:endParaRPr lang="en-US"/>
          </a:p>
        </p:txBody>
      </p:sp>
    </p:spTree>
    <p:extLst>
      <p:ext uri="{BB962C8B-B14F-4D97-AF65-F5344CB8AC3E}">
        <p14:creationId xmlns:p14="http://schemas.microsoft.com/office/powerpoint/2010/main" val="1261229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1E5A6E-9A0B-5B7B-7513-EF97CDD8CD3A}"/>
              </a:ext>
            </a:extLst>
          </p:cNvPr>
          <p:cNvSpPr>
            <a:spLocks noGrp="1"/>
          </p:cNvSpPr>
          <p:nvPr>
            <p:ph type="title"/>
          </p:nvPr>
        </p:nvSpPr>
        <p:spPr/>
        <p:txBody>
          <a:bodyPr/>
          <a:lstStyle/>
          <a:p>
            <a:r>
              <a:rPr lang="tr-TR" dirty="0"/>
              <a:t>Ben kimim?</a:t>
            </a:r>
          </a:p>
        </p:txBody>
      </p:sp>
      <p:sp>
        <p:nvSpPr>
          <p:cNvPr id="3" name="İçerik Yer Tutucusu 2">
            <a:extLst>
              <a:ext uri="{FF2B5EF4-FFF2-40B4-BE49-F238E27FC236}">
                <a16:creationId xmlns:a16="http://schemas.microsoft.com/office/drawing/2014/main" id="{1531A2AE-15EB-8704-0F94-5548445F7FAE}"/>
              </a:ext>
            </a:extLst>
          </p:cNvPr>
          <p:cNvSpPr>
            <a:spLocks noGrp="1"/>
          </p:cNvSpPr>
          <p:nvPr>
            <p:ph idx="1"/>
          </p:nvPr>
        </p:nvSpPr>
        <p:spPr/>
        <p:txBody>
          <a:bodyPr anchor="ctr">
            <a:normAutofit/>
          </a:bodyPr>
          <a:lstStyle/>
          <a:p>
            <a:pPr lvl="1" algn="ctr"/>
            <a:r>
              <a:rPr lang="tr-TR" sz="2200" i="1" dirty="0"/>
              <a:t>Üniversite yaşamımım son yılları, 4 koca yıl nasıl da bir anda geçiverdi anlamadım. Şimdi ise karşımda belirsizlikler…</a:t>
            </a:r>
          </a:p>
        </p:txBody>
      </p:sp>
      <p:sp>
        <p:nvSpPr>
          <p:cNvPr id="4" name="Veri Yer Tutucusu 3">
            <a:extLst>
              <a:ext uri="{FF2B5EF4-FFF2-40B4-BE49-F238E27FC236}">
                <a16:creationId xmlns:a16="http://schemas.microsoft.com/office/drawing/2014/main" id="{AAFE8C22-D43F-5302-9F97-6CFF5867D655}"/>
              </a:ext>
            </a:extLst>
          </p:cNvPr>
          <p:cNvSpPr>
            <a:spLocks noGrp="1"/>
          </p:cNvSpPr>
          <p:nvPr>
            <p:ph type="dt" sz="half" idx="10"/>
          </p:nvPr>
        </p:nvSpPr>
        <p:spPr/>
        <p:txBody>
          <a:bodyPr/>
          <a:lstStyle/>
          <a:p>
            <a:fld id="{4A5A21D1-AF4B-B64D-9420-3918A0706CAD}" type="datetime1">
              <a:rPr lang="tr-TR" smtClean="0"/>
              <a:t>16.12.2022</a:t>
            </a:fld>
            <a:endParaRPr lang="en-US"/>
          </a:p>
        </p:txBody>
      </p:sp>
      <p:sp>
        <p:nvSpPr>
          <p:cNvPr id="5" name="Alt Bilgi Yer Tutucusu 4">
            <a:extLst>
              <a:ext uri="{FF2B5EF4-FFF2-40B4-BE49-F238E27FC236}">
                <a16:creationId xmlns:a16="http://schemas.microsoft.com/office/drawing/2014/main" id="{1B97C6E5-5FC2-4773-D9FA-10A6DF18FA8B}"/>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51F5943F-E463-159D-3ED6-783F73D4B784}"/>
              </a:ext>
            </a:extLst>
          </p:cNvPr>
          <p:cNvSpPr>
            <a:spLocks noGrp="1"/>
          </p:cNvSpPr>
          <p:nvPr>
            <p:ph type="sldNum" sz="quarter" idx="12"/>
          </p:nvPr>
        </p:nvSpPr>
        <p:spPr/>
        <p:txBody>
          <a:bodyPr/>
          <a:lstStyle/>
          <a:p>
            <a:fld id="{5A33CB2A-1702-4C1D-9CC4-8D472D39F19E}" type="slidenum">
              <a:rPr lang="en-US" smtClean="0"/>
              <a:t>2</a:t>
            </a:fld>
            <a:endParaRPr lang="en-US"/>
          </a:p>
        </p:txBody>
      </p:sp>
    </p:spTree>
    <p:extLst>
      <p:ext uri="{BB962C8B-B14F-4D97-AF65-F5344CB8AC3E}">
        <p14:creationId xmlns:p14="http://schemas.microsoft.com/office/powerpoint/2010/main" val="1342887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AFC015-835C-0E87-0008-6CCABFEDACDC}"/>
              </a:ext>
            </a:extLst>
          </p:cNvPr>
          <p:cNvSpPr>
            <a:spLocks noGrp="1"/>
          </p:cNvSpPr>
          <p:nvPr>
            <p:ph type="title"/>
          </p:nvPr>
        </p:nvSpPr>
        <p:spPr/>
        <p:txBody>
          <a:bodyPr/>
          <a:lstStyle/>
          <a:p>
            <a:r>
              <a:rPr lang="tr-TR" dirty="0"/>
              <a:t>Değerlendirme</a:t>
            </a:r>
          </a:p>
        </p:txBody>
      </p:sp>
      <p:sp>
        <p:nvSpPr>
          <p:cNvPr id="3" name="İçerik Yer Tutucusu 2">
            <a:extLst>
              <a:ext uri="{FF2B5EF4-FFF2-40B4-BE49-F238E27FC236}">
                <a16:creationId xmlns:a16="http://schemas.microsoft.com/office/drawing/2014/main" id="{118846A9-2306-B1E8-5858-BAE5AD8EEF8A}"/>
              </a:ext>
            </a:extLst>
          </p:cNvPr>
          <p:cNvSpPr>
            <a:spLocks noGrp="1"/>
          </p:cNvSpPr>
          <p:nvPr>
            <p:ph idx="1"/>
          </p:nvPr>
        </p:nvSpPr>
        <p:spPr/>
        <p:txBody>
          <a:bodyPr/>
          <a:lstStyle/>
          <a:p>
            <a:r>
              <a:rPr lang="tr-TR" dirty="0"/>
              <a:t>Storyline öğretim sürecinin son bölümü değerlendirmedir. Bu bölümde, öğrencilerin yaptıkları çalışmaların değerlendirilmesi ve gözden geçirilmesi yapılabilir. Bunun yanında </a:t>
            </a:r>
            <a:r>
              <a:rPr lang="tr-TR" dirty="0" err="1"/>
              <a:t>Harkness</a:t>
            </a:r>
            <a:r>
              <a:rPr lang="tr-TR" dirty="0"/>
              <a:t> (2007, s.21), her bölümün etkinlikleri sona erdiğinde "mini" değerlendirme yapılabileceğini ifade etmektedir. Böylece öğrenme sürecinin tamamından elde edilen ürünler değerlendirilerek öğrencinin öğrenme süreci boyunca gelişimi gözlemlenebilmektedir.</a:t>
            </a:r>
          </a:p>
        </p:txBody>
      </p:sp>
      <p:sp>
        <p:nvSpPr>
          <p:cNvPr id="4" name="Veri Yer Tutucusu 3">
            <a:extLst>
              <a:ext uri="{FF2B5EF4-FFF2-40B4-BE49-F238E27FC236}">
                <a16:creationId xmlns:a16="http://schemas.microsoft.com/office/drawing/2014/main" id="{24BB2FB6-FD4C-0290-1794-212CEF5848FD}"/>
              </a:ext>
            </a:extLst>
          </p:cNvPr>
          <p:cNvSpPr>
            <a:spLocks noGrp="1"/>
          </p:cNvSpPr>
          <p:nvPr>
            <p:ph type="dt" sz="half" idx="10"/>
          </p:nvPr>
        </p:nvSpPr>
        <p:spPr/>
        <p:txBody>
          <a:bodyPr/>
          <a:lstStyle/>
          <a:p>
            <a:fld id="{CA7D818A-F763-9B42-9AB9-5682AD5C4B91}" type="datetime1">
              <a:rPr lang="tr-TR" smtClean="0"/>
              <a:t>16.12.2022</a:t>
            </a:fld>
            <a:endParaRPr lang="en-US"/>
          </a:p>
        </p:txBody>
      </p:sp>
      <p:sp>
        <p:nvSpPr>
          <p:cNvPr id="5" name="Alt Bilgi Yer Tutucusu 4">
            <a:extLst>
              <a:ext uri="{FF2B5EF4-FFF2-40B4-BE49-F238E27FC236}">
                <a16:creationId xmlns:a16="http://schemas.microsoft.com/office/drawing/2014/main" id="{69661DED-54BD-7D2B-77A3-FFFAF7A3F690}"/>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D5F6B555-1492-4201-54CA-2CD45E4FD4DF}"/>
              </a:ext>
            </a:extLst>
          </p:cNvPr>
          <p:cNvSpPr>
            <a:spLocks noGrp="1"/>
          </p:cNvSpPr>
          <p:nvPr>
            <p:ph type="sldNum" sz="quarter" idx="12"/>
          </p:nvPr>
        </p:nvSpPr>
        <p:spPr/>
        <p:txBody>
          <a:bodyPr/>
          <a:lstStyle/>
          <a:p>
            <a:fld id="{5A33CB2A-1702-4C1D-9CC4-8D472D39F19E}" type="slidenum">
              <a:rPr lang="en-US" smtClean="0"/>
              <a:t>20</a:t>
            </a:fld>
            <a:endParaRPr lang="en-US"/>
          </a:p>
        </p:txBody>
      </p:sp>
    </p:spTree>
    <p:extLst>
      <p:ext uri="{BB962C8B-B14F-4D97-AF65-F5344CB8AC3E}">
        <p14:creationId xmlns:p14="http://schemas.microsoft.com/office/powerpoint/2010/main" val="2490165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E6EDDA-8FCF-C1FB-2502-619EF9365EE6}"/>
              </a:ext>
            </a:extLst>
          </p:cNvPr>
          <p:cNvSpPr>
            <a:spLocks noGrp="1"/>
          </p:cNvSpPr>
          <p:nvPr>
            <p:ph type="title"/>
          </p:nvPr>
        </p:nvSpPr>
        <p:spPr/>
        <p:txBody>
          <a:bodyPr/>
          <a:lstStyle/>
          <a:p>
            <a:r>
              <a:rPr lang="tr-TR" dirty="0"/>
              <a:t>Zamanlama</a:t>
            </a:r>
          </a:p>
        </p:txBody>
      </p:sp>
      <p:sp>
        <p:nvSpPr>
          <p:cNvPr id="3" name="İçerik Yer Tutucusu 2">
            <a:extLst>
              <a:ext uri="{FF2B5EF4-FFF2-40B4-BE49-F238E27FC236}">
                <a16:creationId xmlns:a16="http://schemas.microsoft.com/office/drawing/2014/main" id="{DD283BAF-716B-083C-E161-0D37DD465E3D}"/>
              </a:ext>
            </a:extLst>
          </p:cNvPr>
          <p:cNvSpPr>
            <a:spLocks noGrp="1"/>
          </p:cNvSpPr>
          <p:nvPr>
            <p:ph idx="1"/>
          </p:nvPr>
        </p:nvSpPr>
        <p:spPr/>
        <p:txBody>
          <a:bodyPr>
            <a:normAutofit/>
          </a:bodyPr>
          <a:lstStyle/>
          <a:p>
            <a:pPr algn="just"/>
            <a:r>
              <a:rPr lang="tr-TR" sz="2000" dirty="0" err="1">
                <a:effectLst/>
                <a:latin typeface="Calibri" panose="020F0502020204030204" pitchFamily="34" charset="0"/>
                <a:cs typeface="Calibri" panose="020F0502020204030204" pitchFamily="34" charset="0"/>
              </a:rPr>
              <a:t>Öyku</a:t>
            </a:r>
            <a:r>
              <a:rPr lang="tr-TR" sz="2000" dirty="0">
                <a:effectLst/>
                <a:latin typeface="Calibri" panose="020F0502020204030204" pitchFamily="34" charset="0"/>
                <a:cs typeface="Calibri" panose="020F0502020204030204" pitchFamily="34" charset="0"/>
              </a:rPr>
              <a:t>̈ Temelli </a:t>
            </a:r>
            <a:r>
              <a:rPr lang="tr-TR" sz="2000" dirty="0" err="1">
                <a:effectLst/>
                <a:latin typeface="Calibri" panose="020F0502020204030204" pitchFamily="34" charset="0"/>
                <a:cs typeface="Calibri" panose="020F0502020204030204" pitchFamily="34" charset="0"/>
              </a:rPr>
              <a:t>Öğrenme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Yaklaşımı</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öğrenme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sürecine</a:t>
            </a:r>
            <a:r>
              <a:rPr lang="tr-TR" sz="2000" dirty="0">
                <a:effectLst/>
                <a:latin typeface="Calibri" panose="020F0502020204030204" pitchFamily="34" charset="0"/>
                <a:cs typeface="Calibri" panose="020F0502020204030204" pitchFamily="34" charset="0"/>
              </a:rPr>
              <a:t> ayrılacak olan zaman </a:t>
            </a:r>
            <a:r>
              <a:rPr lang="tr-TR" sz="2000" dirty="0" err="1">
                <a:effectLst/>
                <a:latin typeface="Calibri" panose="020F0502020204030204" pitchFamily="34" charset="0"/>
                <a:cs typeface="Calibri" panose="020F0502020204030204" pitchFamily="34" charset="0"/>
              </a:rPr>
              <a:t>çeşitli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şekillerde</a:t>
            </a:r>
            <a:r>
              <a:rPr lang="tr-TR" sz="2000" dirty="0">
                <a:effectLst/>
                <a:latin typeface="Calibri" panose="020F0502020204030204" pitchFamily="34" charset="0"/>
                <a:cs typeface="Calibri" panose="020F0502020204030204" pitchFamily="34" charset="0"/>
              </a:rPr>
              <a:t> olabilmektedir. Kimi uygulayıcılar </a:t>
            </a:r>
            <a:r>
              <a:rPr lang="tr-TR" sz="2000" dirty="0" err="1">
                <a:effectLst/>
                <a:latin typeface="Calibri" panose="020F0502020204030204" pitchFamily="34" charset="0"/>
                <a:cs typeface="Calibri" panose="020F0502020204030204" pitchFamily="34" charset="0"/>
              </a:rPr>
              <a:t>tüm</a:t>
            </a:r>
            <a:r>
              <a:rPr lang="tr-TR" sz="2000" dirty="0">
                <a:effectLst/>
                <a:latin typeface="Calibri" panose="020F0502020204030204" pitchFamily="34" charset="0"/>
                <a:cs typeface="Calibri" panose="020F0502020204030204" pitchFamily="34" charset="0"/>
              </a:rPr>
              <a:t> bir </a:t>
            </a:r>
            <a:r>
              <a:rPr lang="tr-TR" sz="2000" dirty="0" err="1">
                <a:effectLst/>
                <a:latin typeface="Calibri" panose="020F0502020204030204" pitchFamily="34" charset="0"/>
                <a:cs typeface="Calibri" panose="020F0502020204030204" pitchFamily="34" charset="0"/>
              </a:rPr>
              <a:t>öğretim</a:t>
            </a:r>
            <a:r>
              <a:rPr lang="tr-TR" sz="2000" dirty="0">
                <a:effectLst/>
                <a:latin typeface="Calibri" panose="020F0502020204030204" pitchFamily="34" charset="0"/>
                <a:cs typeface="Calibri" panose="020F0502020204030204" pitchFamily="34" charset="0"/>
              </a:rPr>
              <a:t> yılını </a:t>
            </a:r>
            <a:r>
              <a:rPr lang="tr-TR" sz="2000" dirty="0" err="1">
                <a:effectLst/>
                <a:latin typeface="Calibri" panose="020F0502020204030204" pitchFamily="34" charset="0"/>
                <a:cs typeface="Calibri" panose="020F0502020204030204" pitchFamily="34" charset="0"/>
              </a:rPr>
              <a:t>Öyku</a:t>
            </a:r>
            <a:r>
              <a:rPr lang="tr-TR" sz="2000" dirty="0">
                <a:effectLst/>
                <a:latin typeface="Calibri" panose="020F0502020204030204" pitchFamily="34" charset="0"/>
                <a:cs typeface="Calibri" panose="020F0502020204030204" pitchFamily="34" charset="0"/>
              </a:rPr>
              <a:t>̈ Temelli </a:t>
            </a:r>
            <a:r>
              <a:rPr lang="tr-TR" sz="2000" dirty="0" err="1">
                <a:effectLst/>
                <a:latin typeface="Calibri" panose="020F0502020204030204" pitchFamily="34" charset="0"/>
                <a:cs typeface="Calibri" panose="020F0502020204030204" pitchFamily="34" charset="0"/>
              </a:rPr>
              <a:t>Öğrenme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Yaklaşımıyla</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işlemişken</a:t>
            </a:r>
            <a:r>
              <a:rPr lang="tr-TR" sz="2000" dirty="0">
                <a:effectLst/>
                <a:latin typeface="Calibri" panose="020F0502020204030204" pitchFamily="34" charset="0"/>
                <a:cs typeface="Calibri" panose="020F0502020204030204" pitchFamily="34" charset="0"/>
              </a:rPr>
              <a:t>, kimileri </a:t>
            </a:r>
            <a:r>
              <a:rPr lang="tr-TR" sz="2000" dirty="0" err="1">
                <a:effectLst/>
                <a:latin typeface="Calibri" panose="020F0502020204030204" pitchFamily="34" charset="0"/>
                <a:cs typeface="Calibri" panose="020F0502020204030204" pitchFamily="34" charset="0"/>
              </a:rPr>
              <a:t>ünite</a:t>
            </a:r>
            <a:r>
              <a:rPr lang="tr-TR" sz="2000" dirty="0">
                <a:effectLst/>
                <a:latin typeface="Calibri" panose="020F0502020204030204" pitchFamily="34" charset="0"/>
                <a:cs typeface="Calibri" panose="020F0502020204030204" pitchFamily="34" charset="0"/>
              </a:rPr>
              <a:t> bazında ele almayı uygun </a:t>
            </a:r>
            <a:r>
              <a:rPr lang="tr-TR" sz="2000" dirty="0" err="1">
                <a:effectLst/>
                <a:latin typeface="Calibri" panose="020F0502020204030204" pitchFamily="34" charset="0"/>
                <a:cs typeface="Calibri" panose="020F0502020204030204" pitchFamily="34" charset="0"/>
              </a:rPr>
              <a:t>görmüşlerdir</a:t>
            </a:r>
            <a:r>
              <a:rPr lang="tr-TR" sz="2000" dirty="0">
                <a:effectLst/>
                <a:latin typeface="Calibri" panose="020F0502020204030204" pitchFamily="34" charset="0"/>
                <a:cs typeface="Calibri" panose="020F0502020204030204" pitchFamily="34" charset="0"/>
              </a:rPr>
              <a:t> (Bell 1994;15). Bazı uygulamalarda ise </a:t>
            </a:r>
            <a:r>
              <a:rPr lang="tr-TR" sz="2000" dirty="0" err="1">
                <a:effectLst/>
                <a:latin typeface="Calibri" panose="020F0502020204030204" pitchFamily="34" charset="0"/>
                <a:cs typeface="Calibri" panose="020F0502020204030204" pitchFamily="34" charset="0"/>
              </a:rPr>
              <a:t>birkac</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ünite</a:t>
            </a:r>
            <a:r>
              <a:rPr lang="tr-TR" sz="2000" dirty="0">
                <a:effectLst/>
                <a:latin typeface="Calibri" panose="020F0502020204030204" pitchFamily="34" charset="0"/>
                <a:cs typeface="Calibri" panose="020F0502020204030204" pitchFamily="34" charset="0"/>
              </a:rPr>
              <a:t> bu </a:t>
            </a:r>
            <a:r>
              <a:rPr lang="tr-TR" sz="2000" dirty="0" err="1">
                <a:effectLst/>
                <a:latin typeface="Calibri" panose="020F0502020204030204" pitchFamily="34" charset="0"/>
                <a:cs typeface="Calibri" panose="020F0502020204030204" pitchFamily="34" charset="0"/>
              </a:rPr>
              <a:t>yöntemle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birleştirilerek</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uygulanmıştır</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Güney</a:t>
            </a:r>
            <a:r>
              <a:rPr lang="tr-TR" sz="2000" dirty="0">
                <a:effectLst/>
                <a:latin typeface="Calibri" panose="020F0502020204030204" pitchFamily="34" charset="0"/>
                <a:cs typeface="Calibri" panose="020F0502020204030204" pitchFamily="34" charset="0"/>
              </a:rPr>
              <a:t>, 2003). </a:t>
            </a:r>
            <a:endParaRPr lang="tr-TR" sz="2000" dirty="0">
              <a:latin typeface="Calibri" panose="020F0502020204030204" pitchFamily="34" charset="0"/>
              <a:cs typeface="Calibri" panose="020F0502020204030204" pitchFamily="34" charset="0"/>
            </a:endParaRPr>
          </a:p>
        </p:txBody>
      </p:sp>
      <p:sp>
        <p:nvSpPr>
          <p:cNvPr id="4" name="Veri Yer Tutucusu 3">
            <a:extLst>
              <a:ext uri="{FF2B5EF4-FFF2-40B4-BE49-F238E27FC236}">
                <a16:creationId xmlns:a16="http://schemas.microsoft.com/office/drawing/2014/main" id="{58E5245F-F3FD-28F6-6452-2B6AD197DD62}"/>
              </a:ext>
            </a:extLst>
          </p:cNvPr>
          <p:cNvSpPr>
            <a:spLocks noGrp="1"/>
          </p:cNvSpPr>
          <p:nvPr>
            <p:ph type="dt" sz="half" idx="10"/>
          </p:nvPr>
        </p:nvSpPr>
        <p:spPr/>
        <p:txBody>
          <a:bodyPr/>
          <a:lstStyle/>
          <a:p>
            <a:fld id="{11F9B6EA-26D9-DE48-AE7A-1A1C06543019}" type="datetime1">
              <a:rPr lang="tr-TR" smtClean="0"/>
              <a:t>16.12.2022</a:t>
            </a:fld>
            <a:endParaRPr lang="en-US"/>
          </a:p>
        </p:txBody>
      </p:sp>
      <p:sp>
        <p:nvSpPr>
          <p:cNvPr id="5" name="Alt Bilgi Yer Tutucusu 4">
            <a:extLst>
              <a:ext uri="{FF2B5EF4-FFF2-40B4-BE49-F238E27FC236}">
                <a16:creationId xmlns:a16="http://schemas.microsoft.com/office/drawing/2014/main" id="{78730161-C9E5-627B-35BB-EBD1D48B8AB2}"/>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6F43365A-55FC-1ED7-F8EB-610866D69B45}"/>
              </a:ext>
            </a:extLst>
          </p:cNvPr>
          <p:cNvSpPr>
            <a:spLocks noGrp="1"/>
          </p:cNvSpPr>
          <p:nvPr>
            <p:ph type="sldNum" sz="quarter" idx="12"/>
          </p:nvPr>
        </p:nvSpPr>
        <p:spPr/>
        <p:txBody>
          <a:bodyPr/>
          <a:lstStyle/>
          <a:p>
            <a:fld id="{5A33CB2A-1702-4C1D-9CC4-8D472D39F19E}" type="slidenum">
              <a:rPr lang="en-US" smtClean="0"/>
              <a:t>21</a:t>
            </a:fld>
            <a:endParaRPr lang="en-US"/>
          </a:p>
        </p:txBody>
      </p:sp>
    </p:spTree>
    <p:extLst>
      <p:ext uri="{BB962C8B-B14F-4D97-AF65-F5344CB8AC3E}">
        <p14:creationId xmlns:p14="http://schemas.microsoft.com/office/powerpoint/2010/main" val="32914528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A73755-C06A-D59A-43A3-59A745D2F365}"/>
              </a:ext>
            </a:extLst>
          </p:cNvPr>
          <p:cNvSpPr>
            <a:spLocks noGrp="1"/>
          </p:cNvSpPr>
          <p:nvPr>
            <p:ph type="title"/>
          </p:nvPr>
        </p:nvSpPr>
        <p:spPr/>
        <p:txBody>
          <a:bodyPr/>
          <a:lstStyle/>
          <a:p>
            <a:r>
              <a:rPr lang="tr-TR" dirty="0"/>
              <a:t>Planlama</a:t>
            </a:r>
          </a:p>
        </p:txBody>
      </p:sp>
      <p:sp>
        <p:nvSpPr>
          <p:cNvPr id="3" name="İçerik Yer Tutucusu 2">
            <a:extLst>
              <a:ext uri="{FF2B5EF4-FFF2-40B4-BE49-F238E27FC236}">
                <a16:creationId xmlns:a16="http://schemas.microsoft.com/office/drawing/2014/main" id="{927A9588-A1D1-CFD3-FE51-801EED1BD36D}"/>
              </a:ext>
            </a:extLst>
          </p:cNvPr>
          <p:cNvSpPr>
            <a:spLocks noGrp="1"/>
          </p:cNvSpPr>
          <p:nvPr>
            <p:ph idx="1"/>
          </p:nvPr>
        </p:nvSpPr>
        <p:spPr/>
        <p:txBody>
          <a:bodyPr>
            <a:normAutofit fontScale="92500" lnSpcReduction="10000"/>
          </a:bodyPr>
          <a:lstStyle/>
          <a:p>
            <a:pPr algn="just"/>
            <a:r>
              <a:rPr lang="tr-TR" sz="2000" dirty="0" err="1">
                <a:effectLst/>
                <a:latin typeface="Calibri" panose="020F0502020204030204" pitchFamily="34" charset="0"/>
                <a:cs typeface="Calibri" panose="020F0502020204030204" pitchFamily="34" charset="0"/>
              </a:rPr>
              <a:t>Öyku</a:t>
            </a:r>
            <a:r>
              <a:rPr lang="tr-TR" sz="2000" dirty="0">
                <a:effectLst/>
                <a:latin typeface="Calibri" panose="020F0502020204030204" pitchFamily="34" charset="0"/>
                <a:cs typeface="Calibri" panose="020F0502020204030204" pitchFamily="34" charset="0"/>
              </a:rPr>
              <a:t>̈ Temelli </a:t>
            </a:r>
            <a:r>
              <a:rPr lang="tr-TR" sz="2000" dirty="0" err="1">
                <a:effectLst/>
                <a:latin typeface="Calibri" panose="020F0502020204030204" pitchFamily="34" charset="0"/>
                <a:cs typeface="Calibri" panose="020F0502020204030204" pitchFamily="34" charset="0"/>
              </a:rPr>
              <a:t>Öğrenme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Yaklaşımı</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öğrenme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sürecinde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önemli</a:t>
            </a:r>
            <a:r>
              <a:rPr lang="tr-TR" sz="2000" dirty="0">
                <a:effectLst/>
                <a:latin typeface="Calibri" panose="020F0502020204030204" pitchFamily="34" charset="0"/>
                <a:cs typeface="Calibri" panose="020F0502020204030204" pitchFamily="34" charset="0"/>
              </a:rPr>
              <a:t> olan, </a:t>
            </a:r>
            <a:r>
              <a:rPr lang="tr-TR" sz="2000" dirty="0" err="1">
                <a:effectLst/>
                <a:latin typeface="Calibri" panose="020F0502020204030204" pitchFamily="34" charset="0"/>
                <a:cs typeface="Calibri" panose="020F0502020204030204" pitchFamily="34" charset="0"/>
              </a:rPr>
              <a:t>içeriği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öğrencilerin</a:t>
            </a:r>
            <a:r>
              <a:rPr lang="tr-TR" sz="2000" dirty="0">
                <a:effectLst/>
                <a:latin typeface="Calibri" panose="020F0502020204030204" pitchFamily="34" charset="0"/>
                <a:cs typeface="Calibri" panose="020F0502020204030204" pitchFamily="34" charset="0"/>
              </a:rPr>
              <a:t> kazanmasını </a:t>
            </a:r>
            <a:r>
              <a:rPr lang="tr-TR" sz="2000" dirty="0" err="1">
                <a:effectLst/>
                <a:latin typeface="Calibri" panose="020F0502020204030204" pitchFamily="34" charset="0"/>
                <a:cs typeface="Calibri" panose="020F0502020204030204" pitchFamily="34" charset="0"/>
              </a:rPr>
              <a:t>istediğimiz</a:t>
            </a:r>
            <a:r>
              <a:rPr lang="tr-TR" sz="2000" dirty="0">
                <a:effectLst/>
                <a:latin typeface="Calibri" panose="020F0502020204030204" pitchFamily="34" charset="0"/>
                <a:cs typeface="Calibri" panose="020F0502020204030204" pitchFamily="34" charset="0"/>
              </a:rPr>
              <a:t> bilgi, beceri ve </a:t>
            </a:r>
            <a:r>
              <a:rPr lang="tr-TR" sz="2000" dirty="0" err="1">
                <a:effectLst/>
                <a:latin typeface="Calibri" panose="020F0502020204030204" pitchFamily="34" charset="0"/>
                <a:cs typeface="Calibri" panose="020F0502020204030204" pitchFamily="34" charset="0"/>
              </a:rPr>
              <a:t>değerleri</a:t>
            </a:r>
            <a:r>
              <a:rPr lang="tr-TR" sz="2000" dirty="0">
                <a:effectLst/>
                <a:latin typeface="Calibri" panose="020F0502020204030204" pitchFamily="34" charset="0"/>
                <a:cs typeface="Calibri" panose="020F0502020204030204" pitchFamily="34" charset="0"/>
              </a:rPr>
              <a:t> kazandırıcı etkinliklerle </a:t>
            </a:r>
            <a:r>
              <a:rPr lang="tr-TR" sz="2000" dirty="0" err="1">
                <a:effectLst/>
                <a:latin typeface="Calibri" panose="020F0502020204030204" pitchFamily="34" charset="0"/>
                <a:cs typeface="Calibri" panose="020F0502020204030204" pitchFamily="34" charset="0"/>
              </a:rPr>
              <a:t>düzenlemektir</a:t>
            </a:r>
            <a:r>
              <a:rPr lang="tr-TR" sz="2000" dirty="0">
                <a:effectLst/>
                <a:latin typeface="Calibri" panose="020F0502020204030204" pitchFamily="34" charset="0"/>
                <a:cs typeface="Calibri" panose="020F0502020204030204" pitchFamily="34" charset="0"/>
              </a:rPr>
              <a:t>. </a:t>
            </a:r>
            <a:endParaRPr lang="tr-TR" sz="2000" dirty="0">
              <a:latin typeface="Calibri" panose="020F0502020204030204" pitchFamily="34" charset="0"/>
              <a:cs typeface="Calibri" panose="020F0502020204030204" pitchFamily="34" charset="0"/>
            </a:endParaRPr>
          </a:p>
          <a:p>
            <a:pPr algn="just"/>
            <a:r>
              <a:rPr lang="tr-TR" sz="2000" dirty="0" err="1">
                <a:effectLst/>
                <a:latin typeface="Calibri" panose="020F0502020204030204" pitchFamily="34" charset="0"/>
                <a:cs typeface="Calibri" panose="020F0502020204030204" pitchFamily="34" charset="0"/>
              </a:rPr>
              <a:t>Öykülerin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üc</a:t>
            </a:r>
            <a:r>
              <a:rPr lang="tr-TR" sz="2000" dirty="0">
                <a:effectLst/>
                <a:latin typeface="Calibri" panose="020F0502020204030204" pitchFamily="34" charset="0"/>
                <a:cs typeface="Calibri" panose="020F0502020204030204" pitchFamily="34" charset="0"/>
              </a:rPr>
              <a:t>̧ ana </a:t>
            </a:r>
            <a:r>
              <a:rPr lang="tr-TR" sz="2000" dirty="0" err="1">
                <a:effectLst/>
                <a:latin typeface="Calibri" panose="020F0502020204030204" pitchFamily="34" charset="0"/>
                <a:cs typeface="Calibri" panose="020F0502020204030204" pitchFamily="34" charset="0"/>
              </a:rPr>
              <a:t>öğesi</a:t>
            </a:r>
            <a:r>
              <a:rPr lang="tr-TR" sz="2000" dirty="0">
                <a:effectLst/>
                <a:latin typeface="Calibri" panose="020F0502020204030204" pitchFamily="34" charset="0"/>
                <a:cs typeface="Calibri" panose="020F0502020204030204" pitchFamily="34" charset="0"/>
              </a:rPr>
              <a:t> vardır: insanlar (karakterler), zaman (</a:t>
            </a:r>
            <a:r>
              <a:rPr lang="tr-TR" sz="2000" dirty="0" err="1">
                <a:effectLst/>
                <a:latin typeface="Calibri" panose="020F0502020204030204" pitchFamily="34" charset="0"/>
                <a:cs typeface="Calibri" panose="020F0502020204030204" pitchFamily="34" charset="0"/>
              </a:rPr>
              <a:t>geçmis</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şimdiki</a:t>
            </a:r>
            <a:r>
              <a:rPr lang="tr-TR" sz="2000" dirty="0">
                <a:effectLst/>
                <a:latin typeface="Calibri" panose="020F0502020204030204" pitchFamily="34" charset="0"/>
                <a:cs typeface="Calibri" panose="020F0502020204030204" pitchFamily="34" charset="0"/>
              </a:rPr>
              <a:t> zaman ve gelecek) ve </a:t>
            </a:r>
            <a:r>
              <a:rPr lang="tr-TR" sz="2000" dirty="0" err="1">
                <a:effectLst/>
                <a:latin typeface="Calibri" panose="020F0502020204030204" pitchFamily="34" charset="0"/>
                <a:cs typeface="Calibri" panose="020F0502020204030204" pitchFamily="34" charset="0"/>
              </a:rPr>
              <a:t>mekân</a:t>
            </a:r>
            <a:r>
              <a:rPr lang="tr-TR" sz="2000" dirty="0">
                <a:effectLst/>
                <a:latin typeface="Calibri" panose="020F0502020204030204" pitchFamily="34" charset="0"/>
                <a:cs typeface="Calibri" panose="020F0502020204030204" pitchFamily="34" charset="0"/>
              </a:rPr>
              <a:t> (yer ve durum). </a:t>
            </a:r>
            <a:endParaRPr lang="tr-TR" sz="2000" dirty="0">
              <a:latin typeface="Calibri" panose="020F0502020204030204" pitchFamily="34" charset="0"/>
              <a:cs typeface="Calibri" panose="020F0502020204030204" pitchFamily="34" charset="0"/>
            </a:endParaRPr>
          </a:p>
          <a:p>
            <a:pPr algn="just"/>
            <a:r>
              <a:rPr lang="tr-TR" sz="2000" dirty="0" err="1">
                <a:effectLst/>
                <a:latin typeface="Calibri" panose="020F0502020204030204" pitchFamily="34" charset="0"/>
                <a:cs typeface="Calibri" panose="020F0502020204030204" pitchFamily="34" charset="0"/>
              </a:rPr>
              <a:t>Öyku</a:t>
            </a:r>
            <a:r>
              <a:rPr lang="tr-TR" sz="2000" dirty="0">
                <a:effectLst/>
                <a:latin typeface="Calibri" panose="020F0502020204030204" pitchFamily="34" charset="0"/>
                <a:cs typeface="Calibri" panose="020F0502020204030204" pitchFamily="34" charset="0"/>
              </a:rPr>
              <a:t>̈, karakterler veya </a:t>
            </a:r>
            <a:r>
              <a:rPr lang="tr-TR" sz="2000" dirty="0" err="1">
                <a:effectLst/>
                <a:latin typeface="Calibri" panose="020F0502020204030204" pitchFamily="34" charset="0"/>
                <a:cs typeface="Calibri" panose="020F0502020204030204" pitchFamily="34" charset="0"/>
              </a:rPr>
              <a:t>mekânın</a:t>
            </a:r>
            <a:r>
              <a:rPr lang="tr-TR" sz="2000" dirty="0">
                <a:effectLst/>
                <a:latin typeface="Calibri" panose="020F0502020204030204" pitchFamily="34" charset="0"/>
                <a:cs typeface="Calibri" panose="020F0502020204030204" pitchFamily="34" charset="0"/>
              </a:rPr>
              <a:t> belirlenmesi ile </a:t>
            </a:r>
            <a:r>
              <a:rPr lang="tr-TR" sz="2000" dirty="0" err="1">
                <a:effectLst/>
                <a:latin typeface="Calibri" panose="020F0502020204030204" pitchFamily="34" charset="0"/>
                <a:cs typeface="Calibri" panose="020F0502020204030204" pitchFamily="34" charset="0"/>
              </a:rPr>
              <a:t>başlayabilir</a:t>
            </a:r>
            <a:r>
              <a:rPr lang="tr-TR" sz="2000" dirty="0">
                <a:effectLst/>
                <a:latin typeface="Calibri" panose="020F0502020204030204" pitchFamily="34" charset="0"/>
                <a:cs typeface="Calibri" panose="020F0502020204030204" pitchFamily="34" charset="0"/>
              </a:rPr>
              <a:t>. Etkili olabilmesi </a:t>
            </a:r>
            <a:r>
              <a:rPr lang="tr-TR" sz="2000" dirty="0" err="1">
                <a:effectLst/>
                <a:latin typeface="Calibri" panose="020F0502020204030204" pitchFamily="34" charset="0"/>
                <a:cs typeface="Calibri" panose="020F0502020204030204" pitchFamily="34" charset="0"/>
              </a:rPr>
              <a:t>için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öğrencileri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düzenli</a:t>
            </a:r>
            <a:r>
              <a:rPr lang="tr-TR" sz="2000" dirty="0">
                <a:effectLst/>
                <a:latin typeface="Calibri" panose="020F0502020204030204" pitchFamily="34" charset="0"/>
                <a:cs typeface="Calibri" panose="020F0502020204030204" pitchFamily="34" charset="0"/>
              </a:rPr>
              <a:t> olarak </a:t>
            </a:r>
            <a:r>
              <a:rPr lang="tr-TR" sz="2000" dirty="0" err="1">
                <a:effectLst/>
                <a:latin typeface="Calibri" panose="020F0502020204030204" pitchFamily="34" charset="0"/>
                <a:cs typeface="Calibri" panose="020F0502020204030204" pitchFamily="34" charset="0"/>
              </a:rPr>
              <a:t>çalışmanın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içinde</a:t>
            </a:r>
            <a:r>
              <a:rPr lang="tr-TR" sz="2000" dirty="0">
                <a:effectLst/>
                <a:latin typeface="Calibri" panose="020F0502020204030204" pitchFamily="34" charset="0"/>
                <a:cs typeface="Calibri" panose="020F0502020204030204" pitchFamily="34" charset="0"/>
              </a:rPr>
              <a:t> tutmak gerekir ki “ana </a:t>
            </a:r>
            <a:r>
              <a:rPr lang="tr-TR" sz="2000" dirty="0" err="1">
                <a:effectLst/>
                <a:latin typeface="Calibri" panose="020F0502020204030204" pitchFamily="34" charset="0"/>
                <a:cs typeface="Calibri" panose="020F0502020204030204" pitchFamily="34" charset="0"/>
              </a:rPr>
              <a:t>çizgi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line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sürdürülebilsin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Eğer</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öğrencinin</a:t>
            </a:r>
            <a:r>
              <a:rPr lang="tr-TR" sz="2000" dirty="0">
                <a:effectLst/>
                <a:latin typeface="Calibri" panose="020F0502020204030204" pitchFamily="34" charset="0"/>
                <a:cs typeface="Calibri" panose="020F0502020204030204" pitchFamily="34" charset="0"/>
              </a:rPr>
              <a:t> derse katılma </a:t>
            </a:r>
            <a:r>
              <a:rPr lang="tr-TR" sz="2000" dirty="0" err="1">
                <a:effectLst/>
                <a:latin typeface="Calibri" panose="020F0502020204030204" pitchFamily="34" charset="0"/>
                <a:cs typeface="Calibri" panose="020F0502020204030204" pitchFamily="34" charset="0"/>
              </a:rPr>
              <a:t>sürecindeki</a:t>
            </a:r>
            <a:r>
              <a:rPr lang="tr-TR" sz="2000" dirty="0">
                <a:effectLst/>
                <a:latin typeface="Calibri" panose="020F0502020204030204" pitchFamily="34" charset="0"/>
                <a:cs typeface="Calibri" panose="020F0502020204030204" pitchFamily="34" charset="0"/>
              </a:rPr>
              <a:t> aralıkları </a:t>
            </a:r>
            <a:r>
              <a:rPr lang="tr-TR" sz="2000" dirty="0" err="1">
                <a:effectLst/>
                <a:latin typeface="Calibri" panose="020F0502020204030204" pitchFamily="34" charset="0"/>
                <a:cs typeface="Calibri" panose="020F0502020204030204" pitchFamily="34" charset="0"/>
              </a:rPr>
              <a:t>çok</a:t>
            </a:r>
            <a:r>
              <a:rPr lang="tr-TR" sz="2000" dirty="0">
                <a:effectLst/>
                <a:latin typeface="Calibri" panose="020F0502020204030204" pitchFamily="34" charset="0"/>
                <a:cs typeface="Calibri" panose="020F0502020204030204" pitchFamily="34" charset="0"/>
              </a:rPr>
              <a:t> uzun olursa veya “ana </a:t>
            </a:r>
            <a:r>
              <a:rPr lang="tr-TR" sz="2000" dirty="0" err="1">
                <a:effectLst/>
                <a:latin typeface="Calibri" panose="020F0502020204030204" pitchFamily="34" charset="0"/>
                <a:cs typeface="Calibri" panose="020F0502020204030204" pitchFamily="34" charset="0"/>
              </a:rPr>
              <a:t>çizgi”nin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dışına</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çıkılırsa</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bütünlük</a:t>
            </a:r>
            <a:r>
              <a:rPr lang="tr-TR" sz="2000" dirty="0">
                <a:effectLst/>
                <a:latin typeface="Calibri" panose="020F0502020204030204" pitchFamily="34" charset="0"/>
                <a:cs typeface="Calibri" panose="020F0502020204030204" pitchFamily="34" charset="0"/>
              </a:rPr>
              <a:t> bozulabilir. </a:t>
            </a:r>
            <a:r>
              <a:rPr lang="tr-TR" sz="2000" dirty="0" err="1">
                <a:effectLst/>
                <a:latin typeface="Calibri" panose="020F0502020204030204" pitchFamily="34" charset="0"/>
                <a:cs typeface="Calibri" panose="020F0502020204030204" pitchFamily="34" charset="0"/>
              </a:rPr>
              <a:t>Böyle</a:t>
            </a:r>
            <a:r>
              <a:rPr lang="tr-TR" sz="2000" dirty="0">
                <a:effectLst/>
                <a:latin typeface="Calibri" panose="020F0502020204030204" pitchFamily="34" charset="0"/>
                <a:cs typeface="Calibri" panose="020F0502020204030204" pitchFamily="34" charset="0"/>
              </a:rPr>
              <a:t> bir durumda </a:t>
            </a:r>
            <a:r>
              <a:rPr lang="tr-TR" sz="2000" dirty="0" err="1">
                <a:effectLst/>
                <a:latin typeface="Calibri" panose="020F0502020204030204" pitchFamily="34" charset="0"/>
                <a:cs typeface="Calibri" panose="020F0502020204030204" pitchFamily="34" charset="0"/>
              </a:rPr>
              <a:t>süreci</a:t>
            </a:r>
            <a:r>
              <a:rPr lang="tr-TR" sz="2000" dirty="0">
                <a:effectLst/>
                <a:latin typeface="Calibri" panose="020F0502020204030204" pitchFamily="34" charset="0"/>
                <a:cs typeface="Calibri" panose="020F0502020204030204" pitchFamily="34" charset="0"/>
              </a:rPr>
              <a:t> toparlamak ve ana </a:t>
            </a:r>
            <a:r>
              <a:rPr lang="tr-TR" sz="2000" dirty="0" err="1">
                <a:effectLst/>
                <a:latin typeface="Calibri" panose="020F0502020204030204" pitchFamily="34" charset="0"/>
                <a:cs typeface="Calibri" panose="020F0502020204030204" pitchFamily="34" charset="0"/>
              </a:rPr>
              <a:t>öyküye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dönmek</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çok</a:t>
            </a:r>
            <a:r>
              <a:rPr lang="tr-TR" sz="2000" dirty="0">
                <a:effectLst/>
                <a:latin typeface="Calibri" panose="020F0502020204030204" pitchFamily="34" charset="0"/>
                <a:cs typeface="Calibri" panose="020F0502020204030204" pitchFamily="34" charset="0"/>
              </a:rPr>
              <a:t> zor olacaktır. </a:t>
            </a:r>
            <a:endParaRPr lang="tr-TR" sz="2000" dirty="0">
              <a:latin typeface="Calibri" panose="020F0502020204030204" pitchFamily="34" charset="0"/>
              <a:cs typeface="Calibri" panose="020F0502020204030204" pitchFamily="34" charset="0"/>
            </a:endParaRPr>
          </a:p>
        </p:txBody>
      </p:sp>
      <p:sp>
        <p:nvSpPr>
          <p:cNvPr id="4" name="Veri Yer Tutucusu 3">
            <a:extLst>
              <a:ext uri="{FF2B5EF4-FFF2-40B4-BE49-F238E27FC236}">
                <a16:creationId xmlns:a16="http://schemas.microsoft.com/office/drawing/2014/main" id="{2AEDB2ED-869D-C34E-434D-47DBD4A2953D}"/>
              </a:ext>
            </a:extLst>
          </p:cNvPr>
          <p:cNvSpPr>
            <a:spLocks noGrp="1"/>
          </p:cNvSpPr>
          <p:nvPr>
            <p:ph type="dt" sz="half" idx="10"/>
          </p:nvPr>
        </p:nvSpPr>
        <p:spPr/>
        <p:txBody>
          <a:bodyPr/>
          <a:lstStyle/>
          <a:p>
            <a:fld id="{97F6179C-50D6-E94B-9ED8-AB422F4B22BE}" type="datetime1">
              <a:rPr lang="tr-TR" smtClean="0"/>
              <a:t>16.12.2022</a:t>
            </a:fld>
            <a:endParaRPr lang="en-US"/>
          </a:p>
        </p:txBody>
      </p:sp>
      <p:sp>
        <p:nvSpPr>
          <p:cNvPr id="5" name="Alt Bilgi Yer Tutucusu 4">
            <a:extLst>
              <a:ext uri="{FF2B5EF4-FFF2-40B4-BE49-F238E27FC236}">
                <a16:creationId xmlns:a16="http://schemas.microsoft.com/office/drawing/2014/main" id="{75158167-6520-E689-3423-2A67FF00E10C}"/>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20407114-300E-2386-FF65-769838FC8F51}"/>
              </a:ext>
            </a:extLst>
          </p:cNvPr>
          <p:cNvSpPr>
            <a:spLocks noGrp="1"/>
          </p:cNvSpPr>
          <p:nvPr>
            <p:ph type="sldNum" sz="quarter" idx="12"/>
          </p:nvPr>
        </p:nvSpPr>
        <p:spPr/>
        <p:txBody>
          <a:bodyPr/>
          <a:lstStyle/>
          <a:p>
            <a:fld id="{5A33CB2A-1702-4C1D-9CC4-8D472D39F19E}" type="slidenum">
              <a:rPr lang="en-US" smtClean="0"/>
              <a:t>22</a:t>
            </a:fld>
            <a:endParaRPr lang="en-US"/>
          </a:p>
        </p:txBody>
      </p:sp>
    </p:spTree>
    <p:extLst>
      <p:ext uri="{BB962C8B-B14F-4D97-AF65-F5344CB8AC3E}">
        <p14:creationId xmlns:p14="http://schemas.microsoft.com/office/powerpoint/2010/main" val="10798400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9BC596-7FDC-5106-1856-36E909B4E809}"/>
              </a:ext>
            </a:extLst>
          </p:cNvPr>
          <p:cNvSpPr>
            <a:spLocks noGrp="1"/>
          </p:cNvSpPr>
          <p:nvPr>
            <p:ph type="title"/>
          </p:nvPr>
        </p:nvSpPr>
        <p:spPr/>
        <p:txBody>
          <a:bodyPr/>
          <a:lstStyle/>
          <a:p>
            <a:r>
              <a:rPr lang="tr-TR" dirty="0"/>
              <a:t>Planlama</a:t>
            </a:r>
          </a:p>
        </p:txBody>
      </p:sp>
      <p:sp>
        <p:nvSpPr>
          <p:cNvPr id="3" name="İçerik Yer Tutucusu 2">
            <a:extLst>
              <a:ext uri="{FF2B5EF4-FFF2-40B4-BE49-F238E27FC236}">
                <a16:creationId xmlns:a16="http://schemas.microsoft.com/office/drawing/2014/main" id="{F925366A-DEE2-2F15-0107-FB3AE900E1F9}"/>
              </a:ext>
            </a:extLst>
          </p:cNvPr>
          <p:cNvSpPr>
            <a:spLocks noGrp="1"/>
          </p:cNvSpPr>
          <p:nvPr>
            <p:ph idx="1"/>
          </p:nvPr>
        </p:nvSpPr>
        <p:spPr/>
        <p:txBody>
          <a:bodyPr>
            <a:normAutofit/>
          </a:bodyPr>
          <a:lstStyle/>
          <a:p>
            <a:pPr algn="just"/>
            <a:r>
              <a:rPr lang="tr-TR" sz="2000" dirty="0" err="1">
                <a:effectLst/>
                <a:latin typeface="Calibri" panose="020F0502020204030204" pitchFamily="34" charset="0"/>
                <a:cs typeface="Calibri" panose="020F0502020204030204" pitchFamily="34" charset="0"/>
              </a:rPr>
              <a:t>Öyku</a:t>
            </a:r>
            <a:r>
              <a:rPr lang="tr-TR" sz="2000" dirty="0">
                <a:effectLst/>
                <a:latin typeface="Calibri" panose="020F0502020204030204" pitchFamily="34" charset="0"/>
                <a:cs typeface="Calibri" panose="020F0502020204030204" pitchFamily="34" charset="0"/>
              </a:rPr>
              <a:t>̈ Temelli </a:t>
            </a:r>
            <a:r>
              <a:rPr lang="tr-TR" sz="2000" dirty="0" err="1">
                <a:effectLst/>
                <a:latin typeface="Calibri" panose="020F0502020204030204" pitchFamily="34" charset="0"/>
                <a:cs typeface="Calibri" panose="020F0502020204030204" pitchFamily="34" charset="0"/>
              </a:rPr>
              <a:t>Öğrenme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Yaklaşımı</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öğrenme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süreci</a:t>
            </a:r>
            <a:r>
              <a:rPr lang="tr-TR" sz="2000" dirty="0">
                <a:effectLst/>
                <a:latin typeface="Calibri" panose="020F0502020204030204" pitchFamily="34" charset="0"/>
                <a:cs typeface="Calibri" panose="020F0502020204030204" pitchFamily="34" charset="0"/>
              </a:rPr>
              <a:t>, “anahtar sorular” </a:t>
            </a:r>
            <a:r>
              <a:rPr lang="tr-TR" sz="2000" dirty="0" err="1">
                <a:effectLst/>
                <a:latin typeface="Calibri" panose="020F0502020204030204" pitchFamily="34" charset="0"/>
                <a:cs typeface="Calibri" panose="020F0502020204030204" pitchFamily="34" charset="0"/>
              </a:rPr>
              <a:t>dediğimiz</a:t>
            </a:r>
            <a:r>
              <a:rPr lang="tr-TR" sz="2000" dirty="0">
                <a:effectLst/>
                <a:latin typeface="Calibri" panose="020F0502020204030204" pitchFamily="34" charset="0"/>
                <a:cs typeface="Calibri" panose="020F0502020204030204" pitchFamily="34" charset="0"/>
              </a:rPr>
              <a:t> ve </a:t>
            </a:r>
            <a:r>
              <a:rPr lang="tr-TR" sz="2000" dirty="0" err="1">
                <a:effectLst/>
                <a:latin typeface="Calibri" panose="020F0502020204030204" pitchFamily="34" charset="0"/>
                <a:cs typeface="Calibri" panose="020F0502020204030204" pitchFamily="34" charset="0"/>
              </a:rPr>
              <a:t>sürecin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bölümlerini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oluşturan</a:t>
            </a:r>
            <a:r>
              <a:rPr lang="tr-TR" sz="2000" dirty="0">
                <a:effectLst/>
                <a:latin typeface="Calibri" panose="020F0502020204030204" pitchFamily="34" charset="0"/>
                <a:cs typeface="Calibri" panose="020F0502020204030204" pitchFamily="34" charset="0"/>
              </a:rPr>
              <a:t> sorularla planlanır ve bu da </a:t>
            </a:r>
            <a:r>
              <a:rPr lang="tr-TR" sz="2000" dirty="0" err="1">
                <a:effectLst/>
                <a:latin typeface="Calibri" panose="020F0502020204030204" pitchFamily="34" charset="0"/>
                <a:cs typeface="Calibri" panose="020F0502020204030204" pitchFamily="34" charset="0"/>
              </a:rPr>
              <a:t>bölümlerdeki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düzeni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sağlar</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Öyku</a:t>
            </a:r>
            <a:r>
              <a:rPr lang="tr-TR" sz="2000" dirty="0">
                <a:effectLst/>
                <a:latin typeface="Calibri" panose="020F0502020204030204" pitchFamily="34" charset="0"/>
                <a:cs typeface="Calibri" panose="020F0502020204030204" pitchFamily="34" charset="0"/>
              </a:rPr>
              <a:t>̈ her zaman, </a:t>
            </a:r>
            <a:r>
              <a:rPr lang="tr-TR" sz="2000" dirty="0" err="1">
                <a:effectLst/>
                <a:latin typeface="Calibri" panose="020F0502020204030204" pitchFamily="34" charset="0"/>
                <a:cs typeface="Calibri" panose="020F0502020204030204" pitchFamily="34" charset="0"/>
              </a:rPr>
              <a:t>öğretim</a:t>
            </a:r>
            <a:r>
              <a:rPr lang="tr-TR" sz="2000" dirty="0">
                <a:effectLst/>
                <a:latin typeface="Calibri" panose="020F0502020204030204" pitchFamily="34" charset="0"/>
                <a:cs typeface="Calibri" panose="020F0502020204030204" pitchFamily="34" charset="0"/>
              </a:rPr>
              <a:t> programı hedefleri (</a:t>
            </a:r>
            <a:r>
              <a:rPr lang="tr-TR" sz="2000" dirty="0" err="1">
                <a:effectLst/>
                <a:latin typeface="Calibri" panose="020F0502020204030204" pitchFamily="34" charset="0"/>
                <a:cs typeface="Calibri" panose="020F0502020204030204" pitchFamily="34" charset="0"/>
              </a:rPr>
              <a:t>amac</a:t>
            </a:r>
            <a:r>
              <a:rPr lang="tr-TR" sz="2000" dirty="0">
                <a:effectLst/>
                <a:latin typeface="Calibri" panose="020F0502020204030204" pitchFamily="34" charset="0"/>
                <a:cs typeface="Calibri" panose="020F0502020204030204" pitchFamily="34" charset="0"/>
              </a:rPr>
              <a:t>̧/kazanım) </a:t>
            </a:r>
            <a:r>
              <a:rPr lang="tr-TR" sz="2000" dirty="0" err="1">
                <a:effectLst/>
                <a:latin typeface="Calibri" panose="020F0502020204030204" pitchFamily="34" charset="0"/>
                <a:cs typeface="Calibri" panose="020F0502020204030204" pitchFamily="34" charset="0"/>
              </a:rPr>
              <a:t>göz</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önünde</a:t>
            </a:r>
            <a:r>
              <a:rPr lang="tr-TR" sz="2000" dirty="0">
                <a:effectLst/>
                <a:latin typeface="Calibri" panose="020F0502020204030204" pitchFamily="34" charset="0"/>
                <a:cs typeface="Calibri" panose="020F0502020204030204" pitchFamily="34" charset="0"/>
              </a:rPr>
              <a:t> bulundurularak planlanır. </a:t>
            </a:r>
            <a:r>
              <a:rPr lang="tr-TR" sz="2000" dirty="0" err="1">
                <a:effectLst/>
                <a:latin typeface="Calibri" panose="020F0502020204030204" pitchFamily="34" charset="0"/>
                <a:cs typeface="Calibri" panose="020F0502020204030204" pitchFamily="34" charset="0"/>
              </a:rPr>
              <a:t>Öğretmenler</a:t>
            </a:r>
            <a:r>
              <a:rPr lang="tr-TR" sz="2000" dirty="0">
                <a:effectLst/>
                <a:latin typeface="Calibri" panose="020F0502020204030204" pitchFamily="34" charset="0"/>
                <a:cs typeface="Calibri" panose="020F0502020204030204" pitchFamily="34" charset="0"/>
              </a:rPr>
              <a:t>, “Neden bu </a:t>
            </a:r>
            <a:r>
              <a:rPr lang="tr-TR" sz="2000" dirty="0" err="1">
                <a:effectLst/>
                <a:latin typeface="Calibri" panose="020F0502020204030204" pitchFamily="34" charset="0"/>
                <a:cs typeface="Calibri" panose="020F0502020204030204" pitchFamily="34" charset="0"/>
              </a:rPr>
              <a:t>öyküyu</a:t>
            </a:r>
            <a:r>
              <a:rPr lang="tr-TR" sz="2000" dirty="0">
                <a:effectLst/>
                <a:latin typeface="Calibri" panose="020F0502020204030204" pitchFamily="34" charset="0"/>
                <a:cs typeface="Calibri" panose="020F0502020204030204" pitchFamily="34" charset="0"/>
              </a:rPr>
              <a:t>̈ (konuları) </a:t>
            </a:r>
            <a:r>
              <a:rPr lang="tr-TR" sz="2000" dirty="0" err="1">
                <a:effectLst/>
                <a:latin typeface="Calibri" panose="020F0502020204030204" pitchFamily="34" charset="0"/>
                <a:cs typeface="Calibri" panose="020F0502020204030204" pitchFamily="34" charset="0"/>
              </a:rPr>
              <a:t>öğretiyorum</a:t>
            </a:r>
            <a:r>
              <a:rPr lang="tr-TR" sz="2000" dirty="0">
                <a:effectLst/>
                <a:latin typeface="Calibri" panose="020F0502020204030204" pitchFamily="34" charset="0"/>
                <a:cs typeface="Calibri" panose="020F0502020204030204" pitchFamily="34" charset="0"/>
              </a:rPr>
              <a:t>?” sorusunu </a:t>
            </a:r>
            <a:r>
              <a:rPr lang="tr-TR" sz="2000" dirty="0" err="1">
                <a:effectLst/>
                <a:latin typeface="Calibri" panose="020F0502020204030204" pitchFamily="34" charset="0"/>
                <a:cs typeface="Calibri" panose="020F0502020204030204" pitchFamily="34" charset="0"/>
              </a:rPr>
              <a:t>hiçbir</a:t>
            </a:r>
            <a:r>
              <a:rPr lang="tr-TR" sz="2000" dirty="0">
                <a:effectLst/>
                <a:latin typeface="Calibri" panose="020F0502020204030204" pitchFamily="34" charset="0"/>
                <a:cs typeface="Calibri" panose="020F0502020204030204" pitchFamily="34" charset="0"/>
              </a:rPr>
              <a:t> zaman akıllarından </a:t>
            </a:r>
            <a:r>
              <a:rPr lang="tr-TR" sz="2000" dirty="0" err="1">
                <a:effectLst/>
                <a:latin typeface="Calibri" panose="020F0502020204030204" pitchFamily="34" charset="0"/>
                <a:cs typeface="Calibri" panose="020F0502020204030204" pitchFamily="34" charset="0"/>
              </a:rPr>
              <a:t>çıkarmamalıdırlar</a:t>
            </a:r>
            <a:r>
              <a:rPr lang="tr-TR" sz="2000" dirty="0">
                <a:effectLst/>
                <a:latin typeface="Calibri" panose="020F0502020204030204" pitchFamily="34" charset="0"/>
                <a:cs typeface="Calibri" panose="020F0502020204030204" pitchFamily="34" charset="0"/>
              </a:rPr>
              <a:t>. </a:t>
            </a:r>
            <a:endParaRPr lang="tr-TR" sz="2000" dirty="0">
              <a:latin typeface="Calibri" panose="020F0502020204030204" pitchFamily="34" charset="0"/>
              <a:cs typeface="Calibri" panose="020F0502020204030204" pitchFamily="34" charset="0"/>
            </a:endParaRPr>
          </a:p>
        </p:txBody>
      </p:sp>
      <p:sp>
        <p:nvSpPr>
          <p:cNvPr id="4" name="Veri Yer Tutucusu 3">
            <a:extLst>
              <a:ext uri="{FF2B5EF4-FFF2-40B4-BE49-F238E27FC236}">
                <a16:creationId xmlns:a16="http://schemas.microsoft.com/office/drawing/2014/main" id="{FCFA0927-4963-E28D-4DB5-AEE0C17E113D}"/>
              </a:ext>
            </a:extLst>
          </p:cNvPr>
          <p:cNvSpPr>
            <a:spLocks noGrp="1"/>
          </p:cNvSpPr>
          <p:nvPr>
            <p:ph type="dt" sz="half" idx="10"/>
          </p:nvPr>
        </p:nvSpPr>
        <p:spPr/>
        <p:txBody>
          <a:bodyPr/>
          <a:lstStyle/>
          <a:p>
            <a:fld id="{9CCE1003-876C-AE4B-B590-DA0F1827C507}" type="datetime1">
              <a:rPr lang="tr-TR" smtClean="0"/>
              <a:t>16.12.2022</a:t>
            </a:fld>
            <a:endParaRPr lang="en-US"/>
          </a:p>
        </p:txBody>
      </p:sp>
      <p:sp>
        <p:nvSpPr>
          <p:cNvPr id="5" name="Alt Bilgi Yer Tutucusu 4">
            <a:extLst>
              <a:ext uri="{FF2B5EF4-FFF2-40B4-BE49-F238E27FC236}">
                <a16:creationId xmlns:a16="http://schemas.microsoft.com/office/drawing/2014/main" id="{FD291065-74A7-0C30-D453-9BF21B804720}"/>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7C26D8FE-3299-3624-7C18-C629B2AB97D2}"/>
              </a:ext>
            </a:extLst>
          </p:cNvPr>
          <p:cNvSpPr>
            <a:spLocks noGrp="1"/>
          </p:cNvSpPr>
          <p:nvPr>
            <p:ph type="sldNum" sz="quarter" idx="12"/>
          </p:nvPr>
        </p:nvSpPr>
        <p:spPr/>
        <p:txBody>
          <a:bodyPr/>
          <a:lstStyle/>
          <a:p>
            <a:fld id="{5A33CB2A-1702-4C1D-9CC4-8D472D39F19E}" type="slidenum">
              <a:rPr lang="en-US" smtClean="0"/>
              <a:t>23</a:t>
            </a:fld>
            <a:endParaRPr lang="en-US"/>
          </a:p>
        </p:txBody>
      </p:sp>
    </p:spTree>
    <p:extLst>
      <p:ext uri="{BB962C8B-B14F-4D97-AF65-F5344CB8AC3E}">
        <p14:creationId xmlns:p14="http://schemas.microsoft.com/office/powerpoint/2010/main" val="42583502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65193A-831B-9B90-31E1-7BD81CFB0D97}"/>
              </a:ext>
            </a:extLst>
          </p:cNvPr>
          <p:cNvSpPr>
            <a:spLocks noGrp="1"/>
          </p:cNvSpPr>
          <p:nvPr>
            <p:ph type="title"/>
          </p:nvPr>
        </p:nvSpPr>
        <p:spPr/>
        <p:txBody>
          <a:bodyPr/>
          <a:lstStyle/>
          <a:p>
            <a:r>
              <a:rPr lang="tr-TR" dirty="0"/>
              <a:t>Aşamalar ve Sorular</a:t>
            </a:r>
          </a:p>
        </p:txBody>
      </p:sp>
      <p:graphicFrame>
        <p:nvGraphicFramePr>
          <p:cNvPr id="4" name="Tablo 4">
            <a:extLst>
              <a:ext uri="{FF2B5EF4-FFF2-40B4-BE49-F238E27FC236}">
                <a16:creationId xmlns:a16="http://schemas.microsoft.com/office/drawing/2014/main" id="{9E96BCBA-7ED2-2837-A687-65BA42268939}"/>
              </a:ext>
            </a:extLst>
          </p:cNvPr>
          <p:cNvGraphicFramePr>
            <a:graphicFrameLocks noGrp="1"/>
          </p:cNvGraphicFramePr>
          <p:nvPr>
            <p:ph idx="1"/>
            <p:extLst>
              <p:ext uri="{D42A27DB-BD31-4B8C-83A1-F6EECF244321}">
                <p14:modId xmlns:p14="http://schemas.microsoft.com/office/powerpoint/2010/main" val="41366764"/>
              </p:ext>
            </p:extLst>
          </p:nvPr>
        </p:nvGraphicFramePr>
        <p:xfrm>
          <a:off x="1069974" y="2139950"/>
          <a:ext cx="10520664" cy="4505960"/>
        </p:xfrm>
        <a:graphic>
          <a:graphicData uri="http://schemas.openxmlformats.org/drawingml/2006/table">
            <a:tbl>
              <a:tblPr firstRow="1" bandRow="1">
                <a:tableStyleId>{073A0DAA-6AF3-43AB-8588-CEC1D06C72B9}</a:tableStyleId>
              </a:tblPr>
              <a:tblGrid>
                <a:gridCol w="5260332">
                  <a:extLst>
                    <a:ext uri="{9D8B030D-6E8A-4147-A177-3AD203B41FA5}">
                      <a16:colId xmlns:a16="http://schemas.microsoft.com/office/drawing/2014/main" val="3724838741"/>
                    </a:ext>
                  </a:extLst>
                </a:gridCol>
                <a:gridCol w="5260332">
                  <a:extLst>
                    <a:ext uri="{9D8B030D-6E8A-4147-A177-3AD203B41FA5}">
                      <a16:colId xmlns:a16="http://schemas.microsoft.com/office/drawing/2014/main" val="3620319504"/>
                    </a:ext>
                  </a:extLst>
                </a:gridCol>
              </a:tblGrid>
              <a:tr h="370840">
                <a:tc>
                  <a:txBody>
                    <a:bodyPr/>
                    <a:lstStyle/>
                    <a:p>
                      <a:r>
                        <a:rPr lang="tr-TR" dirty="0"/>
                        <a:t>Sorular</a:t>
                      </a:r>
                    </a:p>
                  </a:txBody>
                  <a:tcPr/>
                </a:tc>
                <a:tc>
                  <a:txBody>
                    <a:bodyPr/>
                    <a:lstStyle/>
                    <a:p>
                      <a:endParaRPr lang="tr-TR"/>
                    </a:p>
                  </a:txBody>
                  <a:tcPr/>
                </a:tc>
                <a:extLst>
                  <a:ext uri="{0D108BD9-81ED-4DB2-BD59-A6C34878D82A}">
                    <a16:rowId xmlns:a16="http://schemas.microsoft.com/office/drawing/2014/main" val="3040185395"/>
                  </a:ext>
                </a:extLst>
              </a:tr>
              <a:tr h="370840">
                <a:tc>
                  <a:txBody>
                    <a:bodyPr/>
                    <a:lstStyle/>
                    <a:p>
                      <a:r>
                        <a:rPr lang="tr-TR" dirty="0"/>
                        <a:t>1. Öyküdeki mekan neresi olacaktır?</a:t>
                      </a:r>
                    </a:p>
                  </a:txBody>
                  <a:tcPr/>
                </a:tc>
                <a:tc>
                  <a:txBody>
                    <a:bodyPr/>
                    <a:lstStyle/>
                    <a:p>
                      <a:r>
                        <a:rPr lang="tr-TR" dirty="0"/>
                        <a:t>3 boyutlu modeller tasarlanabilir. </a:t>
                      </a:r>
                    </a:p>
                  </a:txBody>
                  <a:tcPr/>
                </a:tc>
                <a:extLst>
                  <a:ext uri="{0D108BD9-81ED-4DB2-BD59-A6C34878D82A}">
                    <a16:rowId xmlns:a16="http://schemas.microsoft.com/office/drawing/2014/main" val="121607033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2. </a:t>
                      </a:r>
                      <a:r>
                        <a:rPr lang="tr-TR" sz="1800" kern="1200" dirty="0">
                          <a:solidFill>
                            <a:schemeClr val="dk1"/>
                          </a:solidFill>
                          <a:effectLst/>
                          <a:latin typeface="+mn-lt"/>
                          <a:ea typeface="+mn-ea"/>
                          <a:cs typeface="+mn-cs"/>
                        </a:rPr>
                        <a:t>Öykü için gerekli kişiler kimlerdir?</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mn-lt"/>
                          <a:ea typeface="+mn-ea"/>
                          <a:cs typeface="+mn-cs"/>
                        </a:rPr>
                        <a:t>Bu kişiler nasıl yaşamaktadır?</a:t>
                      </a:r>
                      <a:endParaRPr lang="tr-TR" dirty="0"/>
                    </a:p>
                  </a:txBody>
                  <a:tcPr/>
                </a:tc>
                <a:tc>
                  <a:txBody>
                    <a:bodyPr/>
                    <a:lstStyle/>
                    <a:p>
                      <a:r>
                        <a:rPr lang="tr-TR" dirty="0"/>
                        <a:t>Karakterler öğrenciler tarafından tasarlanır. </a:t>
                      </a:r>
                    </a:p>
                  </a:txBody>
                  <a:tcPr/>
                </a:tc>
                <a:extLst>
                  <a:ext uri="{0D108BD9-81ED-4DB2-BD59-A6C34878D82A}">
                    <a16:rowId xmlns:a16="http://schemas.microsoft.com/office/drawing/2014/main" val="2661436281"/>
                  </a:ext>
                </a:extLst>
              </a:tr>
              <a:tr h="370840">
                <a:tc>
                  <a:txBody>
                    <a:bodyPr/>
                    <a:lstStyle/>
                    <a:p>
                      <a:r>
                        <a:rPr lang="tr-TR" dirty="0"/>
                        <a:t>3. Günlük düzenleri nasıldır?</a:t>
                      </a:r>
                    </a:p>
                  </a:txBody>
                  <a:tcPr/>
                </a:tc>
                <a:tc>
                  <a:txBody>
                    <a:bodyPr/>
                    <a:lstStyle/>
                    <a:p>
                      <a:r>
                        <a:rPr lang="tr-TR" dirty="0"/>
                        <a:t>Yoğun ve sakin düzenler tartışılır. </a:t>
                      </a:r>
                    </a:p>
                  </a:txBody>
                  <a:tcPr/>
                </a:tc>
                <a:extLst>
                  <a:ext uri="{0D108BD9-81ED-4DB2-BD59-A6C34878D82A}">
                    <a16:rowId xmlns:a16="http://schemas.microsoft.com/office/drawing/2014/main" val="4213361637"/>
                  </a:ext>
                </a:extLst>
              </a:tr>
              <a:tr h="370840">
                <a:tc>
                  <a:txBody>
                    <a:bodyPr/>
                    <a:lstStyle/>
                    <a:p>
                      <a:r>
                        <a:rPr lang="tr-TR" dirty="0"/>
                        <a:t>4. Günlük rutini bozan ne gibi olaylar olabilir?</a:t>
                      </a:r>
                    </a:p>
                  </a:txBody>
                  <a:tcPr/>
                </a:tc>
                <a:tc>
                  <a:txBody>
                    <a:bodyPr/>
                    <a:lstStyle/>
                    <a:p>
                      <a:r>
                        <a:rPr lang="tr-TR" dirty="0"/>
                        <a:t>Öğrenciler mutlu ve üzgün olunan olaylar önerir. </a:t>
                      </a:r>
                    </a:p>
                  </a:txBody>
                  <a:tcPr/>
                </a:tc>
                <a:extLst>
                  <a:ext uri="{0D108BD9-81ED-4DB2-BD59-A6C34878D82A}">
                    <a16:rowId xmlns:a16="http://schemas.microsoft.com/office/drawing/2014/main" val="3602594932"/>
                  </a:ext>
                </a:extLst>
              </a:tr>
              <a:tr h="370840">
                <a:tc>
                  <a:txBody>
                    <a:bodyPr/>
                    <a:lstStyle/>
                    <a:p>
                      <a:r>
                        <a:rPr lang="tr-TR" dirty="0"/>
                        <a:t>5. Düğüm noktası nedir? </a:t>
                      </a:r>
                    </a:p>
                  </a:txBody>
                  <a:tcPr/>
                </a:tc>
                <a:tc>
                  <a:txBody>
                    <a:bodyPr/>
                    <a:lstStyle/>
                    <a:p>
                      <a:r>
                        <a:rPr lang="tr-TR" dirty="0"/>
                        <a:t>Öykü iyi bir son ile biter. </a:t>
                      </a:r>
                    </a:p>
                  </a:txBody>
                  <a:tcPr/>
                </a:tc>
                <a:extLst>
                  <a:ext uri="{0D108BD9-81ED-4DB2-BD59-A6C34878D82A}">
                    <a16:rowId xmlns:a16="http://schemas.microsoft.com/office/drawing/2014/main" val="83919"/>
                  </a:ext>
                </a:extLst>
              </a:tr>
              <a:tr h="370840">
                <a:tc>
                  <a:txBody>
                    <a:bodyPr/>
                    <a:lstStyle/>
                    <a:p>
                      <a:r>
                        <a:rPr lang="tr-TR" dirty="0"/>
                        <a:t>6. Neler öğrendik?</a:t>
                      </a:r>
                    </a:p>
                  </a:txBody>
                  <a:tcPr/>
                </a:tc>
                <a:tc>
                  <a:txBody>
                    <a:bodyPr/>
                    <a:lstStyle/>
                    <a:p>
                      <a:r>
                        <a:rPr lang="tr-TR" dirty="0"/>
                        <a:t>Bütün Öykü Temelli Öğrenme Yaklaşımı çalışmaları genel bir gözden geçirme ile biter. Bu gözden geçirmeler; konu hakkında bir beyin fırtınası yaparak, hala konu hakkında öğrenilebilecek noktalar olup olmadığını tartışarak veya neler hissettiğimizi konuşarak olabilir.</a:t>
                      </a:r>
                    </a:p>
                  </a:txBody>
                  <a:tcPr/>
                </a:tc>
                <a:extLst>
                  <a:ext uri="{0D108BD9-81ED-4DB2-BD59-A6C34878D82A}">
                    <a16:rowId xmlns:a16="http://schemas.microsoft.com/office/drawing/2014/main" val="3743186146"/>
                  </a:ext>
                </a:extLst>
              </a:tr>
            </a:tbl>
          </a:graphicData>
        </a:graphic>
      </p:graphicFrame>
      <p:sp>
        <p:nvSpPr>
          <p:cNvPr id="5" name="Veri Yer Tutucusu 4">
            <a:extLst>
              <a:ext uri="{FF2B5EF4-FFF2-40B4-BE49-F238E27FC236}">
                <a16:creationId xmlns:a16="http://schemas.microsoft.com/office/drawing/2014/main" id="{2AA1AAB4-3ACD-EA15-D75A-B46A2F731022}"/>
              </a:ext>
            </a:extLst>
          </p:cNvPr>
          <p:cNvSpPr>
            <a:spLocks noGrp="1"/>
          </p:cNvSpPr>
          <p:nvPr>
            <p:ph type="dt" sz="half" idx="10"/>
          </p:nvPr>
        </p:nvSpPr>
        <p:spPr/>
        <p:txBody>
          <a:bodyPr/>
          <a:lstStyle/>
          <a:p>
            <a:fld id="{487D9150-0816-274E-BF00-E05C04982FF4}" type="datetime1">
              <a:rPr lang="tr-TR" smtClean="0"/>
              <a:t>16.12.2022</a:t>
            </a:fld>
            <a:endParaRPr lang="en-US"/>
          </a:p>
        </p:txBody>
      </p:sp>
      <p:sp>
        <p:nvSpPr>
          <p:cNvPr id="6" name="Alt Bilgi Yer Tutucusu 5">
            <a:extLst>
              <a:ext uri="{FF2B5EF4-FFF2-40B4-BE49-F238E27FC236}">
                <a16:creationId xmlns:a16="http://schemas.microsoft.com/office/drawing/2014/main" id="{4DA0F493-676B-336D-C7FD-DBD453EB2A3B}"/>
              </a:ext>
            </a:extLst>
          </p:cNvPr>
          <p:cNvSpPr>
            <a:spLocks noGrp="1"/>
          </p:cNvSpPr>
          <p:nvPr>
            <p:ph type="ftr" sz="quarter" idx="11"/>
          </p:nvPr>
        </p:nvSpPr>
        <p:spPr/>
        <p:txBody>
          <a:bodyPr/>
          <a:lstStyle/>
          <a:p>
            <a:r>
              <a:rPr lang="en-US"/>
              <a:t>Storyline Yaklaşımı</a:t>
            </a:r>
          </a:p>
        </p:txBody>
      </p:sp>
      <p:sp>
        <p:nvSpPr>
          <p:cNvPr id="7" name="Slayt Numarası Yer Tutucusu 6">
            <a:extLst>
              <a:ext uri="{FF2B5EF4-FFF2-40B4-BE49-F238E27FC236}">
                <a16:creationId xmlns:a16="http://schemas.microsoft.com/office/drawing/2014/main" id="{C03C1AA3-F319-23F1-3D34-D173F40438BD}"/>
              </a:ext>
            </a:extLst>
          </p:cNvPr>
          <p:cNvSpPr>
            <a:spLocks noGrp="1"/>
          </p:cNvSpPr>
          <p:nvPr>
            <p:ph type="sldNum" sz="quarter" idx="12"/>
          </p:nvPr>
        </p:nvSpPr>
        <p:spPr/>
        <p:txBody>
          <a:bodyPr/>
          <a:lstStyle/>
          <a:p>
            <a:fld id="{5A33CB2A-1702-4C1D-9CC4-8D472D39F19E}" type="slidenum">
              <a:rPr lang="en-US" smtClean="0"/>
              <a:t>24</a:t>
            </a:fld>
            <a:endParaRPr lang="en-US"/>
          </a:p>
        </p:txBody>
      </p:sp>
    </p:spTree>
    <p:extLst>
      <p:ext uri="{BB962C8B-B14F-4D97-AF65-F5344CB8AC3E}">
        <p14:creationId xmlns:p14="http://schemas.microsoft.com/office/powerpoint/2010/main" val="4025808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5B7C33-1751-0F8D-8511-AB0C167F74B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50552E0-F235-45FF-2C62-C354C1F07121}"/>
              </a:ext>
            </a:extLst>
          </p:cNvPr>
          <p:cNvSpPr>
            <a:spLocks noGrp="1"/>
          </p:cNvSpPr>
          <p:nvPr>
            <p:ph idx="1"/>
          </p:nvPr>
        </p:nvSpPr>
        <p:spPr/>
        <p:txBody>
          <a:bodyPr/>
          <a:lstStyle/>
          <a:p>
            <a:r>
              <a:rPr lang="tr-TR" dirty="0"/>
              <a:t>Öncelikli olarak bir konu düşünülmesi ve ardından, anahtar sorularla bu konunun geliştirilmeye çalışılması gerektiği görülecektir. Ardından etkinlikler için grup sayısı ve büyüklükleri belirlenmelidir. Hangi kaynaklara ihtiyaç duyulacağı, hangi araç ve gereçlerin kullanılacağını önceden tasarlanmalıdır.</a:t>
            </a:r>
          </a:p>
          <a:p>
            <a:r>
              <a:rPr lang="tr-TR" dirty="0"/>
              <a:t>Öykü Temelli Öğrenme Yaklaşımı öğrenme sürecini, en başta detaylı bir şekilde planlamak önemlidir ancak her bir öykü bölümünün detaylandırılması ara (kısa süreli) planlamalarla olabilir. Bu, çalışmaya esneklik kazandıracağı gibi öğrencilerin süreç boyunca içerik hakkındaki önerilerini plana dahil etmek için de bir fırsat yaratır.</a:t>
            </a:r>
          </a:p>
        </p:txBody>
      </p:sp>
      <p:sp>
        <p:nvSpPr>
          <p:cNvPr id="4" name="Veri Yer Tutucusu 3">
            <a:extLst>
              <a:ext uri="{FF2B5EF4-FFF2-40B4-BE49-F238E27FC236}">
                <a16:creationId xmlns:a16="http://schemas.microsoft.com/office/drawing/2014/main" id="{1CE96B01-71F6-8CB5-AFE6-5F4164FBA3CA}"/>
              </a:ext>
            </a:extLst>
          </p:cNvPr>
          <p:cNvSpPr>
            <a:spLocks noGrp="1"/>
          </p:cNvSpPr>
          <p:nvPr>
            <p:ph type="dt" sz="half" idx="10"/>
          </p:nvPr>
        </p:nvSpPr>
        <p:spPr/>
        <p:txBody>
          <a:bodyPr/>
          <a:lstStyle/>
          <a:p>
            <a:fld id="{DF4789E6-4DE7-D545-A730-02AC4B728F77}" type="datetime1">
              <a:rPr lang="tr-TR" smtClean="0"/>
              <a:t>16.12.2022</a:t>
            </a:fld>
            <a:endParaRPr lang="en-US"/>
          </a:p>
        </p:txBody>
      </p:sp>
      <p:sp>
        <p:nvSpPr>
          <p:cNvPr id="5" name="Alt Bilgi Yer Tutucusu 4">
            <a:extLst>
              <a:ext uri="{FF2B5EF4-FFF2-40B4-BE49-F238E27FC236}">
                <a16:creationId xmlns:a16="http://schemas.microsoft.com/office/drawing/2014/main" id="{341E22DE-6768-D249-7525-5979E521CFE3}"/>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7AB84285-73A7-2DDE-1233-757DD50D5703}"/>
              </a:ext>
            </a:extLst>
          </p:cNvPr>
          <p:cNvSpPr>
            <a:spLocks noGrp="1"/>
          </p:cNvSpPr>
          <p:nvPr>
            <p:ph type="sldNum" sz="quarter" idx="12"/>
          </p:nvPr>
        </p:nvSpPr>
        <p:spPr/>
        <p:txBody>
          <a:bodyPr/>
          <a:lstStyle/>
          <a:p>
            <a:fld id="{5A33CB2A-1702-4C1D-9CC4-8D472D39F19E}" type="slidenum">
              <a:rPr lang="en-US" smtClean="0"/>
              <a:t>25</a:t>
            </a:fld>
            <a:endParaRPr lang="en-US"/>
          </a:p>
        </p:txBody>
      </p:sp>
    </p:spTree>
    <p:extLst>
      <p:ext uri="{BB962C8B-B14F-4D97-AF65-F5344CB8AC3E}">
        <p14:creationId xmlns:p14="http://schemas.microsoft.com/office/powerpoint/2010/main" val="2793550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7B6165-49E9-08FA-2B0A-E1373BB2F1BB}"/>
              </a:ext>
            </a:extLst>
          </p:cNvPr>
          <p:cNvSpPr>
            <a:spLocks noGrp="1"/>
          </p:cNvSpPr>
          <p:nvPr>
            <p:ph type="title"/>
          </p:nvPr>
        </p:nvSpPr>
        <p:spPr>
          <a:xfrm>
            <a:off x="1069975" y="379629"/>
            <a:ext cx="8886884" cy="953669"/>
          </a:xfrm>
        </p:spPr>
        <p:txBody>
          <a:bodyPr>
            <a:normAutofit fontScale="90000"/>
          </a:bodyPr>
          <a:lstStyle/>
          <a:p>
            <a:r>
              <a:rPr lang="tr-TR" dirty="0"/>
              <a:t>Öykü Temelli Öğrenme Yaklaşımı Plan Formatı</a:t>
            </a:r>
          </a:p>
        </p:txBody>
      </p:sp>
      <p:graphicFrame>
        <p:nvGraphicFramePr>
          <p:cNvPr id="4" name="Tablo 4">
            <a:extLst>
              <a:ext uri="{FF2B5EF4-FFF2-40B4-BE49-F238E27FC236}">
                <a16:creationId xmlns:a16="http://schemas.microsoft.com/office/drawing/2014/main" id="{D7551C39-A51B-6D31-009C-12E066EE5DCF}"/>
              </a:ext>
            </a:extLst>
          </p:cNvPr>
          <p:cNvGraphicFramePr>
            <a:graphicFrameLocks noGrp="1"/>
          </p:cNvGraphicFramePr>
          <p:nvPr>
            <p:ph idx="1"/>
            <p:extLst>
              <p:ext uri="{D42A27DB-BD31-4B8C-83A1-F6EECF244321}">
                <p14:modId xmlns:p14="http://schemas.microsoft.com/office/powerpoint/2010/main" val="2731855732"/>
              </p:ext>
            </p:extLst>
          </p:nvPr>
        </p:nvGraphicFramePr>
        <p:xfrm>
          <a:off x="500063" y="1566186"/>
          <a:ext cx="11121504" cy="4632960"/>
        </p:xfrm>
        <a:graphic>
          <a:graphicData uri="http://schemas.openxmlformats.org/drawingml/2006/table">
            <a:tbl>
              <a:tblPr firstRow="1" bandRow="1">
                <a:tableStyleId>{073A0DAA-6AF3-43AB-8588-CEC1D06C72B9}</a:tableStyleId>
              </a:tblPr>
              <a:tblGrid>
                <a:gridCol w="1853584">
                  <a:extLst>
                    <a:ext uri="{9D8B030D-6E8A-4147-A177-3AD203B41FA5}">
                      <a16:colId xmlns:a16="http://schemas.microsoft.com/office/drawing/2014/main" val="4220733675"/>
                    </a:ext>
                  </a:extLst>
                </a:gridCol>
                <a:gridCol w="1853584">
                  <a:extLst>
                    <a:ext uri="{9D8B030D-6E8A-4147-A177-3AD203B41FA5}">
                      <a16:colId xmlns:a16="http://schemas.microsoft.com/office/drawing/2014/main" val="1103977665"/>
                    </a:ext>
                  </a:extLst>
                </a:gridCol>
                <a:gridCol w="1853584">
                  <a:extLst>
                    <a:ext uri="{9D8B030D-6E8A-4147-A177-3AD203B41FA5}">
                      <a16:colId xmlns:a16="http://schemas.microsoft.com/office/drawing/2014/main" val="2920734935"/>
                    </a:ext>
                  </a:extLst>
                </a:gridCol>
                <a:gridCol w="1853584">
                  <a:extLst>
                    <a:ext uri="{9D8B030D-6E8A-4147-A177-3AD203B41FA5}">
                      <a16:colId xmlns:a16="http://schemas.microsoft.com/office/drawing/2014/main" val="2748093907"/>
                    </a:ext>
                  </a:extLst>
                </a:gridCol>
                <a:gridCol w="1853584">
                  <a:extLst>
                    <a:ext uri="{9D8B030D-6E8A-4147-A177-3AD203B41FA5}">
                      <a16:colId xmlns:a16="http://schemas.microsoft.com/office/drawing/2014/main" val="1190175063"/>
                    </a:ext>
                  </a:extLst>
                </a:gridCol>
                <a:gridCol w="1853584">
                  <a:extLst>
                    <a:ext uri="{9D8B030D-6E8A-4147-A177-3AD203B41FA5}">
                      <a16:colId xmlns:a16="http://schemas.microsoft.com/office/drawing/2014/main" val="3735010389"/>
                    </a:ext>
                  </a:extLst>
                </a:gridCol>
              </a:tblGrid>
              <a:tr h="370840">
                <a:tc>
                  <a:txBody>
                    <a:bodyPr/>
                    <a:lstStyle/>
                    <a:p>
                      <a:r>
                        <a:rPr lang="tr-TR" dirty="0"/>
                        <a:t>Öykü Bölümleri</a:t>
                      </a:r>
                    </a:p>
                  </a:txBody>
                  <a:tcPr/>
                </a:tc>
                <a:tc>
                  <a:txBody>
                    <a:bodyPr/>
                    <a:lstStyle/>
                    <a:p>
                      <a:r>
                        <a:rPr lang="tr-TR" dirty="0"/>
                        <a:t>Anahtar Sorular</a:t>
                      </a:r>
                    </a:p>
                  </a:txBody>
                  <a:tcPr/>
                </a:tc>
                <a:tc>
                  <a:txBody>
                    <a:bodyPr/>
                    <a:lstStyle/>
                    <a:p>
                      <a:r>
                        <a:rPr lang="tr-TR" dirty="0"/>
                        <a:t>Öğrenci Etkinlikleri</a:t>
                      </a:r>
                    </a:p>
                  </a:txBody>
                  <a:tcPr/>
                </a:tc>
                <a:tc>
                  <a:txBody>
                    <a:bodyPr/>
                    <a:lstStyle/>
                    <a:p>
                      <a:r>
                        <a:rPr lang="tr-TR" dirty="0"/>
                        <a:t>Organizasyon</a:t>
                      </a:r>
                    </a:p>
                  </a:txBody>
                  <a:tcPr/>
                </a:tc>
                <a:tc>
                  <a:txBody>
                    <a:bodyPr/>
                    <a:lstStyle/>
                    <a:p>
                      <a:r>
                        <a:rPr lang="tr-TR" dirty="0"/>
                        <a:t>Araç-Gereç</a:t>
                      </a:r>
                    </a:p>
                  </a:txBody>
                  <a:tcPr/>
                </a:tc>
                <a:tc>
                  <a:txBody>
                    <a:bodyPr/>
                    <a:lstStyle/>
                    <a:p>
                      <a:r>
                        <a:rPr lang="tr-TR" dirty="0"/>
                        <a:t>Değerlendirme</a:t>
                      </a:r>
                    </a:p>
                  </a:txBody>
                  <a:tcPr/>
                </a:tc>
                <a:extLst>
                  <a:ext uri="{0D108BD9-81ED-4DB2-BD59-A6C34878D82A}">
                    <a16:rowId xmlns:a16="http://schemas.microsoft.com/office/drawing/2014/main" val="150525704"/>
                  </a:ext>
                </a:extLst>
              </a:tr>
              <a:tr h="370840">
                <a:tc>
                  <a:txBody>
                    <a:bodyPr/>
                    <a:lstStyle/>
                    <a:p>
                      <a:r>
                        <a:rPr lang="tr-TR" sz="1600" dirty="0"/>
                        <a:t>Bölümlerin </a:t>
                      </a:r>
                      <a:r>
                        <a:rPr lang="tr-TR" sz="1600" dirty="0" err="1"/>
                        <a:t>ardışıklığı</a:t>
                      </a:r>
                      <a:r>
                        <a:rPr lang="tr-TR" sz="1600" dirty="0"/>
                        <a:t> mekânın, karakterlerin ve olayların öyküsünü yaratır.</a:t>
                      </a:r>
                    </a:p>
                  </a:txBody>
                  <a:tcPr/>
                </a:tc>
                <a:tc>
                  <a:txBody>
                    <a:bodyPr/>
                    <a:lstStyle/>
                    <a:p>
                      <a:r>
                        <a:rPr lang="tr-TR" sz="1600" dirty="0"/>
                        <a:t>Önbilgiye ulaşmak, hayal gücünü ortaya çıkarmak ve yaratıcı düşünceyi teşvik etmek için açık uçlu sorular kullanılır.</a:t>
                      </a:r>
                    </a:p>
                  </a:txBody>
                  <a:tcPr/>
                </a:tc>
                <a:tc>
                  <a:txBody>
                    <a:bodyPr/>
                    <a:lstStyle/>
                    <a:p>
                      <a:r>
                        <a:rPr lang="tr-TR" sz="1600" dirty="0"/>
                        <a:t>Anahtar soruların araştırılması ile oluşan etkinlikler, farklı öğretme stillerine ve öğretim programının farklı açılardan incelemesine olanak vermesi için çeşitli olmalıdır.</a:t>
                      </a:r>
                    </a:p>
                  </a:txBody>
                  <a:tcPr/>
                </a:tc>
                <a:tc>
                  <a:txBody>
                    <a:bodyPr/>
                    <a:lstStyle/>
                    <a:p>
                      <a:r>
                        <a:rPr lang="tr-TR" sz="1600" dirty="0"/>
                        <a:t>Her etkinlik farklı bir gruplamayı gerektirir (sınıf, büyük grup, küçük grup, bireysel). Burada öğretmen, çeşitlilik oluşturmalıdır.</a:t>
                      </a:r>
                    </a:p>
                  </a:txBody>
                  <a:tcPr/>
                </a:tc>
                <a:tc>
                  <a:txBody>
                    <a:bodyPr/>
                    <a:lstStyle/>
                    <a:p>
                      <a:r>
                        <a:rPr lang="tr-TR" sz="1600" dirty="0"/>
                        <a:t>İhtiyaç duyulan araç- gereçleri listelemek önemlidir.</a:t>
                      </a:r>
                    </a:p>
                  </a:txBody>
                  <a:tcPr/>
                </a:tc>
                <a:tc>
                  <a:txBody>
                    <a:bodyPr/>
                    <a:lstStyle/>
                    <a:p>
                      <a:r>
                        <a:rPr lang="tr-TR" sz="1600" dirty="0"/>
                        <a:t>Her bölüm, öğretim programındaki hedefler için belirli bilgiler gerektirir. Buraya, öğrenilecek bilgiyi, edinilecek beceriyi yazmak faydalı olacaktır. Ayrıca, kullanılacak ölçme araçları ve değerlendirme kriterleri de listelenebilir.</a:t>
                      </a:r>
                    </a:p>
                  </a:txBody>
                  <a:tcPr/>
                </a:tc>
                <a:extLst>
                  <a:ext uri="{0D108BD9-81ED-4DB2-BD59-A6C34878D82A}">
                    <a16:rowId xmlns:a16="http://schemas.microsoft.com/office/drawing/2014/main" val="246466033"/>
                  </a:ext>
                </a:extLst>
              </a:tr>
            </a:tbl>
          </a:graphicData>
        </a:graphic>
      </p:graphicFrame>
      <p:sp>
        <p:nvSpPr>
          <p:cNvPr id="5" name="Veri Yer Tutucusu 4">
            <a:extLst>
              <a:ext uri="{FF2B5EF4-FFF2-40B4-BE49-F238E27FC236}">
                <a16:creationId xmlns:a16="http://schemas.microsoft.com/office/drawing/2014/main" id="{53AF81C2-1FF5-ACB5-DE9A-9939A738598A}"/>
              </a:ext>
            </a:extLst>
          </p:cNvPr>
          <p:cNvSpPr>
            <a:spLocks noGrp="1"/>
          </p:cNvSpPr>
          <p:nvPr>
            <p:ph type="dt" sz="half" idx="10"/>
          </p:nvPr>
        </p:nvSpPr>
        <p:spPr/>
        <p:txBody>
          <a:bodyPr/>
          <a:lstStyle/>
          <a:p>
            <a:fld id="{0F9A5F33-9055-474C-A25E-E438C0BBD36F}" type="datetime1">
              <a:rPr lang="tr-TR" smtClean="0"/>
              <a:t>16.12.2022</a:t>
            </a:fld>
            <a:endParaRPr lang="en-US"/>
          </a:p>
        </p:txBody>
      </p:sp>
      <p:sp>
        <p:nvSpPr>
          <p:cNvPr id="6" name="Alt Bilgi Yer Tutucusu 5">
            <a:extLst>
              <a:ext uri="{FF2B5EF4-FFF2-40B4-BE49-F238E27FC236}">
                <a16:creationId xmlns:a16="http://schemas.microsoft.com/office/drawing/2014/main" id="{3FF12CFF-9C7C-5D6A-E417-46285224087D}"/>
              </a:ext>
            </a:extLst>
          </p:cNvPr>
          <p:cNvSpPr>
            <a:spLocks noGrp="1"/>
          </p:cNvSpPr>
          <p:nvPr>
            <p:ph type="ftr" sz="quarter" idx="11"/>
          </p:nvPr>
        </p:nvSpPr>
        <p:spPr/>
        <p:txBody>
          <a:bodyPr/>
          <a:lstStyle/>
          <a:p>
            <a:r>
              <a:rPr lang="en-US"/>
              <a:t>Storyline Yaklaşımı</a:t>
            </a:r>
          </a:p>
        </p:txBody>
      </p:sp>
      <p:sp>
        <p:nvSpPr>
          <p:cNvPr id="7" name="Slayt Numarası Yer Tutucusu 6">
            <a:extLst>
              <a:ext uri="{FF2B5EF4-FFF2-40B4-BE49-F238E27FC236}">
                <a16:creationId xmlns:a16="http://schemas.microsoft.com/office/drawing/2014/main" id="{64EB12F5-C031-BA7C-ABBB-96704B218FE2}"/>
              </a:ext>
            </a:extLst>
          </p:cNvPr>
          <p:cNvSpPr>
            <a:spLocks noGrp="1"/>
          </p:cNvSpPr>
          <p:nvPr>
            <p:ph type="sldNum" sz="quarter" idx="12"/>
          </p:nvPr>
        </p:nvSpPr>
        <p:spPr/>
        <p:txBody>
          <a:bodyPr/>
          <a:lstStyle/>
          <a:p>
            <a:fld id="{5A33CB2A-1702-4C1D-9CC4-8D472D39F19E}" type="slidenum">
              <a:rPr lang="en-US" smtClean="0"/>
              <a:t>26</a:t>
            </a:fld>
            <a:endParaRPr lang="en-US"/>
          </a:p>
        </p:txBody>
      </p:sp>
    </p:spTree>
    <p:extLst>
      <p:ext uri="{BB962C8B-B14F-4D97-AF65-F5344CB8AC3E}">
        <p14:creationId xmlns:p14="http://schemas.microsoft.com/office/powerpoint/2010/main" val="23489895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9E2A90-FC1C-D0E6-A565-84CF3A6F9C14}"/>
              </a:ext>
            </a:extLst>
          </p:cNvPr>
          <p:cNvSpPr>
            <a:spLocks noGrp="1"/>
          </p:cNvSpPr>
          <p:nvPr>
            <p:ph type="title"/>
          </p:nvPr>
        </p:nvSpPr>
        <p:spPr/>
        <p:txBody>
          <a:bodyPr/>
          <a:lstStyle/>
          <a:p>
            <a:r>
              <a:rPr lang="tr-TR" dirty="0"/>
              <a:t>Öykü Teması</a:t>
            </a:r>
          </a:p>
        </p:txBody>
      </p:sp>
      <p:sp>
        <p:nvSpPr>
          <p:cNvPr id="3" name="İçerik Yer Tutucusu 2">
            <a:extLst>
              <a:ext uri="{FF2B5EF4-FFF2-40B4-BE49-F238E27FC236}">
                <a16:creationId xmlns:a16="http://schemas.microsoft.com/office/drawing/2014/main" id="{BA6CF1F2-B0D5-8E30-81F1-4AF08C948F38}"/>
              </a:ext>
            </a:extLst>
          </p:cNvPr>
          <p:cNvSpPr>
            <a:spLocks noGrp="1"/>
          </p:cNvSpPr>
          <p:nvPr>
            <p:ph idx="1"/>
          </p:nvPr>
        </p:nvSpPr>
        <p:spPr/>
        <p:txBody>
          <a:bodyPr>
            <a:normAutofit/>
          </a:bodyPr>
          <a:lstStyle/>
          <a:p>
            <a:pPr algn="just"/>
            <a:r>
              <a:rPr lang="tr-TR" dirty="0">
                <a:latin typeface="Calibri" panose="020F0502020204030204" pitchFamily="34" charset="0"/>
                <a:cs typeface="Calibri" panose="020F0502020204030204" pitchFamily="34" charset="0"/>
              </a:rPr>
              <a:t>Öykü Temelli Öğrenme Yaklaşımında kullanılacak öykü başlıklarının somut olması gerekir.</a:t>
            </a:r>
          </a:p>
          <a:p>
            <a:pPr algn="just"/>
            <a:r>
              <a:rPr lang="tr-TR" dirty="0">
                <a:latin typeface="Calibri" panose="020F0502020204030204" pitchFamily="34" charset="0"/>
                <a:cs typeface="Calibri" panose="020F0502020204030204" pitchFamily="34" charset="0"/>
              </a:rPr>
              <a:t>Temel prensip, öykü için </a:t>
            </a:r>
            <a:r>
              <a:rPr lang="tr-TR" dirty="0" err="1">
                <a:latin typeface="Calibri" panose="020F0502020204030204" pitchFamily="34" charset="0"/>
                <a:cs typeface="Calibri" panose="020F0502020204030204" pitchFamily="34" charset="0"/>
              </a:rPr>
              <a:t>çağrışımcı</a:t>
            </a:r>
            <a:r>
              <a:rPr lang="tr-TR" dirty="0">
                <a:latin typeface="Calibri" panose="020F0502020204030204" pitchFamily="34" charset="0"/>
                <a:cs typeface="Calibri" panose="020F0502020204030204" pitchFamily="34" charset="0"/>
              </a:rPr>
              <a:t> başlıklar kullanarak öğrencilerin hayal kurma sürecini, başlığı duyduğu andan itibaren başlatmaktır.</a:t>
            </a:r>
          </a:p>
          <a:p>
            <a:pPr algn="just"/>
            <a:r>
              <a:rPr lang="tr-TR" dirty="0">
                <a:latin typeface="Calibri" panose="020F0502020204030204" pitchFamily="34" charset="0"/>
                <a:cs typeface="Calibri" panose="020F0502020204030204" pitchFamily="34" charset="0"/>
              </a:rPr>
              <a:t>Konu, öğretmen bir konu tasarlamak istediğinde düşündüğü kabaca fikirdir. Ana karakterleri detaylandırarak, zaman ve mekânı belirleyerek, olayların gerçekleştiği boşlukları tespit ederek, olayları kronolojik sıraya dizerek olay örgüsü ortaya çıkar. Olay örgüsü konunun bel kemiğidir ve öğretmen tarafından seçilir veya tasarlanır. Olay örgüsü bölümlere ayrılır. İlk bölüm karakterlerin, sahnenin, mekan ve zamanın belirlendiği öykünün başlangıcıdır. Son bölüm öykünün sonudur. Olay örgüsü vasıtasını kullanarak öğretmen eğitsel sürecin akışını ve gelişimini planlayabilir (</a:t>
            </a:r>
            <a:r>
              <a:rPr lang="tr-TR" dirty="0" err="1">
                <a:latin typeface="Calibri" panose="020F0502020204030204" pitchFamily="34" charset="0"/>
                <a:cs typeface="Calibri" panose="020F0502020204030204" pitchFamily="34" charset="0"/>
              </a:rPr>
              <a:t>Letschert</a:t>
            </a:r>
            <a:r>
              <a:rPr lang="tr-TR" dirty="0">
                <a:latin typeface="Calibri" panose="020F0502020204030204" pitchFamily="34" charset="0"/>
                <a:cs typeface="Calibri" panose="020F0502020204030204" pitchFamily="34" charset="0"/>
              </a:rPr>
              <a:t>, 2006).</a:t>
            </a:r>
          </a:p>
        </p:txBody>
      </p:sp>
      <p:sp>
        <p:nvSpPr>
          <p:cNvPr id="4" name="Veri Yer Tutucusu 3">
            <a:extLst>
              <a:ext uri="{FF2B5EF4-FFF2-40B4-BE49-F238E27FC236}">
                <a16:creationId xmlns:a16="http://schemas.microsoft.com/office/drawing/2014/main" id="{E5F1467D-A615-58D7-0586-18CC9DB032C1}"/>
              </a:ext>
            </a:extLst>
          </p:cNvPr>
          <p:cNvSpPr>
            <a:spLocks noGrp="1"/>
          </p:cNvSpPr>
          <p:nvPr>
            <p:ph type="dt" sz="half" idx="10"/>
          </p:nvPr>
        </p:nvSpPr>
        <p:spPr/>
        <p:txBody>
          <a:bodyPr/>
          <a:lstStyle/>
          <a:p>
            <a:fld id="{6DE8E1FA-C142-1447-9691-1E97DE340577}" type="datetime1">
              <a:rPr lang="tr-TR" smtClean="0"/>
              <a:t>16.12.2022</a:t>
            </a:fld>
            <a:endParaRPr lang="en-US"/>
          </a:p>
        </p:txBody>
      </p:sp>
      <p:sp>
        <p:nvSpPr>
          <p:cNvPr id="5" name="Alt Bilgi Yer Tutucusu 4">
            <a:extLst>
              <a:ext uri="{FF2B5EF4-FFF2-40B4-BE49-F238E27FC236}">
                <a16:creationId xmlns:a16="http://schemas.microsoft.com/office/drawing/2014/main" id="{A42D7508-D0DD-4F0E-865C-3F54DE87A75F}"/>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8CD285FE-B3F0-2493-4357-FFE11D981F9E}"/>
              </a:ext>
            </a:extLst>
          </p:cNvPr>
          <p:cNvSpPr>
            <a:spLocks noGrp="1"/>
          </p:cNvSpPr>
          <p:nvPr>
            <p:ph type="sldNum" sz="quarter" idx="12"/>
          </p:nvPr>
        </p:nvSpPr>
        <p:spPr/>
        <p:txBody>
          <a:bodyPr/>
          <a:lstStyle/>
          <a:p>
            <a:fld id="{5A33CB2A-1702-4C1D-9CC4-8D472D39F19E}" type="slidenum">
              <a:rPr lang="en-US" smtClean="0"/>
              <a:t>27</a:t>
            </a:fld>
            <a:endParaRPr lang="en-US"/>
          </a:p>
        </p:txBody>
      </p:sp>
    </p:spTree>
    <p:extLst>
      <p:ext uri="{BB962C8B-B14F-4D97-AF65-F5344CB8AC3E}">
        <p14:creationId xmlns:p14="http://schemas.microsoft.com/office/powerpoint/2010/main" val="1329507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38863A-0377-3EB2-1F97-E8CBFFD43847}"/>
              </a:ext>
            </a:extLst>
          </p:cNvPr>
          <p:cNvSpPr>
            <a:spLocks noGrp="1"/>
          </p:cNvSpPr>
          <p:nvPr>
            <p:ph type="title"/>
          </p:nvPr>
        </p:nvSpPr>
        <p:spPr/>
        <p:txBody>
          <a:bodyPr/>
          <a:lstStyle/>
          <a:p>
            <a:r>
              <a:rPr lang="tr-TR" dirty="0"/>
              <a:t>Takım Çalışması</a:t>
            </a:r>
          </a:p>
        </p:txBody>
      </p:sp>
      <p:sp>
        <p:nvSpPr>
          <p:cNvPr id="3" name="İçerik Yer Tutucusu 2">
            <a:extLst>
              <a:ext uri="{FF2B5EF4-FFF2-40B4-BE49-F238E27FC236}">
                <a16:creationId xmlns:a16="http://schemas.microsoft.com/office/drawing/2014/main" id="{6698614C-D6C9-EB89-C7F8-EEBFE61D8B3E}"/>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Öykü Temelli Öğrenme Yaklaşımı, öğretmenler arasında sıkı işbirliği kurulmasını gerektiren bir yaklaşımdır. İşbirliği, öncelikle planlama başlarken gerekmektedir. Planı hazırlamak, dinamik bir süreçtir dolayısıyla çok sayıda kişinin fikirlerine başvurulmasını gerektirir. (</a:t>
            </a:r>
            <a:r>
              <a:rPr lang="tr-TR" sz="2000" dirty="0" err="1">
                <a:latin typeface="Calibri" panose="020F0502020204030204" pitchFamily="34" charset="0"/>
                <a:cs typeface="Calibri" panose="020F0502020204030204" pitchFamily="34" charset="0"/>
              </a:rPr>
              <a:t>Harkness</a:t>
            </a:r>
            <a:r>
              <a:rPr lang="tr-TR" sz="2000" dirty="0">
                <a:latin typeface="Calibri" panose="020F0502020204030204" pitchFamily="34" charset="0"/>
                <a:cs typeface="Calibri" panose="020F0502020204030204" pitchFamily="34" charset="0"/>
              </a:rPr>
              <a:t>, 1993). Bu şekilde, farklı bakış açılarıyla ortaya çıkabilecek planlama sorunlarına değişik çözümler üretilebilecektir (</a:t>
            </a:r>
            <a:r>
              <a:rPr lang="tr-TR" sz="2000" dirty="0" err="1">
                <a:latin typeface="Calibri" panose="020F0502020204030204" pitchFamily="34" charset="0"/>
                <a:cs typeface="Calibri" panose="020F0502020204030204" pitchFamily="34" charset="0"/>
              </a:rPr>
              <a:t>Creswell</a:t>
            </a:r>
            <a:r>
              <a:rPr lang="tr-TR" sz="2000" dirty="0">
                <a:latin typeface="Calibri" panose="020F0502020204030204" pitchFamily="34" charset="0"/>
                <a:cs typeface="Calibri" panose="020F0502020204030204" pitchFamily="34" charset="0"/>
              </a:rPr>
              <a:t>, 1997). Farklı branşları kapsayan Öykü Temelli Öğrenme Yaklaşımı süreçlerinde, öğretmenlerin bir araya gelmesi ve planlama yapması için belirli zaman dilimleri belirlenmesi faydalı olacaktır.</a:t>
            </a:r>
          </a:p>
        </p:txBody>
      </p:sp>
      <p:sp>
        <p:nvSpPr>
          <p:cNvPr id="4" name="Veri Yer Tutucusu 3">
            <a:extLst>
              <a:ext uri="{FF2B5EF4-FFF2-40B4-BE49-F238E27FC236}">
                <a16:creationId xmlns:a16="http://schemas.microsoft.com/office/drawing/2014/main" id="{5677484D-F331-E4BF-7531-F104EF15CAC5}"/>
              </a:ext>
            </a:extLst>
          </p:cNvPr>
          <p:cNvSpPr>
            <a:spLocks noGrp="1"/>
          </p:cNvSpPr>
          <p:nvPr>
            <p:ph type="dt" sz="half" idx="10"/>
          </p:nvPr>
        </p:nvSpPr>
        <p:spPr/>
        <p:txBody>
          <a:bodyPr/>
          <a:lstStyle/>
          <a:p>
            <a:fld id="{C29A2674-F1EA-2B44-9BB5-228F1596F9F2}" type="datetime1">
              <a:rPr lang="tr-TR" smtClean="0"/>
              <a:t>16.12.2022</a:t>
            </a:fld>
            <a:endParaRPr lang="en-US"/>
          </a:p>
        </p:txBody>
      </p:sp>
      <p:sp>
        <p:nvSpPr>
          <p:cNvPr id="5" name="Alt Bilgi Yer Tutucusu 4">
            <a:extLst>
              <a:ext uri="{FF2B5EF4-FFF2-40B4-BE49-F238E27FC236}">
                <a16:creationId xmlns:a16="http://schemas.microsoft.com/office/drawing/2014/main" id="{F718E20A-6504-B7F6-D889-02C7EB614D3C}"/>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ACB3ED7A-9B4C-BD89-3E46-3BDBBBFD2324}"/>
              </a:ext>
            </a:extLst>
          </p:cNvPr>
          <p:cNvSpPr>
            <a:spLocks noGrp="1"/>
          </p:cNvSpPr>
          <p:nvPr>
            <p:ph type="sldNum" sz="quarter" idx="12"/>
          </p:nvPr>
        </p:nvSpPr>
        <p:spPr/>
        <p:txBody>
          <a:bodyPr/>
          <a:lstStyle/>
          <a:p>
            <a:fld id="{5A33CB2A-1702-4C1D-9CC4-8D472D39F19E}" type="slidenum">
              <a:rPr lang="en-US" smtClean="0"/>
              <a:t>28</a:t>
            </a:fld>
            <a:endParaRPr lang="en-US"/>
          </a:p>
        </p:txBody>
      </p:sp>
    </p:spTree>
    <p:extLst>
      <p:ext uri="{BB962C8B-B14F-4D97-AF65-F5344CB8AC3E}">
        <p14:creationId xmlns:p14="http://schemas.microsoft.com/office/powerpoint/2010/main" val="1506872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09AF64-98D8-9CA5-A8D3-45A8682B0CB9}"/>
              </a:ext>
            </a:extLst>
          </p:cNvPr>
          <p:cNvSpPr>
            <a:spLocks noGrp="1"/>
          </p:cNvSpPr>
          <p:nvPr>
            <p:ph type="title"/>
          </p:nvPr>
        </p:nvSpPr>
        <p:spPr/>
        <p:txBody>
          <a:bodyPr/>
          <a:lstStyle/>
          <a:p>
            <a:r>
              <a:rPr lang="tr-TR" dirty="0"/>
              <a:t>Gruplama</a:t>
            </a:r>
          </a:p>
        </p:txBody>
      </p:sp>
      <p:sp>
        <p:nvSpPr>
          <p:cNvPr id="3" name="İçerik Yer Tutucusu 2">
            <a:extLst>
              <a:ext uri="{FF2B5EF4-FFF2-40B4-BE49-F238E27FC236}">
                <a16:creationId xmlns:a16="http://schemas.microsoft.com/office/drawing/2014/main" id="{EADC6604-022C-47D6-58BB-A73664489AE6}"/>
              </a:ext>
            </a:extLst>
          </p:cNvPr>
          <p:cNvSpPr>
            <a:spLocks noGrp="1"/>
          </p:cNvSpPr>
          <p:nvPr>
            <p:ph idx="1"/>
          </p:nvPr>
        </p:nvSpPr>
        <p:spPr/>
        <p:txBody>
          <a:bodyPr>
            <a:normAutofit/>
          </a:bodyPr>
          <a:lstStyle/>
          <a:p>
            <a:pPr algn="just"/>
            <a:r>
              <a:rPr lang="tr-TR" sz="2000" dirty="0" err="1">
                <a:latin typeface="Calibri" panose="020F0502020204030204" pitchFamily="34" charset="0"/>
                <a:cs typeface="Calibri" panose="020F0502020204030204" pitchFamily="34" charset="0"/>
              </a:rPr>
              <a:t>Harkness’e</a:t>
            </a:r>
            <a:r>
              <a:rPr lang="tr-TR" sz="2000" dirty="0">
                <a:latin typeface="Calibri" panose="020F0502020204030204" pitchFamily="34" charset="0"/>
                <a:cs typeface="Calibri" panose="020F0502020204030204" pitchFamily="34" charset="0"/>
              </a:rPr>
              <a:t> (1993) göre, bazı aktiviteler öğrencileri kendiliğinden bireysel çalışmaya, bazıları ise işbirliği içerisinde çalışmaya yönlendirmektedir. Başka etkinlikler ise küçük gruplar halinde üç, dört ya da beş kişilik grupları gerektirmektedir. Ayrıca, öğretmen tarafından yöneltilen anahtar soru ile ilgili beyin fırtınası ve yansıtıcı bir yazı çalışmasına yönelik yapılan tartışma, tüm sınıfça yapılabilecek büyük grup etkinlikleridir. Grupların nasıl oluşturulacağına önceden karar verilmeli ve ne kadar süreyle bir arada çalışacakları belirlenmelidir. Bu iki konuda alınacak kararlara çok dikkat edilmeli ve üzerinde uzunca düşünülmelidir (</a:t>
            </a:r>
            <a:r>
              <a:rPr lang="tr-TR" sz="2000" dirty="0" err="1">
                <a:latin typeface="Calibri" panose="020F0502020204030204" pitchFamily="34" charset="0"/>
                <a:cs typeface="Calibri" panose="020F0502020204030204" pitchFamily="34" charset="0"/>
              </a:rPr>
              <a:t>Harkness</a:t>
            </a:r>
            <a:r>
              <a:rPr lang="tr-TR" sz="2000" dirty="0">
                <a:latin typeface="Calibri" panose="020F0502020204030204" pitchFamily="34" charset="0"/>
                <a:cs typeface="Calibri" panose="020F0502020204030204" pitchFamily="34" charset="0"/>
              </a:rPr>
              <a:t> ve </a:t>
            </a:r>
            <a:r>
              <a:rPr lang="tr-TR" sz="2000" dirty="0" err="1">
                <a:latin typeface="Calibri" panose="020F0502020204030204" pitchFamily="34" charset="0"/>
                <a:cs typeface="Calibri" panose="020F0502020204030204" pitchFamily="34" charset="0"/>
              </a:rPr>
              <a:t>Creswell</a:t>
            </a:r>
            <a:r>
              <a:rPr lang="tr-TR" sz="2000" dirty="0">
                <a:latin typeface="Calibri" panose="020F0502020204030204" pitchFamily="34" charset="0"/>
                <a:cs typeface="Calibri" panose="020F0502020204030204" pitchFamily="34" charset="0"/>
              </a:rPr>
              <a:t>, 1997).</a:t>
            </a:r>
          </a:p>
        </p:txBody>
      </p:sp>
      <p:sp>
        <p:nvSpPr>
          <p:cNvPr id="4" name="Veri Yer Tutucusu 3">
            <a:extLst>
              <a:ext uri="{FF2B5EF4-FFF2-40B4-BE49-F238E27FC236}">
                <a16:creationId xmlns:a16="http://schemas.microsoft.com/office/drawing/2014/main" id="{E8D8BA3B-ED2F-8188-4DF6-CC642A2286E5}"/>
              </a:ext>
            </a:extLst>
          </p:cNvPr>
          <p:cNvSpPr>
            <a:spLocks noGrp="1"/>
          </p:cNvSpPr>
          <p:nvPr>
            <p:ph type="dt" sz="half" idx="10"/>
          </p:nvPr>
        </p:nvSpPr>
        <p:spPr/>
        <p:txBody>
          <a:bodyPr/>
          <a:lstStyle/>
          <a:p>
            <a:fld id="{726E4FF4-A02C-0E44-AF8A-53BD389E4472}" type="datetime1">
              <a:rPr lang="tr-TR" smtClean="0"/>
              <a:t>16.12.2022</a:t>
            </a:fld>
            <a:endParaRPr lang="en-US"/>
          </a:p>
        </p:txBody>
      </p:sp>
      <p:sp>
        <p:nvSpPr>
          <p:cNvPr id="5" name="Alt Bilgi Yer Tutucusu 4">
            <a:extLst>
              <a:ext uri="{FF2B5EF4-FFF2-40B4-BE49-F238E27FC236}">
                <a16:creationId xmlns:a16="http://schemas.microsoft.com/office/drawing/2014/main" id="{BD2E20D8-E2E6-4C18-E730-3748B227100B}"/>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F3655BF4-9B5D-3059-F799-5AC0F1BE1A0C}"/>
              </a:ext>
            </a:extLst>
          </p:cNvPr>
          <p:cNvSpPr>
            <a:spLocks noGrp="1"/>
          </p:cNvSpPr>
          <p:nvPr>
            <p:ph type="sldNum" sz="quarter" idx="12"/>
          </p:nvPr>
        </p:nvSpPr>
        <p:spPr/>
        <p:txBody>
          <a:bodyPr/>
          <a:lstStyle/>
          <a:p>
            <a:fld id="{5A33CB2A-1702-4C1D-9CC4-8D472D39F19E}" type="slidenum">
              <a:rPr lang="en-US" smtClean="0"/>
              <a:t>29</a:t>
            </a:fld>
            <a:endParaRPr lang="en-US"/>
          </a:p>
        </p:txBody>
      </p:sp>
    </p:spTree>
    <p:extLst>
      <p:ext uri="{BB962C8B-B14F-4D97-AF65-F5344CB8AC3E}">
        <p14:creationId xmlns:p14="http://schemas.microsoft.com/office/powerpoint/2010/main" val="2604378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391C3A-3C52-703B-E1DF-5F08EAF9849B}"/>
              </a:ext>
            </a:extLst>
          </p:cNvPr>
          <p:cNvSpPr>
            <a:spLocks noGrp="1"/>
          </p:cNvSpPr>
          <p:nvPr>
            <p:ph type="title"/>
          </p:nvPr>
        </p:nvSpPr>
        <p:spPr/>
        <p:txBody>
          <a:bodyPr/>
          <a:lstStyle/>
          <a:p>
            <a:r>
              <a:rPr lang="tr-TR" dirty="0"/>
              <a:t>KPSS Sonucunu beklerken…</a:t>
            </a:r>
          </a:p>
        </p:txBody>
      </p:sp>
      <p:sp>
        <p:nvSpPr>
          <p:cNvPr id="3" name="İçerik Yer Tutucusu 2">
            <a:extLst>
              <a:ext uri="{FF2B5EF4-FFF2-40B4-BE49-F238E27FC236}">
                <a16:creationId xmlns:a16="http://schemas.microsoft.com/office/drawing/2014/main" id="{E8E6338A-D7EF-4FDB-5073-B7B5342262A2}"/>
              </a:ext>
            </a:extLst>
          </p:cNvPr>
          <p:cNvSpPr>
            <a:spLocks noGrp="1"/>
          </p:cNvSpPr>
          <p:nvPr>
            <p:ph idx="1"/>
          </p:nvPr>
        </p:nvSpPr>
        <p:spPr/>
        <p:txBody>
          <a:bodyPr/>
          <a:lstStyle/>
          <a:p>
            <a:endParaRPr lang="tr-TR"/>
          </a:p>
        </p:txBody>
      </p:sp>
      <p:sp>
        <p:nvSpPr>
          <p:cNvPr id="4" name="Veri Yer Tutucusu 3">
            <a:extLst>
              <a:ext uri="{FF2B5EF4-FFF2-40B4-BE49-F238E27FC236}">
                <a16:creationId xmlns:a16="http://schemas.microsoft.com/office/drawing/2014/main" id="{97A574AF-573E-297D-6CB5-513638C68797}"/>
              </a:ext>
            </a:extLst>
          </p:cNvPr>
          <p:cNvSpPr>
            <a:spLocks noGrp="1"/>
          </p:cNvSpPr>
          <p:nvPr>
            <p:ph type="dt" sz="half" idx="10"/>
          </p:nvPr>
        </p:nvSpPr>
        <p:spPr/>
        <p:txBody>
          <a:bodyPr/>
          <a:lstStyle/>
          <a:p>
            <a:fld id="{4A5A21D1-AF4B-B64D-9420-3918A0706CAD}" type="datetime1">
              <a:rPr lang="tr-TR" smtClean="0"/>
              <a:t>16.12.2022</a:t>
            </a:fld>
            <a:endParaRPr lang="en-US"/>
          </a:p>
        </p:txBody>
      </p:sp>
      <p:sp>
        <p:nvSpPr>
          <p:cNvPr id="5" name="Alt Bilgi Yer Tutucusu 4">
            <a:extLst>
              <a:ext uri="{FF2B5EF4-FFF2-40B4-BE49-F238E27FC236}">
                <a16:creationId xmlns:a16="http://schemas.microsoft.com/office/drawing/2014/main" id="{08B8474C-3A89-5588-3D48-DDF19B7640A2}"/>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8CF98A59-19E1-A487-C888-C170BDB8FE8C}"/>
              </a:ext>
            </a:extLst>
          </p:cNvPr>
          <p:cNvSpPr>
            <a:spLocks noGrp="1"/>
          </p:cNvSpPr>
          <p:nvPr>
            <p:ph type="sldNum" sz="quarter" idx="12"/>
          </p:nvPr>
        </p:nvSpPr>
        <p:spPr/>
        <p:txBody>
          <a:bodyPr/>
          <a:lstStyle/>
          <a:p>
            <a:fld id="{5A33CB2A-1702-4C1D-9CC4-8D472D39F19E}" type="slidenum">
              <a:rPr lang="en-US" smtClean="0"/>
              <a:t>3</a:t>
            </a:fld>
            <a:endParaRPr lang="en-US"/>
          </a:p>
        </p:txBody>
      </p:sp>
    </p:spTree>
    <p:extLst>
      <p:ext uri="{BB962C8B-B14F-4D97-AF65-F5344CB8AC3E}">
        <p14:creationId xmlns:p14="http://schemas.microsoft.com/office/powerpoint/2010/main" val="38776609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FE15A9-923A-08C7-E3C6-5138C2981755}"/>
              </a:ext>
            </a:extLst>
          </p:cNvPr>
          <p:cNvSpPr>
            <a:spLocks noGrp="1"/>
          </p:cNvSpPr>
          <p:nvPr>
            <p:ph type="title"/>
          </p:nvPr>
        </p:nvSpPr>
        <p:spPr/>
        <p:txBody>
          <a:bodyPr>
            <a:normAutofit/>
          </a:bodyPr>
          <a:lstStyle/>
          <a:p>
            <a:r>
              <a:rPr lang="tr-TR" sz="2600" dirty="0"/>
              <a:t>Öykü Temelli Öğrenme Yaklaşımında Değerlendirme</a:t>
            </a:r>
          </a:p>
        </p:txBody>
      </p:sp>
      <p:sp>
        <p:nvSpPr>
          <p:cNvPr id="3" name="İçerik Yer Tutucusu 2">
            <a:extLst>
              <a:ext uri="{FF2B5EF4-FFF2-40B4-BE49-F238E27FC236}">
                <a16:creationId xmlns:a16="http://schemas.microsoft.com/office/drawing/2014/main" id="{F350E8B0-F2F0-F063-1A55-05D7C3D371E1}"/>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Bir Öykü Temelli Öğrenme Yaklaşımı öğrenme sürecinde öğrencilerin ortaya çıkardığı öğrenme ürünleri, öz değerlendirme, akran değerlendirme, ürün değerlendirme ve öğretmen değerlendirmesi gibi pek çok farklı yaklaşımla değerlendirilebilir. </a:t>
            </a:r>
          </a:p>
          <a:p>
            <a:pPr algn="just"/>
            <a:r>
              <a:rPr lang="tr-TR" sz="2000" dirty="0">
                <a:latin typeface="Calibri" panose="020F0502020204030204" pitchFamily="34" charset="0"/>
                <a:cs typeface="Calibri" panose="020F0502020204030204" pitchFamily="34" charset="0"/>
              </a:rPr>
              <a:t>Yapılandırmacı yaklaşımın öngördüğü süreç değerlendirmeleri olarak adlandırılan; gözlem notları, performans görevleri, proje çalışmaları, sunumlar, görüşmeler, ürün dosyaları, kavram haritaları, tutum ölçekleri; Öykü Temelli Öğrenme Yaklaşımında öğrencileri değerlendirmek amacıyla kullanılabilmektedir.</a:t>
            </a:r>
          </a:p>
        </p:txBody>
      </p:sp>
      <p:sp>
        <p:nvSpPr>
          <p:cNvPr id="4" name="Veri Yer Tutucusu 3">
            <a:extLst>
              <a:ext uri="{FF2B5EF4-FFF2-40B4-BE49-F238E27FC236}">
                <a16:creationId xmlns:a16="http://schemas.microsoft.com/office/drawing/2014/main" id="{606C2B09-4150-B801-AA00-C63D599288C1}"/>
              </a:ext>
            </a:extLst>
          </p:cNvPr>
          <p:cNvSpPr>
            <a:spLocks noGrp="1"/>
          </p:cNvSpPr>
          <p:nvPr>
            <p:ph type="dt" sz="half" idx="10"/>
          </p:nvPr>
        </p:nvSpPr>
        <p:spPr/>
        <p:txBody>
          <a:bodyPr/>
          <a:lstStyle/>
          <a:p>
            <a:fld id="{EAF8F6A5-A375-244F-AEED-FD4EA8BF67E7}" type="datetime1">
              <a:rPr lang="tr-TR" smtClean="0"/>
              <a:t>16.12.2022</a:t>
            </a:fld>
            <a:endParaRPr lang="en-US"/>
          </a:p>
        </p:txBody>
      </p:sp>
      <p:sp>
        <p:nvSpPr>
          <p:cNvPr id="5" name="Alt Bilgi Yer Tutucusu 4">
            <a:extLst>
              <a:ext uri="{FF2B5EF4-FFF2-40B4-BE49-F238E27FC236}">
                <a16:creationId xmlns:a16="http://schemas.microsoft.com/office/drawing/2014/main" id="{1944BF24-836D-F898-5884-B28E4D1576E7}"/>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4CE29B24-94D6-6BE3-ADC4-E0561D79BBFA}"/>
              </a:ext>
            </a:extLst>
          </p:cNvPr>
          <p:cNvSpPr>
            <a:spLocks noGrp="1"/>
          </p:cNvSpPr>
          <p:nvPr>
            <p:ph type="sldNum" sz="quarter" idx="12"/>
          </p:nvPr>
        </p:nvSpPr>
        <p:spPr/>
        <p:txBody>
          <a:bodyPr/>
          <a:lstStyle/>
          <a:p>
            <a:fld id="{5A33CB2A-1702-4C1D-9CC4-8D472D39F19E}" type="slidenum">
              <a:rPr lang="en-US" smtClean="0"/>
              <a:t>30</a:t>
            </a:fld>
            <a:endParaRPr lang="en-US"/>
          </a:p>
        </p:txBody>
      </p:sp>
    </p:spTree>
    <p:extLst>
      <p:ext uri="{BB962C8B-B14F-4D97-AF65-F5344CB8AC3E}">
        <p14:creationId xmlns:p14="http://schemas.microsoft.com/office/powerpoint/2010/main" val="1317111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4748DB-DBAA-C610-F6EF-DBFBD8E6B084}"/>
              </a:ext>
            </a:extLst>
          </p:cNvPr>
          <p:cNvSpPr>
            <a:spLocks noGrp="1"/>
          </p:cNvSpPr>
          <p:nvPr>
            <p:ph type="title"/>
          </p:nvPr>
        </p:nvSpPr>
        <p:spPr/>
        <p:txBody>
          <a:bodyPr/>
          <a:lstStyle/>
          <a:p>
            <a:r>
              <a:rPr lang="tr-TR" dirty="0"/>
              <a:t>Öykü İlkesi</a:t>
            </a:r>
          </a:p>
        </p:txBody>
      </p:sp>
      <p:sp>
        <p:nvSpPr>
          <p:cNvPr id="3" name="İçerik Yer Tutucusu 2">
            <a:extLst>
              <a:ext uri="{FF2B5EF4-FFF2-40B4-BE49-F238E27FC236}">
                <a16:creationId xmlns:a16="http://schemas.microsoft.com/office/drawing/2014/main" id="{F109701C-C7F8-3198-D7C7-27CC979141F8}"/>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Öyküler, insanlığın kültürel mirasını nesilden nesile aktarmaya olanak sağlamaktadır. Bu bağlamda insanların tarihi, yaşamı ve farklı kültürleri tanıma adına öyküler önemli olabilmektedir. Storyline öğretim sürecinde de gerçek hayattan esinlenerek oluşturulan öyküler sayesinde çocuklar, hayatı yakından tanımaya ve anlamaya olanak bulmaktadır. Ayrıca öğretim sürecinin öyküler ve bölümlerine göre kurgulanmasından ötürü, öğrenciler farklı öğrenme deneyimleri edinmeye ve kendi hipotezlerini sınamaya imkân bulabilmektedir. Bu bakımdan Storyline öğretim sürecinde öyküler sayesinde çocukların bilişsel, dilsel ve sosyokültürel gelişim alanları desteklemektedir denilebilir.</a:t>
            </a:r>
          </a:p>
        </p:txBody>
      </p:sp>
      <p:sp>
        <p:nvSpPr>
          <p:cNvPr id="4" name="Veri Yer Tutucusu 3">
            <a:extLst>
              <a:ext uri="{FF2B5EF4-FFF2-40B4-BE49-F238E27FC236}">
                <a16:creationId xmlns:a16="http://schemas.microsoft.com/office/drawing/2014/main" id="{AC52D239-FE4C-609A-FC59-A41007BC2408}"/>
              </a:ext>
            </a:extLst>
          </p:cNvPr>
          <p:cNvSpPr>
            <a:spLocks noGrp="1"/>
          </p:cNvSpPr>
          <p:nvPr>
            <p:ph type="dt" sz="half" idx="10"/>
          </p:nvPr>
        </p:nvSpPr>
        <p:spPr/>
        <p:txBody>
          <a:bodyPr/>
          <a:lstStyle/>
          <a:p>
            <a:fld id="{6DB93726-0708-1E47-AA26-B5CA0AC2B59A}" type="datetime1">
              <a:rPr lang="tr-TR" smtClean="0"/>
              <a:t>16.12.2022</a:t>
            </a:fld>
            <a:endParaRPr lang="en-US"/>
          </a:p>
        </p:txBody>
      </p:sp>
      <p:sp>
        <p:nvSpPr>
          <p:cNvPr id="5" name="Alt Bilgi Yer Tutucusu 4">
            <a:extLst>
              <a:ext uri="{FF2B5EF4-FFF2-40B4-BE49-F238E27FC236}">
                <a16:creationId xmlns:a16="http://schemas.microsoft.com/office/drawing/2014/main" id="{0AD2CF4E-3144-C0E2-B07F-24C2606840E5}"/>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056A8FEA-67AB-5890-BAF2-99F77E63B07F}"/>
              </a:ext>
            </a:extLst>
          </p:cNvPr>
          <p:cNvSpPr>
            <a:spLocks noGrp="1"/>
          </p:cNvSpPr>
          <p:nvPr>
            <p:ph type="sldNum" sz="quarter" idx="12"/>
          </p:nvPr>
        </p:nvSpPr>
        <p:spPr/>
        <p:txBody>
          <a:bodyPr/>
          <a:lstStyle/>
          <a:p>
            <a:fld id="{5A33CB2A-1702-4C1D-9CC4-8D472D39F19E}" type="slidenum">
              <a:rPr lang="en-US" smtClean="0"/>
              <a:t>31</a:t>
            </a:fld>
            <a:endParaRPr lang="en-US"/>
          </a:p>
        </p:txBody>
      </p:sp>
    </p:spTree>
    <p:extLst>
      <p:ext uri="{BB962C8B-B14F-4D97-AF65-F5344CB8AC3E}">
        <p14:creationId xmlns:p14="http://schemas.microsoft.com/office/powerpoint/2010/main" val="30850181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708A1B-40DA-3E39-D0E1-F6C3F7DDEE03}"/>
              </a:ext>
            </a:extLst>
          </p:cNvPr>
          <p:cNvSpPr>
            <a:spLocks noGrp="1"/>
          </p:cNvSpPr>
          <p:nvPr>
            <p:ph type="title"/>
          </p:nvPr>
        </p:nvSpPr>
        <p:spPr/>
        <p:txBody>
          <a:bodyPr/>
          <a:lstStyle/>
          <a:p>
            <a:r>
              <a:rPr lang="tr-TR" dirty="0"/>
              <a:t>Takdir İlkesi</a:t>
            </a:r>
          </a:p>
        </p:txBody>
      </p:sp>
      <p:sp>
        <p:nvSpPr>
          <p:cNvPr id="3" name="İçerik Yer Tutucusu 2">
            <a:extLst>
              <a:ext uri="{FF2B5EF4-FFF2-40B4-BE49-F238E27FC236}">
                <a16:creationId xmlns:a16="http://schemas.microsoft.com/office/drawing/2014/main" id="{4DD38EF1-BCE6-30BE-9C1A-34E205CC2E1B}"/>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Olay örgüsü iyi kurgulanmış bir öykü tüm çocukları hem eğlendirir hem de onların merak duygusunu canlı tutar. Çocuklar böylesi bir öyküde, olayların devamına ilişkin tahminde bulunur. Storyline öğretim sürecinde tamamlanan bir bölümden sonra öğrencilerin “bir sonraki bölüm neyle ilgili olacak?” diye sormaları, gönüllü olarak öğrenme sürecine dâhil olmaları, hem okulda hem okul dışında öğrenme faaliyetlerinde bulunmaları ve öyküyü geliştirme adına çaba sarf etmeleri beğeni ve takdiri ortaya çıkarmaktadır.</a:t>
            </a:r>
          </a:p>
        </p:txBody>
      </p:sp>
      <p:sp>
        <p:nvSpPr>
          <p:cNvPr id="4" name="Veri Yer Tutucusu 3">
            <a:extLst>
              <a:ext uri="{FF2B5EF4-FFF2-40B4-BE49-F238E27FC236}">
                <a16:creationId xmlns:a16="http://schemas.microsoft.com/office/drawing/2014/main" id="{E08D203D-2882-9369-9970-982BA7A63244}"/>
              </a:ext>
            </a:extLst>
          </p:cNvPr>
          <p:cNvSpPr>
            <a:spLocks noGrp="1"/>
          </p:cNvSpPr>
          <p:nvPr>
            <p:ph type="dt" sz="half" idx="10"/>
          </p:nvPr>
        </p:nvSpPr>
        <p:spPr/>
        <p:txBody>
          <a:bodyPr/>
          <a:lstStyle/>
          <a:p>
            <a:fld id="{263D94D0-FF9F-0A4C-8C93-56DA7DC41BDE}" type="datetime1">
              <a:rPr lang="tr-TR" smtClean="0"/>
              <a:t>16.12.2022</a:t>
            </a:fld>
            <a:endParaRPr lang="en-US"/>
          </a:p>
        </p:txBody>
      </p:sp>
      <p:sp>
        <p:nvSpPr>
          <p:cNvPr id="5" name="Alt Bilgi Yer Tutucusu 4">
            <a:extLst>
              <a:ext uri="{FF2B5EF4-FFF2-40B4-BE49-F238E27FC236}">
                <a16:creationId xmlns:a16="http://schemas.microsoft.com/office/drawing/2014/main" id="{5E5F02A9-6900-F5DC-9766-BB1215814682}"/>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81B20152-27AD-A951-8226-2656AE1BA5CA}"/>
              </a:ext>
            </a:extLst>
          </p:cNvPr>
          <p:cNvSpPr>
            <a:spLocks noGrp="1"/>
          </p:cNvSpPr>
          <p:nvPr>
            <p:ph type="sldNum" sz="quarter" idx="12"/>
          </p:nvPr>
        </p:nvSpPr>
        <p:spPr/>
        <p:txBody>
          <a:bodyPr/>
          <a:lstStyle/>
          <a:p>
            <a:fld id="{5A33CB2A-1702-4C1D-9CC4-8D472D39F19E}" type="slidenum">
              <a:rPr lang="en-US" smtClean="0"/>
              <a:t>32</a:t>
            </a:fld>
            <a:endParaRPr lang="en-US"/>
          </a:p>
        </p:txBody>
      </p:sp>
    </p:spTree>
    <p:extLst>
      <p:ext uri="{BB962C8B-B14F-4D97-AF65-F5344CB8AC3E}">
        <p14:creationId xmlns:p14="http://schemas.microsoft.com/office/powerpoint/2010/main" val="16883477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655B83-3927-D2C4-4C06-36727A132418}"/>
              </a:ext>
            </a:extLst>
          </p:cNvPr>
          <p:cNvSpPr>
            <a:spLocks noGrp="1"/>
          </p:cNvSpPr>
          <p:nvPr>
            <p:ph type="title"/>
          </p:nvPr>
        </p:nvSpPr>
        <p:spPr/>
        <p:txBody>
          <a:bodyPr/>
          <a:lstStyle/>
          <a:p>
            <a:r>
              <a:rPr lang="tr-TR" dirty="0"/>
              <a:t>Öğretmenin İpi İlkesi</a:t>
            </a:r>
          </a:p>
        </p:txBody>
      </p:sp>
      <p:sp>
        <p:nvSpPr>
          <p:cNvPr id="3" name="İçerik Yer Tutucusu 2">
            <a:extLst>
              <a:ext uri="{FF2B5EF4-FFF2-40B4-BE49-F238E27FC236}">
                <a16:creationId xmlns:a16="http://schemas.microsoft.com/office/drawing/2014/main" id="{EA6FF12B-FCEC-0031-88DC-D21C1249D7C9}"/>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Bu ilke, öğretim sürecinde öğretmen ile öğrenci ilişkileri ve öğretmenin rolü ile ilgilidir. Bu ilkeye göre, öğretim sürecinde planlanmayan veya beklenmedik etkinliklerde öğrencilerin bulunması durumunda, öğretmen duruma göre çeşitli kararlar alabilir ve bu kararları uygulayabilir. Ancak yine de başlangıçtaki plandan vazgeçmez. Öğretim sürecinin başında öykü temasına göre planladığı etkinlikleri hayata geçirir. Her ne kadar öğretim sürecinde beklenmedik değişiklikler ve sapmalar olsa da öğrenciler, öğretmenin planlamış olduğu etkinlikleri yaparlar.</a:t>
            </a:r>
          </a:p>
        </p:txBody>
      </p:sp>
      <p:sp>
        <p:nvSpPr>
          <p:cNvPr id="4" name="Veri Yer Tutucusu 3">
            <a:extLst>
              <a:ext uri="{FF2B5EF4-FFF2-40B4-BE49-F238E27FC236}">
                <a16:creationId xmlns:a16="http://schemas.microsoft.com/office/drawing/2014/main" id="{9FAAEBBA-9D7F-E5E0-E3A7-3A7EB83AB10D}"/>
              </a:ext>
            </a:extLst>
          </p:cNvPr>
          <p:cNvSpPr>
            <a:spLocks noGrp="1"/>
          </p:cNvSpPr>
          <p:nvPr>
            <p:ph type="dt" sz="half" idx="10"/>
          </p:nvPr>
        </p:nvSpPr>
        <p:spPr/>
        <p:txBody>
          <a:bodyPr/>
          <a:lstStyle/>
          <a:p>
            <a:fld id="{FF719F4D-7804-C143-BD22-60B9C2BF4333}" type="datetime1">
              <a:rPr lang="tr-TR" smtClean="0"/>
              <a:t>16.12.2022</a:t>
            </a:fld>
            <a:endParaRPr lang="en-US"/>
          </a:p>
        </p:txBody>
      </p:sp>
      <p:sp>
        <p:nvSpPr>
          <p:cNvPr id="5" name="Alt Bilgi Yer Tutucusu 4">
            <a:extLst>
              <a:ext uri="{FF2B5EF4-FFF2-40B4-BE49-F238E27FC236}">
                <a16:creationId xmlns:a16="http://schemas.microsoft.com/office/drawing/2014/main" id="{FCD84766-CF67-8BCB-C149-FEA4F7FE7D32}"/>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75DCB6FF-59EB-7028-9BCE-BAC171F26F63}"/>
              </a:ext>
            </a:extLst>
          </p:cNvPr>
          <p:cNvSpPr>
            <a:spLocks noGrp="1"/>
          </p:cNvSpPr>
          <p:nvPr>
            <p:ph type="sldNum" sz="quarter" idx="12"/>
          </p:nvPr>
        </p:nvSpPr>
        <p:spPr/>
        <p:txBody>
          <a:bodyPr/>
          <a:lstStyle/>
          <a:p>
            <a:fld id="{5A33CB2A-1702-4C1D-9CC4-8D472D39F19E}" type="slidenum">
              <a:rPr lang="en-US" smtClean="0"/>
              <a:t>33</a:t>
            </a:fld>
            <a:endParaRPr lang="en-US"/>
          </a:p>
        </p:txBody>
      </p:sp>
    </p:spTree>
    <p:extLst>
      <p:ext uri="{BB962C8B-B14F-4D97-AF65-F5344CB8AC3E}">
        <p14:creationId xmlns:p14="http://schemas.microsoft.com/office/powerpoint/2010/main" val="26856690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90CA2A-C1DC-B93D-A24E-29AB83A28AE9}"/>
              </a:ext>
            </a:extLst>
          </p:cNvPr>
          <p:cNvSpPr>
            <a:spLocks noGrp="1"/>
          </p:cNvSpPr>
          <p:nvPr>
            <p:ph type="title"/>
          </p:nvPr>
        </p:nvSpPr>
        <p:spPr/>
        <p:txBody>
          <a:bodyPr/>
          <a:lstStyle/>
          <a:p>
            <a:r>
              <a:rPr lang="tr-TR" dirty="0"/>
              <a:t>Sahiplik İlkesi</a:t>
            </a:r>
          </a:p>
        </p:txBody>
      </p:sp>
      <p:sp>
        <p:nvSpPr>
          <p:cNvPr id="3" name="İçerik Yer Tutucusu 2">
            <a:extLst>
              <a:ext uri="{FF2B5EF4-FFF2-40B4-BE49-F238E27FC236}">
                <a16:creationId xmlns:a16="http://schemas.microsoft.com/office/drawing/2014/main" id="{B8AA3856-A3D5-38C4-9E41-080603B2B6E8}"/>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Storyline öğretim sürecinde, öğrencilerin ön bilgileri dikkate alınmakta, zihinleri boş bir bardak olarak görülmemekte ve onlara “......... nedir?” veya “Sizce .........nasıl bir şeydir?” gibi anahtar sorular sorularak fikirlerine saygı duyulduğu hissettirilmektedir. Ayrıca Storyline öğretim sürecinde, öğrenciler rol aldıkları çalışmalarda sorumluluk almakta, isteklilik göstermekte ve tamamladıkları çalışmalardan onur duyabilmektedir. Böylesi bir öğretim süreci öğrenciler için oldukça güdüleyici olmakta ve sahiplik duygusunu arttırabilmektedir.</a:t>
            </a:r>
          </a:p>
        </p:txBody>
      </p:sp>
      <p:sp>
        <p:nvSpPr>
          <p:cNvPr id="4" name="Veri Yer Tutucusu 3">
            <a:extLst>
              <a:ext uri="{FF2B5EF4-FFF2-40B4-BE49-F238E27FC236}">
                <a16:creationId xmlns:a16="http://schemas.microsoft.com/office/drawing/2014/main" id="{70B975C0-CCBA-9EF0-926B-0CCFC53026D0}"/>
              </a:ext>
            </a:extLst>
          </p:cNvPr>
          <p:cNvSpPr>
            <a:spLocks noGrp="1"/>
          </p:cNvSpPr>
          <p:nvPr>
            <p:ph type="dt" sz="half" idx="10"/>
          </p:nvPr>
        </p:nvSpPr>
        <p:spPr/>
        <p:txBody>
          <a:bodyPr/>
          <a:lstStyle/>
          <a:p>
            <a:fld id="{67EDD7D9-E7FB-1F40-97B6-AA54F1D26E33}" type="datetime1">
              <a:rPr lang="tr-TR" smtClean="0"/>
              <a:t>16.12.2022</a:t>
            </a:fld>
            <a:endParaRPr lang="en-US"/>
          </a:p>
        </p:txBody>
      </p:sp>
      <p:sp>
        <p:nvSpPr>
          <p:cNvPr id="5" name="Alt Bilgi Yer Tutucusu 4">
            <a:extLst>
              <a:ext uri="{FF2B5EF4-FFF2-40B4-BE49-F238E27FC236}">
                <a16:creationId xmlns:a16="http://schemas.microsoft.com/office/drawing/2014/main" id="{CEC05543-FD18-648B-9622-AB7CBC44908C}"/>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C1925ACA-B61C-59E6-A522-D85DD9968B7A}"/>
              </a:ext>
            </a:extLst>
          </p:cNvPr>
          <p:cNvSpPr>
            <a:spLocks noGrp="1"/>
          </p:cNvSpPr>
          <p:nvPr>
            <p:ph type="sldNum" sz="quarter" idx="12"/>
          </p:nvPr>
        </p:nvSpPr>
        <p:spPr/>
        <p:txBody>
          <a:bodyPr/>
          <a:lstStyle/>
          <a:p>
            <a:fld id="{5A33CB2A-1702-4C1D-9CC4-8D472D39F19E}" type="slidenum">
              <a:rPr lang="en-US" smtClean="0"/>
              <a:t>34</a:t>
            </a:fld>
            <a:endParaRPr lang="en-US"/>
          </a:p>
        </p:txBody>
      </p:sp>
    </p:spTree>
    <p:extLst>
      <p:ext uri="{BB962C8B-B14F-4D97-AF65-F5344CB8AC3E}">
        <p14:creationId xmlns:p14="http://schemas.microsoft.com/office/powerpoint/2010/main" val="38908792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BB5C6D-963A-4907-B1E4-63C30D973C4C}"/>
              </a:ext>
            </a:extLst>
          </p:cNvPr>
          <p:cNvSpPr>
            <a:spLocks noGrp="1"/>
          </p:cNvSpPr>
          <p:nvPr>
            <p:ph type="title"/>
          </p:nvPr>
        </p:nvSpPr>
        <p:spPr/>
        <p:txBody>
          <a:bodyPr/>
          <a:lstStyle/>
          <a:p>
            <a:r>
              <a:rPr lang="tr-TR" dirty="0"/>
              <a:t>Tema İlkesi</a:t>
            </a:r>
          </a:p>
        </p:txBody>
      </p:sp>
      <p:sp>
        <p:nvSpPr>
          <p:cNvPr id="3" name="İçerik Yer Tutucusu 2">
            <a:extLst>
              <a:ext uri="{FF2B5EF4-FFF2-40B4-BE49-F238E27FC236}">
                <a16:creationId xmlns:a16="http://schemas.microsoft.com/office/drawing/2014/main" id="{081EE5C4-3B6B-3033-98B7-E8F931033641}"/>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Bu ilke, öykü ilkesiyle doğrudan ilgilidir. Storyline öğretim sürecinde öykü temasına göre etkinlikler oluşturulmaktadır. Bu etkinliklerle öğrenciler araştırma yapmaya yönlendirilir. Böylelikle onlara çeşitli beceri ve bilgiler kazandırılır. Ayrıca öykü temasının gerçek yaşamı yansıtması, temayı öğrenciler için tanıdık kılmaktadır. Bunun yanında öykü temasının doğrusal ve aşamalı olması, öyküyü öğrenciler için tahmin edilebilir ve anlaşılabilir hale getirmektedir.</a:t>
            </a:r>
          </a:p>
        </p:txBody>
      </p:sp>
      <p:sp>
        <p:nvSpPr>
          <p:cNvPr id="4" name="Veri Yer Tutucusu 3">
            <a:extLst>
              <a:ext uri="{FF2B5EF4-FFF2-40B4-BE49-F238E27FC236}">
                <a16:creationId xmlns:a16="http://schemas.microsoft.com/office/drawing/2014/main" id="{2D9741A4-E8C7-7AA0-9DA5-AE778F0070F1}"/>
              </a:ext>
            </a:extLst>
          </p:cNvPr>
          <p:cNvSpPr>
            <a:spLocks noGrp="1"/>
          </p:cNvSpPr>
          <p:nvPr>
            <p:ph type="dt" sz="half" idx="10"/>
          </p:nvPr>
        </p:nvSpPr>
        <p:spPr/>
        <p:txBody>
          <a:bodyPr/>
          <a:lstStyle/>
          <a:p>
            <a:fld id="{904541CA-3F67-E944-A67F-F6AD5B9A9DDB}" type="datetime1">
              <a:rPr lang="tr-TR" smtClean="0"/>
              <a:t>16.12.2022</a:t>
            </a:fld>
            <a:endParaRPr lang="en-US"/>
          </a:p>
        </p:txBody>
      </p:sp>
      <p:sp>
        <p:nvSpPr>
          <p:cNvPr id="5" name="Alt Bilgi Yer Tutucusu 4">
            <a:extLst>
              <a:ext uri="{FF2B5EF4-FFF2-40B4-BE49-F238E27FC236}">
                <a16:creationId xmlns:a16="http://schemas.microsoft.com/office/drawing/2014/main" id="{F4C5C693-B881-D6D1-CCE9-C82B5482FE82}"/>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7D1526CC-DEED-9330-5CE1-123912696C07}"/>
              </a:ext>
            </a:extLst>
          </p:cNvPr>
          <p:cNvSpPr>
            <a:spLocks noGrp="1"/>
          </p:cNvSpPr>
          <p:nvPr>
            <p:ph type="sldNum" sz="quarter" idx="12"/>
          </p:nvPr>
        </p:nvSpPr>
        <p:spPr/>
        <p:txBody>
          <a:bodyPr/>
          <a:lstStyle/>
          <a:p>
            <a:fld id="{5A33CB2A-1702-4C1D-9CC4-8D472D39F19E}" type="slidenum">
              <a:rPr lang="en-US" smtClean="0"/>
              <a:t>35</a:t>
            </a:fld>
            <a:endParaRPr lang="en-US"/>
          </a:p>
        </p:txBody>
      </p:sp>
    </p:spTree>
    <p:extLst>
      <p:ext uri="{BB962C8B-B14F-4D97-AF65-F5344CB8AC3E}">
        <p14:creationId xmlns:p14="http://schemas.microsoft.com/office/powerpoint/2010/main" val="32684193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B5DB7-735A-6668-6810-B3DF93A8839F}"/>
              </a:ext>
            </a:extLst>
          </p:cNvPr>
          <p:cNvSpPr>
            <a:spLocks noGrp="1"/>
          </p:cNvSpPr>
          <p:nvPr>
            <p:ph type="title"/>
          </p:nvPr>
        </p:nvSpPr>
        <p:spPr/>
        <p:txBody>
          <a:bodyPr/>
          <a:lstStyle/>
          <a:p>
            <a:r>
              <a:rPr lang="tr-TR" dirty="0"/>
              <a:t>Etkinlikten Önce Yapı İlkesi</a:t>
            </a:r>
          </a:p>
        </p:txBody>
      </p:sp>
      <p:sp>
        <p:nvSpPr>
          <p:cNvPr id="3" name="İçerik Yer Tutucusu 2">
            <a:extLst>
              <a:ext uri="{FF2B5EF4-FFF2-40B4-BE49-F238E27FC236}">
                <a16:creationId xmlns:a16="http://schemas.microsoft.com/office/drawing/2014/main" id="{D9BF27ED-B6D5-02BF-E90C-8AD5893D3EE2}"/>
              </a:ext>
            </a:extLst>
          </p:cNvPr>
          <p:cNvSpPr>
            <a:spLocks noGrp="1"/>
          </p:cNvSpPr>
          <p:nvPr>
            <p:ph idx="1"/>
          </p:nvPr>
        </p:nvSpPr>
        <p:spPr/>
        <p:txBody>
          <a:bodyPr>
            <a:normAutofit/>
          </a:bodyPr>
          <a:lstStyle/>
          <a:p>
            <a:pPr algn="just"/>
            <a:r>
              <a:rPr lang="tr-TR" sz="2000" dirty="0">
                <a:latin typeface="Calibri" panose="020F0502020204030204" pitchFamily="34" charset="0"/>
                <a:cs typeface="Calibri" panose="020F0502020204030204" pitchFamily="34" charset="0"/>
              </a:rPr>
              <a:t>Bu ilkeye göre öğrenciler, bir konu hakkında yeteri düzeyde bilgilere sahipse ve onlara yeni yapılar sağlanırsa yeni bilgiler edinebilirler. Bu bağlamda çocuklar, bilmediklerini bildikleri şeyler ile ifade ederek eksikliklerini anlayabilmektedir. Eğer öğretmen öğrencilere keşfedeceklerini sunan ya da bilmek istediklerini bulduran yapılar sağlarsa, öğrenciler kendilerinden beklenen öğrenmeleri gerçekleştirebilir (</a:t>
            </a:r>
            <a:r>
              <a:rPr lang="tr-TR" sz="2000" dirty="0" err="1">
                <a:latin typeface="Calibri" panose="020F0502020204030204" pitchFamily="34" charset="0"/>
                <a:cs typeface="Calibri" panose="020F0502020204030204" pitchFamily="34" charset="0"/>
              </a:rPr>
              <a:t>Barr</a:t>
            </a:r>
            <a:r>
              <a:rPr lang="tr-TR" sz="2000" dirty="0">
                <a:latin typeface="Calibri" panose="020F0502020204030204" pitchFamily="34" charset="0"/>
                <a:cs typeface="Calibri" panose="020F0502020204030204" pitchFamily="34" charset="0"/>
              </a:rPr>
              <a:t>, 1988; </a:t>
            </a:r>
            <a:r>
              <a:rPr lang="tr-TR" sz="2000" dirty="0" err="1">
                <a:latin typeface="Calibri" panose="020F0502020204030204" pitchFamily="34" charset="0"/>
                <a:cs typeface="Calibri" panose="020F0502020204030204" pitchFamily="34" charset="0"/>
              </a:rPr>
              <a:t>Akt</a:t>
            </a:r>
            <a:r>
              <a:rPr lang="tr-TR" sz="2000" dirty="0">
                <a:latin typeface="Calibri" panose="020F0502020204030204" pitchFamily="34" charset="0"/>
                <a:cs typeface="Calibri" panose="020F0502020204030204" pitchFamily="34" charset="0"/>
              </a:rPr>
              <a:t>. Güney, 2003).</a:t>
            </a:r>
          </a:p>
        </p:txBody>
      </p:sp>
      <p:sp>
        <p:nvSpPr>
          <p:cNvPr id="4" name="Veri Yer Tutucusu 3">
            <a:extLst>
              <a:ext uri="{FF2B5EF4-FFF2-40B4-BE49-F238E27FC236}">
                <a16:creationId xmlns:a16="http://schemas.microsoft.com/office/drawing/2014/main" id="{3609550D-98B4-C587-B6C1-B40447567078}"/>
              </a:ext>
            </a:extLst>
          </p:cNvPr>
          <p:cNvSpPr>
            <a:spLocks noGrp="1"/>
          </p:cNvSpPr>
          <p:nvPr>
            <p:ph type="dt" sz="half" idx="10"/>
          </p:nvPr>
        </p:nvSpPr>
        <p:spPr/>
        <p:txBody>
          <a:bodyPr/>
          <a:lstStyle/>
          <a:p>
            <a:fld id="{27A273CF-7653-4248-AF1E-B7EEB18F47E7}" type="datetime1">
              <a:rPr lang="tr-TR" smtClean="0"/>
              <a:t>16.12.2022</a:t>
            </a:fld>
            <a:endParaRPr lang="en-US"/>
          </a:p>
        </p:txBody>
      </p:sp>
      <p:sp>
        <p:nvSpPr>
          <p:cNvPr id="5" name="Alt Bilgi Yer Tutucusu 4">
            <a:extLst>
              <a:ext uri="{FF2B5EF4-FFF2-40B4-BE49-F238E27FC236}">
                <a16:creationId xmlns:a16="http://schemas.microsoft.com/office/drawing/2014/main" id="{3134229D-C23C-A1FA-C8C3-0CDE0CA431CB}"/>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2C3D718D-EDAE-1076-5B7F-E5187FDDA18B}"/>
              </a:ext>
            </a:extLst>
          </p:cNvPr>
          <p:cNvSpPr>
            <a:spLocks noGrp="1"/>
          </p:cNvSpPr>
          <p:nvPr>
            <p:ph type="sldNum" sz="quarter" idx="12"/>
          </p:nvPr>
        </p:nvSpPr>
        <p:spPr/>
        <p:txBody>
          <a:bodyPr/>
          <a:lstStyle/>
          <a:p>
            <a:fld id="{5A33CB2A-1702-4C1D-9CC4-8D472D39F19E}" type="slidenum">
              <a:rPr lang="en-US" smtClean="0"/>
              <a:t>36</a:t>
            </a:fld>
            <a:endParaRPr lang="en-US"/>
          </a:p>
        </p:txBody>
      </p:sp>
    </p:spTree>
    <p:extLst>
      <p:ext uri="{BB962C8B-B14F-4D97-AF65-F5344CB8AC3E}">
        <p14:creationId xmlns:p14="http://schemas.microsoft.com/office/powerpoint/2010/main" val="36779927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D3E69E-246D-97E3-A99E-A7488FE098B6}"/>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B515E81E-F6BA-E9AC-2F79-683597F02DBD}"/>
              </a:ext>
            </a:extLst>
          </p:cNvPr>
          <p:cNvSpPr>
            <a:spLocks noGrp="1"/>
          </p:cNvSpPr>
          <p:nvPr>
            <p:ph idx="1"/>
          </p:nvPr>
        </p:nvSpPr>
        <p:spPr/>
        <p:txBody>
          <a:bodyPr/>
          <a:lstStyle/>
          <a:p>
            <a:endParaRPr lang="tr-TR"/>
          </a:p>
        </p:txBody>
      </p:sp>
      <p:sp>
        <p:nvSpPr>
          <p:cNvPr id="4" name="Veri Yer Tutucusu 3">
            <a:extLst>
              <a:ext uri="{FF2B5EF4-FFF2-40B4-BE49-F238E27FC236}">
                <a16:creationId xmlns:a16="http://schemas.microsoft.com/office/drawing/2014/main" id="{C122A368-26E4-B4F6-D0FB-2CDA0255DB51}"/>
              </a:ext>
            </a:extLst>
          </p:cNvPr>
          <p:cNvSpPr>
            <a:spLocks noGrp="1"/>
          </p:cNvSpPr>
          <p:nvPr>
            <p:ph type="dt" sz="half" idx="10"/>
          </p:nvPr>
        </p:nvSpPr>
        <p:spPr/>
        <p:txBody>
          <a:bodyPr/>
          <a:lstStyle/>
          <a:p>
            <a:fld id="{18974FE9-ABA3-AA43-A306-C9B91033346F}" type="datetime1">
              <a:rPr lang="tr-TR" smtClean="0"/>
              <a:t>16.12.2022</a:t>
            </a:fld>
            <a:endParaRPr lang="en-US"/>
          </a:p>
        </p:txBody>
      </p:sp>
      <p:sp>
        <p:nvSpPr>
          <p:cNvPr id="5" name="Alt Bilgi Yer Tutucusu 4">
            <a:extLst>
              <a:ext uri="{FF2B5EF4-FFF2-40B4-BE49-F238E27FC236}">
                <a16:creationId xmlns:a16="http://schemas.microsoft.com/office/drawing/2014/main" id="{ADB39672-D573-280A-C0A8-52A33439ADB8}"/>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F37BB6D7-F016-5C82-A530-9205362D34E1}"/>
              </a:ext>
            </a:extLst>
          </p:cNvPr>
          <p:cNvSpPr>
            <a:spLocks noGrp="1"/>
          </p:cNvSpPr>
          <p:nvPr>
            <p:ph type="sldNum" sz="quarter" idx="12"/>
          </p:nvPr>
        </p:nvSpPr>
        <p:spPr/>
        <p:txBody>
          <a:bodyPr/>
          <a:lstStyle/>
          <a:p>
            <a:fld id="{5A33CB2A-1702-4C1D-9CC4-8D472D39F19E}" type="slidenum">
              <a:rPr lang="en-US" smtClean="0"/>
              <a:t>37</a:t>
            </a:fld>
            <a:endParaRPr lang="en-US"/>
          </a:p>
        </p:txBody>
      </p:sp>
    </p:spTree>
    <p:extLst>
      <p:ext uri="{BB962C8B-B14F-4D97-AF65-F5344CB8AC3E}">
        <p14:creationId xmlns:p14="http://schemas.microsoft.com/office/powerpoint/2010/main" val="3521330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ABC829-6210-0782-7D96-7729446210B6}"/>
              </a:ext>
            </a:extLst>
          </p:cNvPr>
          <p:cNvSpPr>
            <a:spLocks noGrp="1"/>
          </p:cNvSpPr>
          <p:nvPr>
            <p:ph type="title"/>
          </p:nvPr>
        </p:nvSpPr>
        <p:spPr/>
        <p:txBody>
          <a:bodyPr/>
          <a:lstStyle/>
          <a:p>
            <a:r>
              <a:rPr lang="tr-TR" dirty="0"/>
              <a:t>Özel Okul Mülakatı…</a:t>
            </a:r>
          </a:p>
        </p:txBody>
      </p:sp>
      <p:sp>
        <p:nvSpPr>
          <p:cNvPr id="3" name="İçerik Yer Tutucusu 2">
            <a:extLst>
              <a:ext uri="{FF2B5EF4-FFF2-40B4-BE49-F238E27FC236}">
                <a16:creationId xmlns:a16="http://schemas.microsoft.com/office/drawing/2014/main" id="{D354F55F-0E63-07AB-E286-52F7E838327D}"/>
              </a:ext>
            </a:extLst>
          </p:cNvPr>
          <p:cNvSpPr>
            <a:spLocks noGrp="1"/>
          </p:cNvSpPr>
          <p:nvPr>
            <p:ph idx="1"/>
          </p:nvPr>
        </p:nvSpPr>
        <p:spPr/>
        <p:txBody>
          <a:bodyPr/>
          <a:lstStyle/>
          <a:p>
            <a:endParaRPr lang="tr-TR"/>
          </a:p>
        </p:txBody>
      </p:sp>
      <p:sp>
        <p:nvSpPr>
          <p:cNvPr id="4" name="Veri Yer Tutucusu 3">
            <a:extLst>
              <a:ext uri="{FF2B5EF4-FFF2-40B4-BE49-F238E27FC236}">
                <a16:creationId xmlns:a16="http://schemas.microsoft.com/office/drawing/2014/main" id="{404AC3C9-7EF1-91A3-D1CD-8DF1D7A905AE}"/>
              </a:ext>
            </a:extLst>
          </p:cNvPr>
          <p:cNvSpPr>
            <a:spLocks noGrp="1"/>
          </p:cNvSpPr>
          <p:nvPr>
            <p:ph type="dt" sz="half" idx="10"/>
          </p:nvPr>
        </p:nvSpPr>
        <p:spPr/>
        <p:txBody>
          <a:bodyPr/>
          <a:lstStyle/>
          <a:p>
            <a:fld id="{4A5A21D1-AF4B-B64D-9420-3918A0706CAD}" type="datetime1">
              <a:rPr lang="tr-TR" smtClean="0"/>
              <a:t>16.12.2022</a:t>
            </a:fld>
            <a:endParaRPr lang="en-US"/>
          </a:p>
        </p:txBody>
      </p:sp>
      <p:sp>
        <p:nvSpPr>
          <p:cNvPr id="5" name="Alt Bilgi Yer Tutucusu 4">
            <a:extLst>
              <a:ext uri="{FF2B5EF4-FFF2-40B4-BE49-F238E27FC236}">
                <a16:creationId xmlns:a16="http://schemas.microsoft.com/office/drawing/2014/main" id="{3617FDE4-57F7-386A-FD70-56C19E608622}"/>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EF59D16D-784B-5D09-1168-F059C792D1E7}"/>
              </a:ext>
            </a:extLst>
          </p:cNvPr>
          <p:cNvSpPr>
            <a:spLocks noGrp="1"/>
          </p:cNvSpPr>
          <p:nvPr>
            <p:ph type="sldNum" sz="quarter" idx="12"/>
          </p:nvPr>
        </p:nvSpPr>
        <p:spPr/>
        <p:txBody>
          <a:bodyPr/>
          <a:lstStyle/>
          <a:p>
            <a:fld id="{5A33CB2A-1702-4C1D-9CC4-8D472D39F19E}" type="slidenum">
              <a:rPr lang="en-US" smtClean="0"/>
              <a:t>4</a:t>
            </a:fld>
            <a:endParaRPr lang="en-US"/>
          </a:p>
        </p:txBody>
      </p:sp>
    </p:spTree>
    <p:extLst>
      <p:ext uri="{BB962C8B-B14F-4D97-AF65-F5344CB8AC3E}">
        <p14:creationId xmlns:p14="http://schemas.microsoft.com/office/powerpoint/2010/main" val="3612776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41F1F9-212E-CF6A-510B-CCF1F6D866CC}"/>
              </a:ext>
            </a:extLst>
          </p:cNvPr>
          <p:cNvSpPr>
            <a:spLocks noGrp="1"/>
          </p:cNvSpPr>
          <p:nvPr>
            <p:ph type="title"/>
          </p:nvPr>
        </p:nvSpPr>
        <p:spPr/>
        <p:txBody>
          <a:bodyPr/>
          <a:lstStyle/>
          <a:p>
            <a:r>
              <a:rPr lang="tr-TR" dirty="0"/>
              <a:t>Şimdi ne olacak! Keşke…</a:t>
            </a:r>
          </a:p>
        </p:txBody>
      </p:sp>
      <p:sp>
        <p:nvSpPr>
          <p:cNvPr id="3" name="İçerik Yer Tutucusu 2">
            <a:extLst>
              <a:ext uri="{FF2B5EF4-FFF2-40B4-BE49-F238E27FC236}">
                <a16:creationId xmlns:a16="http://schemas.microsoft.com/office/drawing/2014/main" id="{F93E69C9-1D4B-1955-7D0C-021D250F09AE}"/>
              </a:ext>
            </a:extLst>
          </p:cNvPr>
          <p:cNvSpPr>
            <a:spLocks noGrp="1"/>
          </p:cNvSpPr>
          <p:nvPr>
            <p:ph idx="1"/>
          </p:nvPr>
        </p:nvSpPr>
        <p:spPr/>
        <p:txBody>
          <a:bodyPr/>
          <a:lstStyle/>
          <a:p>
            <a:endParaRPr lang="tr-TR"/>
          </a:p>
        </p:txBody>
      </p:sp>
      <p:sp>
        <p:nvSpPr>
          <p:cNvPr id="4" name="Veri Yer Tutucusu 3">
            <a:extLst>
              <a:ext uri="{FF2B5EF4-FFF2-40B4-BE49-F238E27FC236}">
                <a16:creationId xmlns:a16="http://schemas.microsoft.com/office/drawing/2014/main" id="{542BA3BB-68A1-FEC7-6288-28FABFE74604}"/>
              </a:ext>
            </a:extLst>
          </p:cNvPr>
          <p:cNvSpPr>
            <a:spLocks noGrp="1"/>
          </p:cNvSpPr>
          <p:nvPr>
            <p:ph type="dt" sz="half" idx="10"/>
          </p:nvPr>
        </p:nvSpPr>
        <p:spPr/>
        <p:txBody>
          <a:bodyPr/>
          <a:lstStyle/>
          <a:p>
            <a:fld id="{4A5A21D1-AF4B-B64D-9420-3918A0706CAD}" type="datetime1">
              <a:rPr lang="tr-TR" smtClean="0"/>
              <a:t>16.12.2022</a:t>
            </a:fld>
            <a:endParaRPr lang="en-US"/>
          </a:p>
        </p:txBody>
      </p:sp>
      <p:sp>
        <p:nvSpPr>
          <p:cNvPr id="5" name="Alt Bilgi Yer Tutucusu 4">
            <a:extLst>
              <a:ext uri="{FF2B5EF4-FFF2-40B4-BE49-F238E27FC236}">
                <a16:creationId xmlns:a16="http://schemas.microsoft.com/office/drawing/2014/main" id="{4A533386-41A3-BF32-E888-83F6FAEE473F}"/>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B35BA48A-772A-69F6-572E-9097931E1900}"/>
              </a:ext>
            </a:extLst>
          </p:cNvPr>
          <p:cNvSpPr>
            <a:spLocks noGrp="1"/>
          </p:cNvSpPr>
          <p:nvPr>
            <p:ph type="sldNum" sz="quarter" idx="12"/>
          </p:nvPr>
        </p:nvSpPr>
        <p:spPr/>
        <p:txBody>
          <a:bodyPr/>
          <a:lstStyle/>
          <a:p>
            <a:fld id="{5A33CB2A-1702-4C1D-9CC4-8D472D39F19E}" type="slidenum">
              <a:rPr lang="en-US" smtClean="0"/>
              <a:t>5</a:t>
            </a:fld>
            <a:endParaRPr lang="en-US"/>
          </a:p>
        </p:txBody>
      </p:sp>
    </p:spTree>
    <p:extLst>
      <p:ext uri="{BB962C8B-B14F-4D97-AF65-F5344CB8AC3E}">
        <p14:creationId xmlns:p14="http://schemas.microsoft.com/office/powerpoint/2010/main" val="3524436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1AF1F9-2A22-51B6-5A72-E2F745931BA8}"/>
              </a:ext>
            </a:extLst>
          </p:cNvPr>
          <p:cNvSpPr>
            <a:spLocks noGrp="1"/>
          </p:cNvSpPr>
          <p:nvPr>
            <p:ph type="title"/>
          </p:nvPr>
        </p:nvSpPr>
        <p:spPr/>
        <p:txBody>
          <a:bodyPr/>
          <a:lstStyle/>
          <a:p>
            <a:r>
              <a:rPr lang="tr-TR" dirty="0"/>
              <a:t>Öykü Temelli Öğrenme Yaklaşımı (ÖTÖY)</a:t>
            </a:r>
          </a:p>
        </p:txBody>
      </p:sp>
      <p:sp>
        <p:nvSpPr>
          <p:cNvPr id="3" name="İçerik Yer Tutucusu 2">
            <a:extLst>
              <a:ext uri="{FF2B5EF4-FFF2-40B4-BE49-F238E27FC236}">
                <a16:creationId xmlns:a16="http://schemas.microsoft.com/office/drawing/2014/main" id="{3006A22C-5D9D-6AE3-30D1-545BA57F836F}"/>
              </a:ext>
            </a:extLst>
          </p:cNvPr>
          <p:cNvSpPr>
            <a:spLocks noGrp="1"/>
          </p:cNvSpPr>
          <p:nvPr>
            <p:ph idx="1"/>
          </p:nvPr>
        </p:nvSpPr>
        <p:spPr/>
        <p:txBody>
          <a:bodyPr>
            <a:normAutofit fontScale="92500" lnSpcReduction="20000"/>
          </a:bodyPr>
          <a:lstStyle/>
          <a:p>
            <a:pPr algn="just"/>
            <a:r>
              <a:rPr lang="tr-TR" dirty="0">
                <a:latin typeface="Calibri" panose="020F0502020204030204" pitchFamily="34" charset="0"/>
                <a:cs typeface="Calibri" panose="020F0502020204030204" pitchFamily="34" charset="0"/>
              </a:rPr>
              <a:t>Yaklaşım ile ilgili en önemli iki kavram “öykü” ve “anahtar </a:t>
            </a:r>
            <a:r>
              <a:rPr lang="tr-TR" dirty="0" err="1">
                <a:latin typeface="Calibri" panose="020F0502020204030204" pitchFamily="34" charset="0"/>
                <a:cs typeface="Calibri" panose="020F0502020204030204" pitchFamily="34" charset="0"/>
              </a:rPr>
              <a:t>sorular”dır</a:t>
            </a:r>
            <a:r>
              <a:rPr lang="tr-TR" dirty="0">
                <a:latin typeface="Calibri" panose="020F0502020204030204" pitchFamily="34" charset="0"/>
                <a:cs typeface="Calibri" panose="020F0502020204030204" pitchFamily="34" charset="0"/>
              </a:rPr>
              <a:t>. Yaklaşımın merkezinde iyi kurgulanmış ve bölümlere ayrılmış bir öykü vardır. </a:t>
            </a:r>
            <a:r>
              <a:rPr lang="tr-TR" dirty="0" err="1">
                <a:latin typeface="Calibri" panose="020F0502020204030204" pitchFamily="34" charset="0"/>
                <a:cs typeface="Calibri" panose="020F0502020204030204" pitchFamily="34" charset="0"/>
              </a:rPr>
              <a:t>Jarvinen</a:t>
            </a:r>
            <a:r>
              <a:rPr lang="tr-TR" dirty="0">
                <a:latin typeface="Calibri" panose="020F0502020204030204" pitchFamily="34" charset="0"/>
                <a:cs typeface="Calibri" panose="020F0502020204030204" pitchFamily="34" charset="0"/>
              </a:rPr>
              <a:t> (2011), yaklaşımı “temel noktaları belirlenmiş öykü temaları (bölümleri) aracılığı ile öğrencilerin bilgiye ulaşmasını sağlayan bir öğretim yaklaşımı” olarak tanımlamaktadır (Aktaran Şekerci, 2018, s. 44).</a:t>
            </a:r>
          </a:p>
          <a:p>
            <a:pPr algn="just"/>
            <a:r>
              <a:rPr lang="tr-TR" dirty="0">
                <a:latin typeface="Calibri" panose="020F0502020204030204" pitchFamily="34" charset="0"/>
                <a:cs typeface="Calibri" panose="020F0502020204030204" pitchFamily="34" charset="0"/>
              </a:rPr>
              <a:t>ÖTÖY öğretim programları içeriğinin anlamlı ve bütünsel olarak sunulabilmesi için sağlam ve güvenilir bir yapı sunmaktadır (Güney, 2019, s.18). </a:t>
            </a:r>
          </a:p>
          <a:p>
            <a:pPr algn="just"/>
            <a:r>
              <a:rPr lang="tr-TR" dirty="0">
                <a:latin typeface="Calibri" panose="020F0502020204030204" pitchFamily="34" charset="0"/>
                <a:cs typeface="Calibri" panose="020F0502020204030204" pitchFamily="34" charset="0"/>
              </a:rPr>
              <a:t>Bu yöntemin en önemli tarafı, öğrencinin hali hazırda bildikleriyle başlaması ve özenle hazırlanmış sorular ve etkinlikler ile öğrencilerin bilgi ve becerilerini kuvvetlendirip geliştirilmesidir (Güney, 2019, s. 19). </a:t>
            </a:r>
          </a:p>
          <a:p>
            <a:pPr algn="just"/>
            <a:r>
              <a:rPr lang="tr-TR" dirty="0">
                <a:latin typeface="Calibri" panose="020F0502020204030204" pitchFamily="34" charset="0"/>
                <a:cs typeface="Calibri" panose="020F0502020204030204" pitchFamily="34" charset="0"/>
              </a:rPr>
              <a:t>Öykü Temelli Öğrenme Yaklaşımı, öğrencilere hiçbir zaman düşünmedikleri sorunların cevaplarını vermek yerine sorunları yaratır ve öğrencilerin sorularını ön plana çıkarır. Öğretmen ve öğrenciler birlikte fikir üretirler (Güney, 2019, s. 20). </a:t>
            </a:r>
          </a:p>
          <a:p>
            <a:pPr algn="just"/>
            <a:endParaRPr lang="tr-TR" dirty="0">
              <a:latin typeface="Calibri" panose="020F0502020204030204" pitchFamily="34" charset="0"/>
              <a:cs typeface="Calibri" panose="020F0502020204030204" pitchFamily="34" charset="0"/>
            </a:endParaRPr>
          </a:p>
        </p:txBody>
      </p:sp>
      <p:sp>
        <p:nvSpPr>
          <p:cNvPr id="4" name="Veri Yer Tutucusu 3">
            <a:extLst>
              <a:ext uri="{FF2B5EF4-FFF2-40B4-BE49-F238E27FC236}">
                <a16:creationId xmlns:a16="http://schemas.microsoft.com/office/drawing/2014/main" id="{2509AE03-565A-FDE1-C44D-E46DA2203FBE}"/>
              </a:ext>
            </a:extLst>
          </p:cNvPr>
          <p:cNvSpPr>
            <a:spLocks noGrp="1"/>
          </p:cNvSpPr>
          <p:nvPr>
            <p:ph type="dt" sz="half" idx="10"/>
          </p:nvPr>
        </p:nvSpPr>
        <p:spPr/>
        <p:txBody>
          <a:bodyPr/>
          <a:lstStyle/>
          <a:p>
            <a:fld id="{98FDD005-E318-6E4F-9F73-4BEF20E489F7}" type="datetime1">
              <a:rPr lang="tr-TR" smtClean="0"/>
              <a:t>16.12.2022</a:t>
            </a:fld>
            <a:endParaRPr lang="en-US"/>
          </a:p>
        </p:txBody>
      </p:sp>
      <p:sp>
        <p:nvSpPr>
          <p:cNvPr id="5" name="Alt Bilgi Yer Tutucusu 4">
            <a:extLst>
              <a:ext uri="{FF2B5EF4-FFF2-40B4-BE49-F238E27FC236}">
                <a16:creationId xmlns:a16="http://schemas.microsoft.com/office/drawing/2014/main" id="{2FE28EB6-8480-CE26-E226-126BE40E4AA3}"/>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18826694-A4CF-86E4-56AD-386AE0603B05}"/>
              </a:ext>
            </a:extLst>
          </p:cNvPr>
          <p:cNvSpPr>
            <a:spLocks noGrp="1"/>
          </p:cNvSpPr>
          <p:nvPr>
            <p:ph type="sldNum" sz="quarter" idx="12"/>
          </p:nvPr>
        </p:nvSpPr>
        <p:spPr/>
        <p:txBody>
          <a:bodyPr/>
          <a:lstStyle/>
          <a:p>
            <a:fld id="{5A33CB2A-1702-4C1D-9CC4-8D472D39F19E}" type="slidenum">
              <a:rPr lang="en-US" smtClean="0"/>
              <a:t>6</a:t>
            </a:fld>
            <a:endParaRPr lang="en-US"/>
          </a:p>
        </p:txBody>
      </p:sp>
    </p:spTree>
    <p:extLst>
      <p:ext uri="{BB962C8B-B14F-4D97-AF65-F5344CB8AC3E}">
        <p14:creationId xmlns:p14="http://schemas.microsoft.com/office/powerpoint/2010/main" val="4191512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6264C6-F98D-04A2-EB4C-1CA757AB8EBF}"/>
              </a:ext>
            </a:extLst>
          </p:cNvPr>
          <p:cNvSpPr>
            <a:spLocks noGrp="1"/>
          </p:cNvSpPr>
          <p:nvPr>
            <p:ph type="title"/>
          </p:nvPr>
        </p:nvSpPr>
        <p:spPr/>
        <p:txBody>
          <a:bodyPr/>
          <a:lstStyle/>
          <a:p>
            <a:r>
              <a:rPr lang="tr-TR" dirty="0"/>
              <a:t>Öykü Temelli Öğrenme Yaklaşımının İlkeleri</a:t>
            </a:r>
          </a:p>
        </p:txBody>
      </p:sp>
      <p:sp>
        <p:nvSpPr>
          <p:cNvPr id="3" name="İçerik Yer Tutucusu 2">
            <a:extLst>
              <a:ext uri="{FF2B5EF4-FFF2-40B4-BE49-F238E27FC236}">
                <a16:creationId xmlns:a16="http://schemas.microsoft.com/office/drawing/2014/main" id="{807D8C46-6C81-AF22-6975-F387058E29D2}"/>
              </a:ext>
            </a:extLst>
          </p:cNvPr>
          <p:cNvSpPr>
            <a:spLocks noGrp="1"/>
          </p:cNvSpPr>
          <p:nvPr>
            <p:ph idx="1"/>
          </p:nvPr>
        </p:nvSpPr>
        <p:spPr>
          <a:xfrm>
            <a:off x="1069848" y="2139696"/>
            <a:ext cx="10162444" cy="3677683"/>
          </a:xfrm>
        </p:spPr>
        <p:txBody>
          <a:bodyPr>
            <a:normAutofit/>
          </a:bodyPr>
          <a:lstStyle/>
          <a:p>
            <a:pPr algn="just"/>
            <a:r>
              <a:rPr lang="tr-TR" sz="2000" dirty="0">
                <a:latin typeface="Calibri" panose="020F0502020204030204" pitchFamily="34" charset="0"/>
                <a:cs typeface="Calibri" panose="020F0502020204030204" pitchFamily="34" charset="0"/>
              </a:rPr>
              <a:t>Çocukların okula başlarken ön bilgileri bulunmaktadır.</a:t>
            </a:r>
          </a:p>
          <a:p>
            <a:pPr algn="just"/>
            <a:r>
              <a:rPr lang="tr-TR" sz="2000" dirty="0">
                <a:latin typeface="Calibri" panose="020F0502020204030204" pitchFamily="34" charset="0"/>
                <a:cs typeface="Calibri" panose="020F0502020204030204" pitchFamily="34" charset="0"/>
              </a:rPr>
              <a:t>Okulda yapılanlar çocuğun ilgisine/merakına uygun olmalıdır.</a:t>
            </a:r>
          </a:p>
          <a:p>
            <a:pPr algn="just"/>
            <a:r>
              <a:rPr lang="tr-TR" sz="2000" dirty="0">
                <a:latin typeface="Calibri" panose="020F0502020204030204" pitchFamily="34" charset="0"/>
                <a:cs typeface="Calibri" panose="020F0502020204030204" pitchFamily="34" charset="0"/>
              </a:rPr>
              <a:t>Tüm okul günleri birbiriyle bağlantılı ve bütünlük oluşturmalıdır.</a:t>
            </a:r>
          </a:p>
          <a:p>
            <a:pPr algn="just"/>
            <a:r>
              <a:rPr lang="tr-TR" sz="2000" dirty="0">
                <a:latin typeface="Calibri" panose="020F0502020204030204" pitchFamily="34" charset="0"/>
                <a:cs typeface="Calibri" panose="020F0502020204030204" pitchFamily="34" charset="0"/>
              </a:rPr>
              <a:t>Öğrencilerin sorumluluk bilinci ve öğrenme sürecini benimsemeleri, öğrenme sürecinde görüşlerine verilen değere ve öğrenme ortamını etkileyebilme imkanlarına bağlıdır.</a:t>
            </a:r>
          </a:p>
          <a:p>
            <a:pPr algn="just"/>
            <a:r>
              <a:rPr lang="tr-TR" sz="2000" dirty="0">
                <a:latin typeface="Calibri" panose="020F0502020204030204" pitchFamily="34" charset="0"/>
                <a:cs typeface="Calibri" panose="020F0502020204030204" pitchFamily="34" charset="0"/>
              </a:rPr>
              <a:t>Öğrenciler okulda somut ve yaratıcı olarak çalışmalıdır.</a:t>
            </a:r>
          </a:p>
          <a:p>
            <a:pPr algn="just"/>
            <a:r>
              <a:rPr lang="tr-TR" sz="2000" dirty="0">
                <a:latin typeface="Calibri" panose="020F0502020204030204" pitchFamily="34" charset="0"/>
                <a:cs typeface="Calibri" panose="020F0502020204030204" pitchFamily="34" charset="0"/>
              </a:rPr>
              <a:t>Öğrenciler öğrendiklerini gerçek hayatta deneyebilmelidir (</a:t>
            </a:r>
            <a:r>
              <a:rPr lang="tr-TR" sz="2000" dirty="0" err="1">
                <a:latin typeface="Calibri" panose="020F0502020204030204" pitchFamily="34" charset="0"/>
                <a:cs typeface="Calibri" panose="020F0502020204030204" pitchFamily="34" charset="0"/>
              </a:rPr>
              <a:t>Meldgaard</a:t>
            </a:r>
            <a:r>
              <a:rPr lang="tr-TR" sz="2000" dirty="0">
                <a:latin typeface="Calibri" panose="020F0502020204030204" pitchFamily="34" charset="0"/>
                <a:cs typeface="Calibri" panose="020F0502020204030204" pitchFamily="34" charset="0"/>
              </a:rPr>
              <a:t>, 1994’den aktaran Güney, 2019, s.20). </a:t>
            </a:r>
          </a:p>
        </p:txBody>
      </p:sp>
      <p:sp>
        <p:nvSpPr>
          <p:cNvPr id="4" name="Veri Yer Tutucusu 3">
            <a:extLst>
              <a:ext uri="{FF2B5EF4-FFF2-40B4-BE49-F238E27FC236}">
                <a16:creationId xmlns:a16="http://schemas.microsoft.com/office/drawing/2014/main" id="{DEBE2B4C-BCDC-C23E-7A0F-0908590B2C25}"/>
              </a:ext>
            </a:extLst>
          </p:cNvPr>
          <p:cNvSpPr>
            <a:spLocks noGrp="1"/>
          </p:cNvSpPr>
          <p:nvPr>
            <p:ph type="dt" sz="half" idx="10"/>
          </p:nvPr>
        </p:nvSpPr>
        <p:spPr/>
        <p:txBody>
          <a:bodyPr/>
          <a:lstStyle/>
          <a:p>
            <a:fld id="{74B68FC0-EC60-5D41-BC11-E5916218C787}" type="datetime1">
              <a:rPr lang="tr-TR" smtClean="0"/>
              <a:t>16.12.2022</a:t>
            </a:fld>
            <a:endParaRPr lang="en-US" dirty="0"/>
          </a:p>
        </p:txBody>
      </p:sp>
      <p:sp>
        <p:nvSpPr>
          <p:cNvPr id="5" name="Alt Bilgi Yer Tutucusu 4">
            <a:extLst>
              <a:ext uri="{FF2B5EF4-FFF2-40B4-BE49-F238E27FC236}">
                <a16:creationId xmlns:a16="http://schemas.microsoft.com/office/drawing/2014/main" id="{F5C0FA38-88A7-F9DC-828D-DECD09C7A958}"/>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C47DE5F5-BFCB-23C9-C13D-42BB9B57843E}"/>
              </a:ext>
            </a:extLst>
          </p:cNvPr>
          <p:cNvSpPr>
            <a:spLocks noGrp="1"/>
          </p:cNvSpPr>
          <p:nvPr>
            <p:ph type="sldNum" sz="quarter" idx="12"/>
          </p:nvPr>
        </p:nvSpPr>
        <p:spPr/>
        <p:txBody>
          <a:bodyPr/>
          <a:lstStyle/>
          <a:p>
            <a:fld id="{5A33CB2A-1702-4C1D-9CC4-8D472D39F19E}" type="slidenum">
              <a:rPr lang="en-US" smtClean="0"/>
              <a:t>7</a:t>
            </a:fld>
            <a:endParaRPr lang="en-US"/>
          </a:p>
        </p:txBody>
      </p:sp>
    </p:spTree>
    <p:extLst>
      <p:ext uri="{BB962C8B-B14F-4D97-AF65-F5344CB8AC3E}">
        <p14:creationId xmlns:p14="http://schemas.microsoft.com/office/powerpoint/2010/main" val="4258726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4FA9EC-D59E-0632-F6A5-576C5C1BE0AC}"/>
              </a:ext>
            </a:extLst>
          </p:cNvPr>
          <p:cNvSpPr>
            <a:spLocks noGrp="1"/>
          </p:cNvSpPr>
          <p:nvPr>
            <p:ph type="title"/>
          </p:nvPr>
        </p:nvSpPr>
        <p:spPr/>
        <p:txBody>
          <a:bodyPr>
            <a:normAutofit fontScale="90000"/>
          </a:bodyPr>
          <a:lstStyle/>
          <a:p>
            <a:r>
              <a:rPr lang="tr-TR" dirty="0"/>
              <a:t>Öykü Temelli Öğrenme Yaklaşımında Öğretmen</a:t>
            </a:r>
          </a:p>
        </p:txBody>
      </p:sp>
      <p:sp>
        <p:nvSpPr>
          <p:cNvPr id="3" name="İçerik Yer Tutucusu 2">
            <a:extLst>
              <a:ext uri="{FF2B5EF4-FFF2-40B4-BE49-F238E27FC236}">
                <a16:creationId xmlns:a16="http://schemas.microsoft.com/office/drawing/2014/main" id="{865F370D-5A78-8D25-9DC6-D6B29A6A63E6}"/>
              </a:ext>
            </a:extLst>
          </p:cNvPr>
          <p:cNvSpPr>
            <a:spLocks noGrp="1"/>
          </p:cNvSpPr>
          <p:nvPr>
            <p:ph idx="1"/>
          </p:nvPr>
        </p:nvSpPr>
        <p:spPr>
          <a:xfrm>
            <a:off x="1069848" y="2139696"/>
            <a:ext cx="10125374" cy="3677683"/>
          </a:xfrm>
        </p:spPr>
        <p:txBody>
          <a:bodyPr>
            <a:normAutofit/>
          </a:bodyPr>
          <a:lstStyle/>
          <a:p>
            <a:pPr marL="0" indent="0">
              <a:buNone/>
            </a:pPr>
            <a:r>
              <a:rPr lang="tr-TR" sz="2000" dirty="0" err="1">
                <a:effectLst/>
                <a:latin typeface="Calibri" panose="020F0502020204030204" pitchFamily="34" charset="0"/>
                <a:cs typeface="Calibri" panose="020F0502020204030204" pitchFamily="34" charset="0"/>
              </a:rPr>
              <a:t>Öğretmen</a:t>
            </a:r>
            <a:r>
              <a:rPr lang="tr-TR" sz="2000" dirty="0">
                <a:effectLst/>
                <a:latin typeface="Calibri" panose="020F0502020204030204" pitchFamily="34" charset="0"/>
                <a:cs typeface="Calibri" panose="020F0502020204030204" pitchFamily="34" charset="0"/>
              </a:rPr>
              <a:t> hem </a:t>
            </a:r>
            <a:r>
              <a:rPr lang="tr-TR" sz="2000" dirty="0" err="1">
                <a:effectLst/>
                <a:latin typeface="Calibri" panose="020F0502020204030204" pitchFamily="34" charset="0"/>
                <a:cs typeface="Calibri" panose="020F0502020204030204" pitchFamily="34" charset="0"/>
              </a:rPr>
              <a:t>güdüleyici</a:t>
            </a:r>
            <a:r>
              <a:rPr lang="tr-TR" sz="2000" dirty="0">
                <a:effectLst/>
                <a:latin typeface="Calibri" panose="020F0502020204030204" pitchFamily="34" charset="0"/>
                <a:cs typeface="Calibri" panose="020F0502020204030204" pitchFamily="34" charset="0"/>
              </a:rPr>
              <a:t> hem de sınıfta ortaya </a:t>
            </a:r>
            <a:r>
              <a:rPr lang="tr-TR" sz="2000" dirty="0" err="1">
                <a:effectLst/>
                <a:latin typeface="Calibri" panose="020F0502020204030204" pitchFamily="34" charset="0"/>
                <a:cs typeface="Calibri" panose="020F0502020204030204" pitchFamily="34" charset="0"/>
              </a:rPr>
              <a:t>çıkan</a:t>
            </a:r>
            <a:r>
              <a:rPr lang="tr-TR" sz="2000" dirty="0">
                <a:effectLst/>
                <a:latin typeface="Calibri" panose="020F0502020204030204" pitchFamily="34" charset="0"/>
                <a:cs typeface="Calibri" panose="020F0502020204030204" pitchFamily="34" charset="0"/>
              </a:rPr>
              <a:t> yeni bilgilerin, </a:t>
            </a:r>
            <a:r>
              <a:rPr lang="tr-TR" sz="2000" dirty="0" err="1">
                <a:effectLst/>
                <a:latin typeface="Calibri" panose="020F0502020204030204" pitchFamily="34" charset="0"/>
                <a:cs typeface="Calibri" panose="020F0502020204030204" pitchFamily="34" charset="0"/>
              </a:rPr>
              <a:t>öğrenciler</a:t>
            </a:r>
            <a:r>
              <a:rPr lang="tr-TR" sz="2000" dirty="0">
                <a:effectLst/>
                <a:latin typeface="Calibri" panose="020F0502020204030204" pitchFamily="34" charset="0"/>
                <a:cs typeface="Calibri" panose="020F0502020204030204" pitchFamily="34" charset="0"/>
              </a:rPr>
              <a:t> tarafından benimsenmesini </a:t>
            </a:r>
            <a:r>
              <a:rPr lang="tr-TR" sz="2000" dirty="0" err="1">
                <a:effectLst/>
                <a:latin typeface="Calibri" panose="020F0502020204030204" pitchFamily="34" charset="0"/>
                <a:cs typeface="Calibri" panose="020F0502020204030204" pitchFamily="34" charset="0"/>
              </a:rPr>
              <a:t>sağlamalıdır</a:t>
            </a:r>
            <a:r>
              <a:rPr lang="tr-TR" sz="2000" dirty="0">
                <a:effectLst/>
                <a:latin typeface="Calibri" panose="020F0502020204030204" pitchFamily="34" charset="0"/>
                <a:cs typeface="Calibri" panose="020F0502020204030204" pitchFamily="34" charset="0"/>
              </a:rPr>
              <a:t>. Bunu </a:t>
            </a:r>
            <a:r>
              <a:rPr lang="tr-TR" sz="2000" dirty="0" err="1">
                <a:effectLst/>
                <a:latin typeface="Calibri" panose="020F0502020204030204" pitchFamily="34" charset="0"/>
                <a:cs typeface="Calibri" panose="020F0502020204030204" pitchFamily="34" charset="0"/>
              </a:rPr>
              <a:t>sağlayabilmek</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için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öğretmenlerin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şu</a:t>
            </a:r>
            <a:r>
              <a:rPr lang="tr-TR" sz="2000" dirty="0">
                <a:effectLst/>
                <a:latin typeface="Calibri" panose="020F0502020204030204" pitchFamily="34" charset="0"/>
                <a:cs typeface="Calibri" panose="020F0502020204030204" pitchFamily="34" charset="0"/>
              </a:rPr>
              <a:t> noktalara dikkat etmesi </a:t>
            </a:r>
            <a:r>
              <a:rPr lang="tr-TR" sz="2000" dirty="0" err="1">
                <a:effectLst/>
                <a:latin typeface="Calibri" panose="020F0502020204030204" pitchFamily="34" charset="0"/>
                <a:cs typeface="Calibri" panose="020F0502020204030204" pitchFamily="34" charset="0"/>
              </a:rPr>
              <a:t>önerilmektedir</a:t>
            </a:r>
            <a:r>
              <a:rPr lang="tr-TR" sz="2000" dirty="0">
                <a:latin typeface="Calibri" panose="020F0502020204030204" pitchFamily="34" charset="0"/>
                <a:cs typeface="Calibri" panose="020F0502020204030204" pitchFamily="34" charset="0"/>
              </a:rPr>
              <a:t>:</a:t>
            </a:r>
            <a:endParaRPr lang="tr-TR" sz="2000" dirty="0">
              <a:effectLst/>
              <a:latin typeface="Calibri" panose="020F0502020204030204" pitchFamily="34" charset="0"/>
              <a:cs typeface="Calibri" panose="020F0502020204030204" pitchFamily="34" charset="0"/>
            </a:endParaRPr>
          </a:p>
          <a:p>
            <a:pPr lvl="1"/>
            <a:r>
              <a:rPr lang="tr-TR" sz="1800" dirty="0">
                <a:effectLst/>
                <a:latin typeface="Calibri" panose="020F0502020204030204" pitchFamily="34" charset="0"/>
                <a:cs typeface="Calibri" panose="020F0502020204030204" pitchFamily="34" charset="0"/>
              </a:rPr>
              <a:t>Her </a:t>
            </a:r>
            <a:r>
              <a:rPr lang="tr-TR" sz="1800" dirty="0" err="1">
                <a:effectLst/>
                <a:latin typeface="Calibri" panose="020F0502020204030204" pitchFamily="34" charset="0"/>
                <a:cs typeface="Calibri" panose="020F0502020204030204" pitchFamily="34" charset="0"/>
              </a:rPr>
              <a:t>şeyi</a:t>
            </a:r>
            <a:r>
              <a:rPr lang="tr-TR" sz="1800" dirty="0">
                <a:effectLst/>
                <a:latin typeface="Calibri" panose="020F0502020204030204" pitchFamily="34" charset="0"/>
                <a:cs typeface="Calibri" panose="020F0502020204030204" pitchFamily="34" charset="0"/>
              </a:rPr>
              <a:t> </a:t>
            </a:r>
            <a:r>
              <a:rPr lang="tr-TR" sz="1800" dirty="0" err="1">
                <a:effectLst/>
                <a:latin typeface="Calibri" panose="020F0502020204030204" pitchFamily="34" charset="0"/>
                <a:cs typeface="Calibri" panose="020F0502020204030204" pitchFamily="34" charset="0"/>
              </a:rPr>
              <a:t>bilemeyebileceğini</a:t>
            </a:r>
            <a:r>
              <a:rPr lang="tr-TR" sz="1800" dirty="0">
                <a:effectLst/>
                <a:latin typeface="Calibri" panose="020F0502020204030204" pitchFamily="34" charset="0"/>
                <a:cs typeface="Calibri" panose="020F0502020204030204" pitchFamily="34" charset="0"/>
              </a:rPr>
              <a:t> kabul etmeli ama </a:t>
            </a:r>
            <a:r>
              <a:rPr lang="tr-TR" sz="1800" dirty="0" err="1">
                <a:effectLst/>
                <a:latin typeface="Calibri" panose="020F0502020204030204" pitchFamily="34" charset="0"/>
                <a:cs typeface="Calibri" panose="020F0502020204030204" pitchFamily="34" charset="0"/>
              </a:rPr>
              <a:t>öğrenciler</a:t>
            </a:r>
            <a:r>
              <a:rPr lang="tr-TR" sz="1800" dirty="0">
                <a:effectLst/>
                <a:latin typeface="Calibri" panose="020F0502020204030204" pitchFamily="34" charset="0"/>
                <a:cs typeface="Calibri" panose="020F0502020204030204" pitchFamily="34" charset="0"/>
              </a:rPr>
              <a:t> </a:t>
            </a:r>
            <a:r>
              <a:rPr lang="tr-TR" sz="1800" dirty="0" err="1">
                <a:effectLst/>
                <a:latin typeface="Calibri" panose="020F0502020204030204" pitchFamily="34" charset="0"/>
                <a:cs typeface="Calibri" panose="020F0502020204030204" pitchFamily="34" charset="0"/>
              </a:rPr>
              <a:t>için</a:t>
            </a:r>
            <a:r>
              <a:rPr lang="tr-TR" sz="1800" dirty="0">
                <a:effectLst/>
                <a:latin typeface="Calibri" panose="020F0502020204030204" pitchFamily="34" charset="0"/>
                <a:cs typeface="Calibri" panose="020F0502020204030204" pitchFamily="34" charset="0"/>
              </a:rPr>
              <a:t> bir rehber </a:t>
            </a:r>
            <a:r>
              <a:rPr lang="tr-TR" sz="1800" dirty="0" err="1">
                <a:effectLst/>
                <a:latin typeface="Calibri" panose="020F0502020204030204" pitchFamily="34" charset="0"/>
                <a:cs typeface="Calibri" panose="020F0502020204030204" pitchFamily="34" charset="0"/>
              </a:rPr>
              <a:t>olduğunun</a:t>
            </a:r>
            <a:r>
              <a:rPr lang="tr-TR" sz="1800" dirty="0">
                <a:effectLst/>
                <a:latin typeface="Calibri" panose="020F0502020204030204" pitchFamily="34" charset="0"/>
                <a:cs typeface="Calibri" panose="020F0502020204030204" pitchFamily="34" charset="0"/>
              </a:rPr>
              <a:t> da bilincinde olmalıdır. </a:t>
            </a:r>
          </a:p>
          <a:p>
            <a:pPr lvl="1"/>
            <a:r>
              <a:rPr lang="tr-TR" sz="1800" dirty="0">
                <a:effectLst/>
                <a:latin typeface="Calibri" panose="020F0502020204030204" pitchFamily="34" charset="0"/>
                <a:cs typeface="Calibri" panose="020F0502020204030204" pitchFamily="34" charset="0"/>
              </a:rPr>
              <a:t>Anahtar sorular sormalı ve bu yolla </a:t>
            </a:r>
            <a:r>
              <a:rPr lang="tr-TR" sz="1800" dirty="0" err="1">
                <a:effectLst/>
                <a:latin typeface="Calibri" panose="020F0502020204030204" pitchFamily="34" charset="0"/>
                <a:cs typeface="Calibri" panose="020F0502020204030204" pitchFamily="34" charset="0"/>
              </a:rPr>
              <a:t>öğrencilere</a:t>
            </a:r>
            <a:r>
              <a:rPr lang="tr-TR" sz="1800" dirty="0">
                <a:effectLst/>
                <a:latin typeface="Calibri" panose="020F0502020204030204" pitchFamily="34" charset="0"/>
                <a:cs typeface="Calibri" panose="020F0502020204030204" pitchFamily="34" charset="0"/>
              </a:rPr>
              <a:t> kendi kendilerine </a:t>
            </a:r>
            <a:r>
              <a:rPr lang="tr-TR" sz="1800" dirty="0" err="1">
                <a:effectLst/>
                <a:latin typeface="Calibri" panose="020F0502020204030204" pitchFamily="34" charset="0"/>
                <a:cs typeface="Calibri" panose="020F0502020204030204" pitchFamily="34" charset="0"/>
              </a:rPr>
              <a:t>öğrenme</a:t>
            </a:r>
            <a:r>
              <a:rPr lang="tr-TR" sz="1800" dirty="0">
                <a:effectLst/>
                <a:latin typeface="Calibri" panose="020F0502020204030204" pitchFamily="34" charset="0"/>
                <a:cs typeface="Calibri" panose="020F0502020204030204" pitchFamily="34" charset="0"/>
              </a:rPr>
              <a:t> konusunda </a:t>
            </a:r>
            <a:r>
              <a:rPr lang="tr-TR" sz="1800" dirty="0" err="1">
                <a:effectLst/>
                <a:latin typeface="Calibri" panose="020F0502020204030204" pitchFamily="34" charset="0"/>
                <a:cs typeface="Calibri" panose="020F0502020204030204" pitchFamily="34" charset="0"/>
              </a:rPr>
              <a:t>örnek</a:t>
            </a:r>
            <a:r>
              <a:rPr lang="tr-TR" sz="1800" dirty="0">
                <a:effectLst/>
                <a:latin typeface="Calibri" panose="020F0502020204030204" pitchFamily="34" charset="0"/>
                <a:cs typeface="Calibri" panose="020F0502020204030204" pitchFamily="34" charset="0"/>
              </a:rPr>
              <a:t> olmalıdır. </a:t>
            </a:r>
          </a:p>
          <a:p>
            <a:pPr lvl="1"/>
            <a:r>
              <a:rPr lang="tr-TR" sz="1800" dirty="0">
                <a:effectLst/>
                <a:latin typeface="Calibri" panose="020F0502020204030204" pitchFamily="34" charset="0"/>
                <a:cs typeface="Calibri" panose="020F0502020204030204" pitchFamily="34" charset="0"/>
              </a:rPr>
              <a:t>Hangi </a:t>
            </a:r>
            <a:r>
              <a:rPr lang="tr-TR" sz="1800" dirty="0" err="1">
                <a:effectLst/>
                <a:latin typeface="Calibri" panose="020F0502020204030204" pitchFamily="34" charset="0"/>
                <a:cs typeface="Calibri" panose="020F0502020204030204" pitchFamily="34" charset="0"/>
              </a:rPr>
              <a:t>görüşu</a:t>
            </a:r>
            <a:r>
              <a:rPr lang="tr-TR" sz="1800" dirty="0">
                <a:effectLst/>
                <a:latin typeface="Calibri" panose="020F0502020204030204" pitchFamily="34" charset="0"/>
                <a:cs typeface="Calibri" panose="020F0502020204030204" pitchFamily="34" charset="0"/>
              </a:rPr>
              <a:t>̈ savunuyor oluyorsa olsun </a:t>
            </a:r>
            <a:r>
              <a:rPr lang="tr-TR" sz="1800" dirty="0" err="1">
                <a:effectLst/>
                <a:latin typeface="Calibri" panose="020F0502020204030204" pitchFamily="34" charset="0"/>
                <a:cs typeface="Calibri" panose="020F0502020204030204" pitchFamily="34" charset="0"/>
              </a:rPr>
              <a:t>tüm</a:t>
            </a:r>
            <a:r>
              <a:rPr lang="tr-TR" sz="1800" dirty="0">
                <a:effectLst/>
                <a:latin typeface="Calibri" panose="020F0502020204030204" pitchFamily="34" charset="0"/>
                <a:cs typeface="Calibri" panose="020F0502020204030204" pitchFamily="34" charset="0"/>
              </a:rPr>
              <a:t> </a:t>
            </a:r>
            <a:r>
              <a:rPr lang="tr-TR" sz="1800" dirty="0" err="1">
                <a:effectLst/>
                <a:latin typeface="Calibri" panose="020F0502020204030204" pitchFamily="34" charset="0"/>
                <a:cs typeface="Calibri" panose="020F0502020204030204" pitchFamily="34" charset="0"/>
              </a:rPr>
              <a:t>öğrencilerin</a:t>
            </a:r>
            <a:r>
              <a:rPr lang="tr-TR" sz="1800" dirty="0">
                <a:effectLst/>
                <a:latin typeface="Calibri" panose="020F0502020204030204" pitchFamily="34" charset="0"/>
                <a:cs typeface="Calibri" panose="020F0502020204030204" pitchFamily="34" charset="0"/>
              </a:rPr>
              <a:t> </a:t>
            </a:r>
            <a:r>
              <a:rPr lang="tr-TR" sz="1800" dirty="0" err="1">
                <a:effectLst/>
                <a:latin typeface="Calibri" panose="020F0502020204030204" pitchFamily="34" charset="0"/>
                <a:cs typeface="Calibri" panose="020F0502020204030204" pitchFamily="34" charset="0"/>
              </a:rPr>
              <a:t>ön</a:t>
            </a:r>
            <a:r>
              <a:rPr lang="tr-TR" sz="1800" dirty="0">
                <a:effectLst/>
                <a:latin typeface="Calibri" panose="020F0502020204030204" pitchFamily="34" charset="0"/>
                <a:cs typeface="Calibri" panose="020F0502020204030204" pitchFamily="34" charset="0"/>
              </a:rPr>
              <a:t> bilgilerine ve fikirlerine saygı duymalıdır.</a:t>
            </a:r>
          </a:p>
          <a:p>
            <a:pPr lvl="1"/>
            <a:r>
              <a:rPr lang="tr-TR" sz="1800" dirty="0" err="1">
                <a:effectLst/>
                <a:latin typeface="Calibri" panose="020F0502020204030204" pitchFamily="34" charset="0"/>
                <a:cs typeface="Calibri" panose="020F0502020204030204" pitchFamily="34" charset="0"/>
              </a:rPr>
              <a:t>Öğrencilerini</a:t>
            </a:r>
            <a:r>
              <a:rPr lang="tr-TR" sz="1800" dirty="0">
                <a:effectLst/>
                <a:latin typeface="Calibri" panose="020F0502020204030204" pitchFamily="34" charset="0"/>
                <a:cs typeface="Calibri" panose="020F0502020204030204" pitchFamily="34" charset="0"/>
              </a:rPr>
              <a:t>, bildiklerini </a:t>
            </a:r>
            <a:r>
              <a:rPr lang="tr-TR" sz="1800" dirty="0" err="1">
                <a:effectLst/>
                <a:latin typeface="Calibri" panose="020F0502020204030204" pitchFamily="34" charset="0"/>
                <a:cs typeface="Calibri" panose="020F0502020204030204" pitchFamily="34" charset="0"/>
              </a:rPr>
              <a:t>değişik</a:t>
            </a:r>
            <a:r>
              <a:rPr lang="tr-TR" sz="1800" dirty="0">
                <a:effectLst/>
                <a:latin typeface="Calibri" panose="020F0502020204030204" pitchFamily="34" charset="0"/>
                <a:cs typeface="Calibri" panose="020F0502020204030204" pitchFamily="34" charset="0"/>
              </a:rPr>
              <a:t> yollarla aktarmak konusunda </a:t>
            </a:r>
            <a:r>
              <a:rPr lang="tr-TR" sz="1800" dirty="0" err="1">
                <a:effectLst/>
                <a:latin typeface="Calibri" panose="020F0502020204030204" pitchFamily="34" charset="0"/>
                <a:cs typeface="Calibri" panose="020F0502020204030204" pitchFamily="34" charset="0"/>
              </a:rPr>
              <a:t>yüreklendirmelidir</a:t>
            </a:r>
            <a:r>
              <a:rPr lang="tr-TR" sz="1800" dirty="0">
                <a:effectLst/>
                <a:latin typeface="Calibri" panose="020F0502020204030204" pitchFamily="34" charset="0"/>
                <a:cs typeface="Calibri" panose="020F0502020204030204" pitchFamily="34" charset="0"/>
              </a:rPr>
              <a:t>. </a:t>
            </a:r>
            <a:endParaRPr lang="tr-TR" dirty="0">
              <a:latin typeface="Calibri" panose="020F0502020204030204" pitchFamily="34" charset="0"/>
              <a:cs typeface="Calibri" panose="020F0502020204030204" pitchFamily="34" charset="0"/>
            </a:endParaRPr>
          </a:p>
        </p:txBody>
      </p:sp>
      <p:sp>
        <p:nvSpPr>
          <p:cNvPr id="4" name="Veri Yer Tutucusu 3">
            <a:extLst>
              <a:ext uri="{FF2B5EF4-FFF2-40B4-BE49-F238E27FC236}">
                <a16:creationId xmlns:a16="http://schemas.microsoft.com/office/drawing/2014/main" id="{86AFA7AC-E255-C9D3-A498-5FA28A3D6398}"/>
              </a:ext>
            </a:extLst>
          </p:cNvPr>
          <p:cNvSpPr>
            <a:spLocks noGrp="1"/>
          </p:cNvSpPr>
          <p:nvPr>
            <p:ph type="dt" sz="half" idx="10"/>
          </p:nvPr>
        </p:nvSpPr>
        <p:spPr/>
        <p:txBody>
          <a:bodyPr/>
          <a:lstStyle/>
          <a:p>
            <a:fld id="{82704E42-88BE-D549-B360-EE0E174E30AC}" type="datetime1">
              <a:rPr lang="tr-TR" smtClean="0"/>
              <a:t>16.12.2022</a:t>
            </a:fld>
            <a:endParaRPr lang="en-US" dirty="0"/>
          </a:p>
        </p:txBody>
      </p:sp>
      <p:sp>
        <p:nvSpPr>
          <p:cNvPr id="5" name="Alt Bilgi Yer Tutucusu 4">
            <a:extLst>
              <a:ext uri="{FF2B5EF4-FFF2-40B4-BE49-F238E27FC236}">
                <a16:creationId xmlns:a16="http://schemas.microsoft.com/office/drawing/2014/main" id="{70BDB224-6845-ADDE-0ED8-5A07D46C3A85}"/>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06B7B4B9-0ED6-50F2-45F5-F18037CA4B35}"/>
              </a:ext>
            </a:extLst>
          </p:cNvPr>
          <p:cNvSpPr>
            <a:spLocks noGrp="1"/>
          </p:cNvSpPr>
          <p:nvPr>
            <p:ph type="sldNum" sz="quarter" idx="12"/>
          </p:nvPr>
        </p:nvSpPr>
        <p:spPr/>
        <p:txBody>
          <a:bodyPr/>
          <a:lstStyle/>
          <a:p>
            <a:fld id="{5A33CB2A-1702-4C1D-9CC4-8D472D39F19E}" type="slidenum">
              <a:rPr lang="en-US" smtClean="0"/>
              <a:t>8</a:t>
            </a:fld>
            <a:endParaRPr lang="en-US"/>
          </a:p>
        </p:txBody>
      </p:sp>
    </p:spTree>
    <p:extLst>
      <p:ext uri="{BB962C8B-B14F-4D97-AF65-F5344CB8AC3E}">
        <p14:creationId xmlns:p14="http://schemas.microsoft.com/office/powerpoint/2010/main" val="4008771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4FA9EC-D59E-0632-F6A5-576C5C1BE0AC}"/>
              </a:ext>
            </a:extLst>
          </p:cNvPr>
          <p:cNvSpPr>
            <a:spLocks noGrp="1"/>
          </p:cNvSpPr>
          <p:nvPr>
            <p:ph type="title"/>
          </p:nvPr>
        </p:nvSpPr>
        <p:spPr>
          <a:xfrm>
            <a:off x="1069848" y="368430"/>
            <a:ext cx="8886884" cy="953669"/>
          </a:xfrm>
        </p:spPr>
        <p:txBody>
          <a:bodyPr>
            <a:normAutofit fontScale="90000"/>
          </a:bodyPr>
          <a:lstStyle/>
          <a:p>
            <a:r>
              <a:rPr lang="tr-TR" dirty="0"/>
              <a:t>Öykü Temelli Öğrenme Yaklaşımında Öğretmen</a:t>
            </a:r>
          </a:p>
        </p:txBody>
      </p:sp>
      <p:sp>
        <p:nvSpPr>
          <p:cNvPr id="3" name="İçerik Yer Tutucusu 2">
            <a:extLst>
              <a:ext uri="{FF2B5EF4-FFF2-40B4-BE49-F238E27FC236}">
                <a16:creationId xmlns:a16="http://schemas.microsoft.com/office/drawing/2014/main" id="{865F370D-5A78-8D25-9DC6-D6B29A6A63E6}"/>
              </a:ext>
            </a:extLst>
          </p:cNvPr>
          <p:cNvSpPr>
            <a:spLocks noGrp="1"/>
          </p:cNvSpPr>
          <p:nvPr>
            <p:ph idx="1"/>
          </p:nvPr>
        </p:nvSpPr>
        <p:spPr>
          <a:xfrm>
            <a:off x="980220" y="1501484"/>
            <a:ext cx="10681428" cy="3677683"/>
          </a:xfrm>
        </p:spPr>
        <p:txBody>
          <a:bodyPr>
            <a:noAutofit/>
          </a:bodyPr>
          <a:lstStyle/>
          <a:p>
            <a:pPr lvl="1" algn="just"/>
            <a:r>
              <a:rPr lang="tr-TR" sz="2000" dirty="0" err="1">
                <a:effectLst/>
                <a:latin typeface="Calibri" panose="020F0502020204030204" pitchFamily="34" charset="0"/>
                <a:cs typeface="Calibri" panose="020F0502020204030204" pitchFamily="34" charset="0"/>
              </a:rPr>
              <a:t>Öğrencileri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işbirlikli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çalışmalarda</a:t>
            </a:r>
            <a:r>
              <a:rPr lang="tr-TR" sz="2000" dirty="0">
                <a:effectLst/>
                <a:latin typeface="Calibri" panose="020F0502020204030204" pitchFamily="34" charset="0"/>
                <a:cs typeface="Calibri" panose="020F0502020204030204" pitchFamily="34" charset="0"/>
              </a:rPr>
              <a:t> etkin olarak rol almaya </a:t>
            </a:r>
            <a:r>
              <a:rPr lang="tr-TR" sz="2000" dirty="0" err="1">
                <a:effectLst/>
                <a:latin typeface="Calibri" panose="020F0502020204030204" pitchFamily="34" charset="0"/>
                <a:cs typeface="Calibri" panose="020F0502020204030204" pitchFamily="34" charset="0"/>
              </a:rPr>
              <a:t>teşvik</a:t>
            </a:r>
            <a:r>
              <a:rPr lang="tr-TR" sz="2000" dirty="0">
                <a:effectLst/>
                <a:latin typeface="Calibri" panose="020F0502020204030204" pitchFamily="34" charset="0"/>
                <a:cs typeface="Calibri" panose="020F0502020204030204" pitchFamily="34" charset="0"/>
              </a:rPr>
              <a:t> etmelidir. </a:t>
            </a:r>
          </a:p>
          <a:p>
            <a:pPr lvl="1" algn="just"/>
            <a:r>
              <a:rPr lang="tr-TR" sz="2000" dirty="0" err="1">
                <a:effectLst/>
                <a:latin typeface="Calibri" panose="020F0502020204030204" pitchFamily="34" charset="0"/>
                <a:cs typeface="Calibri" panose="020F0502020204030204" pitchFamily="34" charset="0"/>
              </a:rPr>
              <a:t>Öğrencileri</a:t>
            </a:r>
            <a:r>
              <a:rPr lang="tr-TR" sz="2000" dirty="0">
                <a:effectLst/>
                <a:latin typeface="Calibri" panose="020F0502020204030204" pitchFamily="34" charset="0"/>
                <a:cs typeface="Calibri" panose="020F0502020204030204" pitchFamily="34" charset="0"/>
              </a:rPr>
              <a:t> zaman zaman </a:t>
            </a:r>
            <a:r>
              <a:rPr lang="tr-TR" sz="2000" dirty="0" err="1">
                <a:effectLst/>
                <a:latin typeface="Calibri" panose="020F0502020204030204" pitchFamily="34" charset="0"/>
                <a:cs typeface="Calibri" panose="020F0502020204030204" pitchFamily="34" charset="0"/>
              </a:rPr>
              <a:t>şaşırtmalı</a:t>
            </a:r>
            <a:r>
              <a:rPr lang="tr-TR" sz="2000" dirty="0">
                <a:effectLst/>
                <a:latin typeface="Calibri" panose="020F0502020204030204" pitchFamily="34" charset="0"/>
                <a:cs typeface="Calibri" panose="020F0502020204030204" pitchFamily="34" charset="0"/>
              </a:rPr>
              <a:t> ve ilgiyi canlı tutup, tahminler yaptırmalıdır. </a:t>
            </a:r>
          </a:p>
          <a:p>
            <a:pPr lvl="1" algn="just"/>
            <a:r>
              <a:rPr lang="tr-TR" sz="2000" dirty="0" err="1">
                <a:effectLst/>
                <a:latin typeface="Calibri" panose="020F0502020204030204" pitchFamily="34" charset="0"/>
                <a:cs typeface="Calibri" panose="020F0502020204030204" pitchFamily="34" charset="0"/>
              </a:rPr>
              <a:t>Öğrencileri</a:t>
            </a:r>
            <a:r>
              <a:rPr lang="tr-TR" sz="2000" dirty="0">
                <a:effectLst/>
                <a:latin typeface="Calibri" panose="020F0502020204030204" pitchFamily="34" charset="0"/>
                <a:cs typeface="Calibri" panose="020F0502020204030204" pitchFamily="34" charset="0"/>
              </a:rPr>
              <a:t> hayal </a:t>
            </a:r>
            <a:r>
              <a:rPr lang="tr-TR" sz="2000" dirty="0" err="1">
                <a:effectLst/>
                <a:latin typeface="Calibri" panose="020F0502020204030204" pitchFamily="34" charset="0"/>
                <a:cs typeface="Calibri" panose="020F0502020204030204" pitchFamily="34" charset="0"/>
              </a:rPr>
              <a:t>güçlerini</a:t>
            </a:r>
            <a:r>
              <a:rPr lang="tr-TR" sz="2000" dirty="0">
                <a:effectLst/>
                <a:latin typeface="Calibri" panose="020F0502020204030204" pitchFamily="34" charset="0"/>
                <a:cs typeface="Calibri" panose="020F0502020204030204" pitchFamily="34" charset="0"/>
              </a:rPr>
              <a:t> kullanmaya ve </a:t>
            </a:r>
            <a:r>
              <a:rPr lang="tr-TR" sz="2000" dirty="0" err="1">
                <a:effectLst/>
                <a:latin typeface="Calibri" panose="020F0502020204030204" pitchFamily="34" charset="0"/>
                <a:cs typeface="Calibri" panose="020F0502020204030204" pitchFamily="34" charset="0"/>
              </a:rPr>
              <a:t>çözüm</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önerileri</a:t>
            </a:r>
            <a:r>
              <a:rPr lang="tr-TR" sz="2000" dirty="0">
                <a:effectLst/>
                <a:latin typeface="Calibri" panose="020F0502020204030204" pitchFamily="34" charset="0"/>
                <a:cs typeface="Calibri" panose="020F0502020204030204" pitchFamily="34" charset="0"/>
              </a:rPr>
              <a:t> sunmaya </a:t>
            </a:r>
            <a:r>
              <a:rPr lang="tr-TR" sz="2000" dirty="0" err="1">
                <a:effectLst/>
                <a:latin typeface="Calibri" panose="020F0502020204030204" pitchFamily="34" charset="0"/>
                <a:cs typeface="Calibri" panose="020F0502020204030204" pitchFamily="34" charset="0"/>
              </a:rPr>
              <a:t>teşvik</a:t>
            </a:r>
            <a:r>
              <a:rPr lang="tr-TR" sz="2000" dirty="0">
                <a:effectLst/>
                <a:latin typeface="Calibri" panose="020F0502020204030204" pitchFamily="34" charset="0"/>
                <a:cs typeface="Calibri" panose="020F0502020204030204" pitchFamily="34" charset="0"/>
              </a:rPr>
              <a:t> etmelidir. </a:t>
            </a:r>
          </a:p>
          <a:p>
            <a:pPr algn="just"/>
            <a:r>
              <a:rPr lang="tr-TR" sz="2000" dirty="0" err="1">
                <a:effectLst/>
                <a:latin typeface="Calibri" panose="020F0502020204030204" pitchFamily="34" charset="0"/>
                <a:cs typeface="Calibri" panose="020F0502020204030204" pitchFamily="34" charset="0"/>
              </a:rPr>
              <a:t>Öğrencileri</a:t>
            </a:r>
            <a:r>
              <a:rPr lang="tr-TR" sz="2000" dirty="0">
                <a:effectLst/>
                <a:latin typeface="Calibri" panose="020F0502020204030204" pitchFamily="34" charset="0"/>
                <a:cs typeface="Calibri" panose="020F0502020204030204" pitchFamily="34" charset="0"/>
              </a:rPr>
              <a:t> kendi etkinlikleri ve </a:t>
            </a:r>
            <a:r>
              <a:rPr lang="tr-TR" sz="2000" dirty="0" err="1">
                <a:effectLst/>
                <a:latin typeface="Calibri" panose="020F0502020204030204" pitchFamily="34" charset="0"/>
                <a:cs typeface="Calibri" panose="020F0502020204030204" pitchFamily="34" charset="0"/>
              </a:rPr>
              <a:t>geliştirdikleri</a:t>
            </a:r>
            <a:r>
              <a:rPr lang="tr-TR" sz="2000" dirty="0">
                <a:effectLst/>
                <a:latin typeface="Calibri" panose="020F0502020204030204" pitchFamily="34" charset="0"/>
                <a:cs typeface="Calibri" panose="020F0502020204030204" pitchFamily="34" charset="0"/>
              </a:rPr>
              <a:t> materyaller </a:t>
            </a:r>
            <a:r>
              <a:rPr lang="tr-TR" sz="2000" dirty="0" err="1">
                <a:effectLst/>
                <a:latin typeface="Calibri" panose="020F0502020204030204" pitchFamily="34" charset="0"/>
                <a:cs typeface="Calibri" panose="020F0502020204030204" pitchFamily="34" charset="0"/>
              </a:rPr>
              <a:t>üzerinde</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tartıştırmalıdır</a:t>
            </a:r>
            <a:r>
              <a:rPr lang="tr-TR" sz="2000" dirty="0">
                <a:effectLst/>
                <a:latin typeface="Calibri" panose="020F0502020204030204" pitchFamily="34" charset="0"/>
                <a:cs typeface="Calibri" panose="020F0502020204030204" pitchFamily="34" charset="0"/>
              </a:rPr>
              <a:t>. </a:t>
            </a:r>
          </a:p>
          <a:p>
            <a:pPr algn="just"/>
            <a:r>
              <a:rPr lang="tr-TR" sz="2000" dirty="0" err="1">
                <a:effectLst/>
                <a:latin typeface="Calibri" panose="020F0502020204030204" pitchFamily="34" charset="0"/>
                <a:cs typeface="Calibri" panose="020F0502020204030204" pitchFamily="34" charset="0"/>
              </a:rPr>
              <a:t>Öğrencilere</a:t>
            </a:r>
            <a:r>
              <a:rPr lang="tr-TR" sz="2000" dirty="0">
                <a:effectLst/>
                <a:latin typeface="Calibri" panose="020F0502020204030204" pitchFamily="34" charset="0"/>
                <a:cs typeface="Calibri" panose="020F0502020204030204" pitchFamily="34" charset="0"/>
              </a:rPr>
              <a:t> fikirlerini ve </a:t>
            </a:r>
            <a:r>
              <a:rPr lang="tr-TR" sz="2000" dirty="0" err="1">
                <a:effectLst/>
                <a:latin typeface="Calibri" panose="020F0502020204030204" pitchFamily="34" charset="0"/>
                <a:cs typeface="Calibri" panose="020F0502020204030204" pitchFamily="34" charset="0"/>
              </a:rPr>
              <a:t>önerilerini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gerçekleştirmeleri</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için</a:t>
            </a:r>
            <a:r>
              <a:rPr lang="tr-TR" sz="2000" dirty="0">
                <a:effectLst/>
                <a:latin typeface="Calibri" panose="020F0502020204030204" pitchFamily="34" charset="0"/>
                <a:cs typeface="Calibri" panose="020F0502020204030204" pitchFamily="34" charset="0"/>
              </a:rPr>
              <a:t> </a:t>
            </a:r>
            <a:r>
              <a:rPr lang="tr-TR" sz="2000" dirty="0" err="1">
                <a:effectLst/>
                <a:latin typeface="Calibri" panose="020F0502020204030204" pitchFamily="34" charset="0"/>
                <a:cs typeface="Calibri" panose="020F0502020204030204" pitchFamily="34" charset="0"/>
              </a:rPr>
              <a:t>ön</a:t>
            </a:r>
            <a:r>
              <a:rPr lang="tr-TR" sz="2000" dirty="0">
                <a:effectLst/>
                <a:latin typeface="Calibri" panose="020F0502020204030204" pitchFamily="34" charset="0"/>
                <a:cs typeface="Calibri" panose="020F0502020204030204" pitchFamily="34" charset="0"/>
              </a:rPr>
              <a:t> ayak olmalı (Bell 1994, s. 13’den aktaran Güney, 2019, s. 21). </a:t>
            </a:r>
          </a:p>
          <a:p>
            <a:pPr algn="just"/>
            <a:r>
              <a:rPr lang="tr-TR" sz="2000" dirty="0">
                <a:effectLst/>
                <a:latin typeface="Calibri" panose="020F0502020204030204" pitchFamily="34" charset="0"/>
                <a:cs typeface="Calibri" panose="020F0502020204030204" pitchFamily="34" charset="0"/>
              </a:rPr>
              <a:t>Öğretmen, bu ilişkiye göre adeta bir film senaryosu gibi metin oluşturmaktadır. Storyline sürecinde öğretmenin oluşturduğu metin, program amaçlarını yerine getiren ve gerekli tüm içeriği sağlayan bir hat (</a:t>
            </a:r>
            <a:r>
              <a:rPr lang="tr-TR" sz="2000" dirty="0" err="1">
                <a:effectLst/>
                <a:latin typeface="Calibri" panose="020F0502020204030204" pitchFamily="34" charset="0"/>
                <a:cs typeface="Calibri" panose="020F0502020204030204" pitchFamily="34" charset="0"/>
              </a:rPr>
              <a:t>line</a:t>
            </a:r>
            <a:r>
              <a:rPr lang="tr-TR" sz="2000" dirty="0">
                <a:effectLst/>
                <a:latin typeface="Calibri" panose="020F0502020204030204" pitchFamily="34" charset="0"/>
                <a:cs typeface="Calibri" panose="020F0502020204030204" pitchFamily="34" charset="0"/>
              </a:rPr>
              <a:t>) şeklinde yapılandırılmaktadır. Bu hat Storyline konusunun geliştirildiği sistematik bir yoldur. Oluşturulan hat bir dizi ardışık- aşamalı bölüm içermektedir ve bu bölümler bir kitabın bölümleri gibi birbirini takip etmektedir (Bell ve </a:t>
            </a:r>
            <a:r>
              <a:rPr lang="tr-TR" sz="2000" dirty="0" err="1">
                <a:effectLst/>
                <a:latin typeface="Calibri" panose="020F0502020204030204" pitchFamily="34" charset="0"/>
                <a:cs typeface="Calibri" panose="020F0502020204030204" pitchFamily="34" charset="0"/>
              </a:rPr>
              <a:t>Harkness</a:t>
            </a:r>
            <a:r>
              <a:rPr lang="tr-TR" sz="2000" dirty="0">
                <a:effectLst/>
                <a:latin typeface="Calibri" panose="020F0502020204030204" pitchFamily="34" charset="0"/>
                <a:cs typeface="Calibri" panose="020F0502020204030204" pitchFamily="34" charset="0"/>
              </a:rPr>
              <a:t>, 2006’dan aktaran Şekerci, 2018, s. 45). </a:t>
            </a:r>
          </a:p>
          <a:p>
            <a:pPr lvl="1" algn="just">
              <a:buFont typeface="Arial" panose="020B0604020202020204" pitchFamily="34" charset="0"/>
              <a:buChar char="•"/>
            </a:pPr>
            <a:endParaRPr lang="tr-TR" sz="2000" dirty="0">
              <a:effectLst/>
              <a:latin typeface="Calibri" panose="020F0502020204030204" pitchFamily="34" charset="0"/>
              <a:cs typeface="Calibri" panose="020F0502020204030204" pitchFamily="34" charset="0"/>
            </a:endParaRPr>
          </a:p>
          <a:p>
            <a:pPr lvl="1" algn="just"/>
            <a:endParaRPr lang="tr-TR" sz="2000" dirty="0">
              <a:latin typeface="Calibri" panose="020F0502020204030204" pitchFamily="34" charset="0"/>
              <a:cs typeface="Calibri" panose="020F0502020204030204" pitchFamily="34" charset="0"/>
            </a:endParaRPr>
          </a:p>
        </p:txBody>
      </p:sp>
      <p:sp>
        <p:nvSpPr>
          <p:cNvPr id="4" name="Veri Yer Tutucusu 3">
            <a:extLst>
              <a:ext uri="{FF2B5EF4-FFF2-40B4-BE49-F238E27FC236}">
                <a16:creationId xmlns:a16="http://schemas.microsoft.com/office/drawing/2014/main" id="{5DC75BF0-ECC2-212A-1E1F-46ADF07F5B0F}"/>
              </a:ext>
            </a:extLst>
          </p:cNvPr>
          <p:cNvSpPr>
            <a:spLocks noGrp="1"/>
          </p:cNvSpPr>
          <p:nvPr>
            <p:ph type="dt" sz="half" idx="10"/>
          </p:nvPr>
        </p:nvSpPr>
        <p:spPr/>
        <p:txBody>
          <a:bodyPr/>
          <a:lstStyle/>
          <a:p>
            <a:fld id="{103F1A4E-FA9D-D74E-BDBA-D21877D20007}" type="datetime1">
              <a:rPr lang="tr-TR" smtClean="0"/>
              <a:t>16.12.2022</a:t>
            </a:fld>
            <a:endParaRPr lang="en-US"/>
          </a:p>
        </p:txBody>
      </p:sp>
      <p:sp>
        <p:nvSpPr>
          <p:cNvPr id="5" name="Alt Bilgi Yer Tutucusu 4">
            <a:extLst>
              <a:ext uri="{FF2B5EF4-FFF2-40B4-BE49-F238E27FC236}">
                <a16:creationId xmlns:a16="http://schemas.microsoft.com/office/drawing/2014/main" id="{41C489EB-4B0B-AEE8-DF6D-31099869F752}"/>
              </a:ext>
            </a:extLst>
          </p:cNvPr>
          <p:cNvSpPr>
            <a:spLocks noGrp="1"/>
          </p:cNvSpPr>
          <p:nvPr>
            <p:ph type="ftr" sz="quarter" idx="11"/>
          </p:nvPr>
        </p:nvSpPr>
        <p:spPr/>
        <p:txBody>
          <a:bodyPr/>
          <a:lstStyle/>
          <a:p>
            <a:r>
              <a:rPr lang="en-US"/>
              <a:t>Storyline Yaklaşımı</a:t>
            </a:r>
          </a:p>
        </p:txBody>
      </p:sp>
      <p:sp>
        <p:nvSpPr>
          <p:cNvPr id="6" name="Slayt Numarası Yer Tutucusu 5">
            <a:extLst>
              <a:ext uri="{FF2B5EF4-FFF2-40B4-BE49-F238E27FC236}">
                <a16:creationId xmlns:a16="http://schemas.microsoft.com/office/drawing/2014/main" id="{B37D7421-2ED5-2EDE-31F9-76D181983AA3}"/>
              </a:ext>
            </a:extLst>
          </p:cNvPr>
          <p:cNvSpPr>
            <a:spLocks noGrp="1"/>
          </p:cNvSpPr>
          <p:nvPr>
            <p:ph type="sldNum" sz="quarter" idx="12"/>
          </p:nvPr>
        </p:nvSpPr>
        <p:spPr/>
        <p:txBody>
          <a:bodyPr/>
          <a:lstStyle/>
          <a:p>
            <a:fld id="{5A33CB2A-1702-4C1D-9CC4-8D472D39F19E}" type="slidenum">
              <a:rPr lang="en-US" smtClean="0"/>
              <a:t>9</a:t>
            </a:fld>
            <a:endParaRPr lang="en-US"/>
          </a:p>
        </p:txBody>
      </p:sp>
    </p:spTree>
    <p:extLst>
      <p:ext uri="{BB962C8B-B14F-4D97-AF65-F5344CB8AC3E}">
        <p14:creationId xmlns:p14="http://schemas.microsoft.com/office/powerpoint/2010/main" val="3587984470"/>
      </p:ext>
    </p:extLst>
  </p:cSld>
  <p:clrMapOvr>
    <a:masterClrMapping/>
  </p:clrMapOvr>
</p:sld>
</file>

<file path=ppt/theme/theme1.xml><?xml version="1.0" encoding="utf-8"?>
<a:theme xmlns:a="http://schemas.openxmlformats.org/drawingml/2006/main" name="SwellVTI">
  <a:themeElements>
    <a:clrScheme name="AnalogousFromDarkSeedLeftStep">
      <a:dk1>
        <a:srgbClr val="000000"/>
      </a:dk1>
      <a:lt1>
        <a:srgbClr val="FFFFFF"/>
      </a:lt1>
      <a:dk2>
        <a:srgbClr val="392026"/>
      </a:dk2>
      <a:lt2>
        <a:srgbClr val="E2E4E8"/>
      </a:lt2>
      <a:accent1>
        <a:srgbClr val="D7942F"/>
      </a:accent1>
      <a:accent2>
        <a:srgbClr val="CE401F"/>
      </a:accent2>
      <a:accent3>
        <a:srgbClr val="DF3058"/>
      </a:accent3>
      <a:accent4>
        <a:srgbClr val="CE1F8F"/>
      </a:accent4>
      <a:accent5>
        <a:srgbClr val="D530DF"/>
      </a:accent5>
      <a:accent6>
        <a:srgbClr val="7A1FCE"/>
      </a:accent6>
      <a:hlink>
        <a:srgbClr val="BF3FB1"/>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ellVTI" id="{8361A04D-931A-43DC-973B-1B0B1DD5DECC}" vid="{6DDB23E8-D18E-4BDA-98D6-324466149EBD}"/>
    </a:ext>
  </a:extLst>
</a:theme>
</file>

<file path=ppt/theme/theme2.xml><?xml version="1.0" encoding="utf-8"?>
<a:theme xmlns:a="http://schemas.openxmlformats.org/drawingml/2006/main" name="Office teması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3248</Words>
  <Application>Microsoft Macintosh PowerPoint</Application>
  <PresentationFormat>Geniş ekran</PresentationFormat>
  <Paragraphs>258</Paragraphs>
  <Slides>37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37</vt:i4>
      </vt:variant>
    </vt:vector>
  </HeadingPairs>
  <TitlesOfParts>
    <vt:vector size="41" baseType="lpstr">
      <vt:lpstr>Arial</vt:lpstr>
      <vt:lpstr>Calibri</vt:lpstr>
      <vt:lpstr>Neue Haas Grotesk Text Pro</vt:lpstr>
      <vt:lpstr>SwellVTI</vt:lpstr>
      <vt:lpstr>Sosyal Bilgiler Öğretiminde Storyline/Öykü Temelli Öğrenme Yaklaşımı</vt:lpstr>
      <vt:lpstr>Ben kimim?</vt:lpstr>
      <vt:lpstr>KPSS Sonucunu beklerken…</vt:lpstr>
      <vt:lpstr>Özel Okul Mülakatı…</vt:lpstr>
      <vt:lpstr>Şimdi ne olacak! Keşke…</vt:lpstr>
      <vt:lpstr>Öykü Temelli Öğrenme Yaklaşımı (ÖTÖY)</vt:lpstr>
      <vt:lpstr>Öykü Temelli Öğrenme Yaklaşımının İlkeleri</vt:lpstr>
      <vt:lpstr>Öykü Temelli Öğrenme Yaklaşımında Öğretmen</vt:lpstr>
      <vt:lpstr>Öykü Temelli Öğrenme Yaklaşımında Öğretmen</vt:lpstr>
      <vt:lpstr>Öykü Temelli Öğrenme Yaklaşımında Öğretmen</vt:lpstr>
      <vt:lpstr>Öykü Temelli Öğrenme Yaklaşımında Öğrenci</vt:lpstr>
      <vt:lpstr>Öykü Temelli Öğrenme Yaklaşımında Öğrenci</vt:lpstr>
      <vt:lpstr>Öykü Temelli Öğrenme Yaklaşımında Öğrenci</vt:lpstr>
      <vt:lpstr>PowerPoint Sunusu</vt:lpstr>
      <vt:lpstr>Öykü Temelli Öğrenme Yaklaşımı Süreci</vt:lpstr>
      <vt:lpstr>Öykü Tabanlı Öğrenme Süreci</vt:lpstr>
      <vt:lpstr>Karakterler ve Mekan</vt:lpstr>
      <vt:lpstr>Olaylar</vt:lpstr>
      <vt:lpstr>Sergi</vt:lpstr>
      <vt:lpstr>Değerlendirme</vt:lpstr>
      <vt:lpstr>Zamanlama</vt:lpstr>
      <vt:lpstr>Planlama</vt:lpstr>
      <vt:lpstr>Planlama</vt:lpstr>
      <vt:lpstr>Aşamalar ve Sorular</vt:lpstr>
      <vt:lpstr>PowerPoint Sunusu</vt:lpstr>
      <vt:lpstr>Öykü Temelli Öğrenme Yaklaşımı Plan Formatı</vt:lpstr>
      <vt:lpstr>Öykü Teması</vt:lpstr>
      <vt:lpstr>Takım Çalışması</vt:lpstr>
      <vt:lpstr>Gruplama</vt:lpstr>
      <vt:lpstr>Öykü Temelli Öğrenme Yaklaşımında Değerlendirme</vt:lpstr>
      <vt:lpstr>Öykü İlkesi</vt:lpstr>
      <vt:lpstr>Takdir İlkesi</vt:lpstr>
      <vt:lpstr>Öğretmenin İpi İlkesi</vt:lpstr>
      <vt:lpstr>Sahiplik İlkesi</vt:lpstr>
      <vt:lpstr>Tema İlkesi</vt:lpstr>
      <vt:lpstr>Etkinlikten Önce Yapı İlkesi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Bilgiler Öğretiminde Storyline/Öykü Temelli Öğrenme Yaklaşımı</dc:title>
  <dc:creator>Serkan.Kelesoglu</dc:creator>
  <cp:lastModifiedBy>Serkan.Kelesoglu</cp:lastModifiedBy>
  <cp:revision>18</cp:revision>
  <dcterms:created xsi:type="dcterms:W3CDTF">2022-12-15T19:06:39Z</dcterms:created>
  <dcterms:modified xsi:type="dcterms:W3CDTF">2022-12-15T21:57:41Z</dcterms:modified>
</cp:coreProperties>
</file>