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9" r:id="rId4"/>
    <p:sldId id="261" r:id="rId5"/>
    <p:sldId id="267" r:id="rId6"/>
    <p:sldId id="262" r:id="rId7"/>
    <p:sldId id="263" r:id="rId8"/>
    <p:sldId id="265" r:id="rId9"/>
    <p:sldId id="268" r:id="rId10"/>
    <p:sldId id="259" r:id="rId11"/>
    <p:sldId id="27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591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45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381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830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468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424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29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6924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7944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65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22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92A84-A072-4A08-B3D1-5BE3AF848960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5FA37-BB5C-4FE7-8F2D-0FA2EF66EB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931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NÖROTRANSMİTTERLERLE İLGİLİ HASTALIKLAR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24048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000" b="1" dirty="0" err="1" smtClean="0">
                <a:latin typeface="+mn-lt"/>
              </a:rPr>
              <a:t>Nörotransmitterle</a:t>
            </a:r>
            <a:r>
              <a:rPr lang="tr-TR" sz="2000" b="1" dirty="0" smtClean="0">
                <a:latin typeface="+mn-lt"/>
              </a:rPr>
              <a:t> ilgili Hastalıklar, </a:t>
            </a:r>
            <a:r>
              <a:rPr lang="tr-TR" sz="2000" b="1" dirty="0">
                <a:latin typeface="+mn-lt"/>
              </a:rPr>
              <a:t>hasarlı biyokimyasal yolağa göre sınıflandırılabilir.</a:t>
            </a:r>
            <a:br>
              <a:rPr lang="tr-TR" sz="2000" b="1" dirty="0">
                <a:latin typeface="+mn-lt"/>
              </a:rPr>
            </a:br>
            <a:endParaRPr lang="tr-TR" sz="20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tr-TR" sz="2000" dirty="0" err="1" smtClean="0"/>
              <a:t>Tetrahidrobiyopterin</a:t>
            </a:r>
            <a:r>
              <a:rPr lang="tr-TR" sz="2000" dirty="0" smtClean="0"/>
              <a:t>, </a:t>
            </a:r>
            <a:r>
              <a:rPr lang="tr-TR" sz="2000" dirty="0" err="1" smtClean="0"/>
              <a:t>kateşolamin</a:t>
            </a:r>
            <a:r>
              <a:rPr lang="tr-TR" sz="2000" dirty="0" smtClean="0"/>
              <a:t> ve </a:t>
            </a:r>
            <a:r>
              <a:rPr lang="tr-TR" sz="2000" dirty="0" err="1" smtClean="0"/>
              <a:t>seratonin</a:t>
            </a:r>
            <a:r>
              <a:rPr lang="tr-TR" sz="2000" dirty="0" smtClean="0"/>
              <a:t> metabolizması bozukluklarına bağlı hastalıklar</a:t>
            </a:r>
          </a:p>
          <a:p>
            <a:pPr marL="514350" indent="-514350">
              <a:buAutoNum type="arabicPeriod"/>
            </a:pPr>
            <a:r>
              <a:rPr lang="tr-TR" sz="2000" dirty="0" smtClean="0"/>
              <a:t>Serin, </a:t>
            </a:r>
            <a:r>
              <a:rPr lang="tr-TR" sz="2000" dirty="0" err="1" smtClean="0"/>
              <a:t>glisin</a:t>
            </a:r>
            <a:r>
              <a:rPr lang="tr-TR" sz="2000" dirty="0" smtClean="0"/>
              <a:t> metabolizma bozuklarına bağlı hastalıklar</a:t>
            </a:r>
          </a:p>
          <a:p>
            <a:pPr marL="514350" indent="-514350">
              <a:buAutoNum type="arabicPeriod"/>
            </a:pPr>
            <a:r>
              <a:rPr lang="tr-TR" sz="2000" dirty="0" err="1" smtClean="0"/>
              <a:t>Piridoksin</a:t>
            </a:r>
            <a:r>
              <a:rPr lang="tr-TR" sz="2000" dirty="0" smtClean="0"/>
              <a:t> metabolizmasına bağlı hastalıklar</a:t>
            </a:r>
          </a:p>
          <a:p>
            <a:pPr marL="514350" indent="-514350">
              <a:buAutoNum type="arabicPeriod"/>
            </a:pPr>
            <a:r>
              <a:rPr lang="tr-TR" sz="2000" dirty="0" err="1" smtClean="0"/>
              <a:t>Glutamat</a:t>
            </a:r>
            <a:r>
              <a:rPr lang="tr-TR" sz="2000" dirty="0" smtClean="0"/>
              <a:t> ve GABA metabolizmasına bağlı hastalıklar</a:t>
            </a:r>
          </a:p>
          <a:p>
            <a:pPr marL="514350" indent="-514350">
              <a:buAutoNum type="arabicPeriod"/>
            </a:pPr>
            <a:r>
              <a:rPr lang="tr-TR" sz="2000" dirty="0" err="1" smtClean="0"/>
              <a:t>Folat</a:t>
            </a:r>
            <a:r>
              <a:rPr lang="tr-TR" sz="2000" dirty="0" smtClean="0"/>
              <a:t> eksikliğine bağlı hastalıklar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89211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6600" dirty="0" smtClean="0"/>
          </a:p>
          <a:p>
            <a:pPr marL="0" indent="0">
              <a:buNone/>
            </a:pPr>
            <a:r>
              <a:rPr lang="tr-TR" sz="6600" dirty="0"/>
              <a:t> </a:t>
            </a:r>
            <a:r>
              <a:rPr lang="tr-TR" sz="6600" dirty="0" smtClean="0"/>
              <a:t>       TEŞEKKÜRLER</a:t>
            </a:r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164390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NÖROTRANSMİTTERLER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N</a:t>
            </a:r>
            <a:r>
              <a:rPr lang="tr-TR" sz="2000" dirty="0" smtClean="0"/>
              <a:t>öronlar arasında </a:t>
            </a:r>
            <a:r>
              <a:rPr lang="tr-TR" sz="2000" dirty="0"/>
              <a:t>ya da nöron ile hedef doku </a:t>
            </a:r>
            <a:r>
              <a:rPr lang="tr-TR" sz="2000" dirty="0" smtClean="0"/>
              <a:t>arasında </a:t>
            </a:r>
            <a:r>
              <a:rPr lang="tr-TR" sz="2000" dirty="0" err="1" smtClean="0"/>
              <a:t>impulsun</a:t>
            </a:r>
            <a:r>
              <a:rPr lang="tr-TR" sz="2000" dirty="0" smtClean="0"/>
              <a:t> geçişini sağlarlar.</a:t>
            </a:r>
          </a:p>
          <a:p>
            <a:r>
              <a:rPr lang="tr-TR" sz="2000" dirty="0" err="1"/>
              <a:t>S</a:t>
            </a:r>
            <a:r>
              <a:rPr lang="tr-TR" sz="2000" dirty="0" err="1" smtClean="0"/>
              <a:t>inaptik</a:t>
            </a:r>
            <a:r>
              <a:rPr lang="tr-TR" sz="2000" dirty="0" smtClean="0"/>
              <a:t> boşlukta fonksiyon gösterirler.</a:t>
            </a:r>
          </a:p>
          <a:p>
            <a:r>
              <a:rPr lang="tr-TR" sz="2000" dirty="0" smtClean="0"/>
              <a:t>Kimyasal maddelerdir.</a:t>
            </a:r>
          </a:p>
          <a:p>
            <a:r>
              <a:rPr lang="tr-TR" sz="2000" dirty="0" err="1"/>
              <a:t>M</a:t>
            </a:r>
            <a:r>
              <a:rPr lang="tr-TR" sz="2000" dirty="0" err="1" smtClean="0"/>
              <a:t>onoamin</a:t>
            </a:r>
            <a:r>
              <a:rPr lang="tr-TR" sz="2000" dirty="0"/>
              <a:t>, </a:t>
            </a:r>
            <a:r>
              <a:rPr lang="tr-TR" sz="2000" dirty="0" err="1"/>
              <a:t>peptid</a:t>
            </a:r>
            <a:r>
              <a:rPr lang="tr-TR" sz="2000" dirty="0"/>
              <a:t> ve </a:t>
            </a:r>
            <a:r>
              <a:rPr lang="tr-TR" sz="2000" dirty="0" smtClean="0"/>
              <a:t>aminoasit </a:t>
            </a:r>
            <a:r>
              <a:rPr lang="tr-TR" sz="2000" dirty="0" err="1" smtClean="0"/>
              <a:t>yapıdaolabilirler</a:t>
            </a:r>
            <a:r>
              <a:rPr lang="tr-TR" sz="2000" dirty="0" smtClean="0"/>
              <a:t>.</a:t>
            </a:r>
          </a:p>
          <a:p>
            <a:r>
              <a:rPr lang="tr-TR" sz="2000" dirty="0" err="1" smtClean="0"/>
              <a:t>Glutamat</a:t>
            </a:r>
            <a:r>
              <a:rPr lang="tr-TR" sz="2000" dirty="0"/>
              <a:t>, </a:t>
            </a:r>
            <a:r>
              <a:rPr lang="tr-TR" sz="2000" dirty="0" err="1"/>
              <a:t>aspartat</a:t>
            </a:r>
            <a:r>
              <a:rPr lang="tr-TR" sz="2000" dirty="0"/>
              <a:t>, </a:t>
            </a:r>
            <a:r>
              <a:rPr lang="el-GR" sz="2000" dirty="0"/>
              <a:t>γ-</a:t>
            </a:r>
            <a:r>
              <a:rPr lang="tr-TR" sz="2000" dirty="0" err="1"/>
              <a:t>aminobutirik</a:t>
            </a:r>
            <a:r>
              <a:rPr lang="tr-TR" sz="2000" dirty="0"/>
              <a:t> </a:t>
            </a:r>
            <a:r>
              <a:rPr lang="tr-TR" sz="2000" dirty="0" err="1"/>
              <a:t>asid</a:t>
            </a:r>
            <a:r>
              <a:rPr lang="tr-TR" sz="2000" dirty="0"/>
              <a:t>, </a:t>
            </a:r>
            <a:r>
              <a:rPr lang="tr-TR" sz="2000" dirty="0" err="1"/>
              <a:t>asetil</a:t>
            </a:r>
            <a:r>
              <a:rPr lang="tr-TR" sz="2000" dirty="0"/>
              <a:t> kolin, adrenalin, </a:t>
            </a:r>
            <a:r>
              <a:rPr lang="tr-TR" sz="2000" dirty="0" err="1"/>
              <a:t>noradrenalin</a:t>
            </a:r>
            <a:r>
              <a:rPr lang="tr-TR" sz="2000" dirty="0"/>
              <a:t>, </a:t>
            </a:r>
            <a:r>
              <a:rPr lang="tr-TR" sz="2000" dirty="0" err="1"/>
              <a:t>serotonin</a:t>
            </a:r>
            <a:r>
              <a:rPr lang="tr-TR" sz="2000" dirty="0"/>
              <a:t>, </a:t>
            </a:r>
            <a:r>
              <a:rPr lang="tr-TR" sz="2000" dirty="0" err="1"/>
              <a:t>dopamin</a:t>
            </a:r>
            <a:r>
              <a:rPr lang="tr-TR" sz="2000" dirty="0"/>
              <a:t>, </a:t>
            </a:r>
            <a:r>
              <a:rPr lang="tr-TR" sz="2000" dirty="0" err="1"/>
              <a:t>histamin</a:t>
            </a:r>
            <a:r>
              <a:rPr lang="tr-TR" sz="2000" dirty="0"/>
              <a:t>, </a:t>
            </a:r>
            <a:r>
              <a:rPr lang="tr-TR" sz="2000" dirty="0" err="1"/>
              <a:t>glisin</a:t>
            </a:r>
            <a:r>
              <a:rPr lang="tr-TR" sz="2000" dirty="0"/>
              <a:t> en iyi bilinen </a:t>
            </a:r>
            <a:r>
              <a:rPr lang="tr-TR" sz="2000" dirty="0" smtClean="0"/>
              <a:t>örnekleridir.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0613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NÖROTRANSMİTTERLER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Uyarıcı </a:t>
            </a:r>
            <a:r>
              <a:rPr lang="tr-TR" sz="2000" dirty="0" err="1" smtClean="0"/>
              <a:t>nörotransmitterler</a:t>
            </a:r>
            <a:endParaRPr lang="tr-TR" sz="2000" dirty="0"/>
          </a:p>
          <a:p>
            <a:pPr>
              <a:buFontTx/>
              <a:buChar char="-"/>
            </a:pPr>
            <a:r>
              <a:rPr lang="tr-TR" sz="2000" dirty="0" smtClean="0"/>
              <a:t>Hücre içine sodyum ve kalsiyum geçişi↑</a:t>
            </a:r>
          </a:p>
          <a:p>
            <a:pPr>
              <a:buFontTx/>
              <a:buChar char="-"/>
            </a:pPr>
            <a:r>
              <a:rPr lang="tr-TR" sz="2000" dirty="0" err="1" smtClean="0"/>
              <a:t>Depolarizasyona</a:t>
            </a:r>
            <a:r>
              <a:rPr lang="tr-TR" sz="2000" dirty="0" smtClean="0"/>
              <a:t> sebep olur.</a:t>
            </a:r>
          </a:p>
          <a:p>
            <a:pPr>
              <a:buFontTx/>
              <a:buChar char="-"/>
            </a:pPr>
            <a:r>
              <a:rPr lang="tr-TR" sz="2000" dirty="0" err="1" smtClean="0"/>
              <a:t>Glutamat</a:t>
            </a:r>
            <a:r>
              <a:rPr lang="tr-TR" sz="2000" dirty="0" smtClean="0"/>
              <a:t>, </a:t>
            </a:r>
            <a:r>
              <a:rPr lang="tr-TR" sz="2000" dirty="0" err="1" smtClean="0"/>
              <a:t>aspartat</a:t>
            </a:r>
            <a:endParaRPr lang="tr-TR" sz="2000" dirty="0" smtClean="0"/>
          </a:p>
          <a:p>
            <a:pPr>
              <a:buFontTx/>
              <a:buChar char="-"/>
            </a:pPr>
            <a:endParaRPr lang="tr-TR" sz="2000" dirty="0" smtClean="0"/>
          </a:p>
          <a:p>
            <a:r>
              <a:rPr lang="tr-TR" sz="2000" dirty="0" err="1" smtClean="0"/>
              <a:t>İnhibe</a:t>
            </a:r>
            <a:r>
              <a:rPr lang="tr-TR" sz="2000" dirty="0" smtClean="0"/>
              <a:t> edici </a:t>
            </a:r>
            <a:r>
              <a:rPr lang="tr-TR" sz="2000" dirty="0" err="1" smtClean="0"/>
              <a:t>nörotransmitterler</a:t>
            </a:r>
            <a:endParaRPr lang="tr-TR" sz="2000" dirty="0"/>
          </a:p>
          <a:p>
            <a:pPr>
              <a:buFontTx/>
              <a:buChar char="-"/>
            </a:pPr>
            <a:r>
              <a:rPr lang="tr-TR" sz="2000" dirty="0" smtClean="0"/>
              <a:t>Hücre içine Cl- geçişi </a:t>
            </a:r>
            <a:r>
              <a:rPr lang="tr-TR" sz="2000" dirty="0" smtClean="0"/>
              <a:t>↑</a:t>
            </a:r>
          </a:p>
          <a:p>
            <a:pPr>
              <a:buFontTx/>
              <a:buChar char="-"/>
            </a:pPr>
            <a:r>
              <a:rPr lang="tr-TR" sz="2000" dirty="0"/>
              <a:t>H</a:t>
            </a:r>
            <a:r>
              <a:rPr lang="tr-TR" sz="2000" dirty="0" smtClean="0"/>
              <a:t>ücre dışına K+ çıkışını </a:t>
            </a:r>
            <a:r>
              <a:rPr lang="tr-TR" sz="2000" dirty="0" smtClean="0"/>
              <a:t>↑</a:t>
            </a:r>
          </a:p>
          <a:p>
            <a:pPr>
              <a:buFontTx/>
              <a:buChar char="-"/>
            </a:pPr>
            <a:r>
              <a:rPr lang="tr-TR" sz="2000" dirty="0" err="1" smtClean="0"/>
              <a:t>Hiperpolarizasyona</a:t>
            </a:r>
            <a:r>
              <a:rPr lang="tr-TR" sz="2000" dirty="0" smtClean="0"/>
              <a:t> sebep olurlar</a:t>
            </a:r>
          </a:p>
          <a:p>
            <a:pPr>
              <a:buFontTx/>
              <a:buChar char="-"/>
            </a:pPr>
            <a:r>
              <a:rPr lang="tr-TR" sz="2000" dirty="0" err="1" smtClean="0"/>
              <a:t>GABA,Glisin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158329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5409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2400" b="1" dirty="0" err="1" smtClean="0"/>
              <a:t>Nörotransmitterler</a:t>
            </a:r>
            <a:endParaRPr lang="tr-TR" sz="2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5409" y="2210090"/>
            <a:ext cx="10127674" cy="1821583"/>
          </a:xfrm>
        </p:spPr>
        <p:txBody>
          <a:bodyPr>
            <a:normAutofit fontScale="77500" lnSpcReduction="20000"/>
          </a:bodyPr>
          <a:lstStyle/>
          <a:p>
            <a:r>
              <a:rPr lang="tr-TR" sz="2200" b="1" dirty="0" err="1" smtClean="0"/>
              <a:t>Asetil</a:t>
            </a:r>
            <a:r>
              <a:rPr lang="tr-TR" sz="2200" b="1" dirty="0" smtClean="0"/>
              <a:t> kolin</a:t>
            </a:r>
          </a:p>
          <a:p>
            <a:pPr>
              <a:buFontTx/>
              <a:buChar char="-"/>
            </a:pPr>
            <a:r>
              <a:rPr lang="tr-TR" sz="2000" dirty="0" smtClean="0"/>
              <a:t>Motor nöronların </a:t>
            </a:r>
            <a:r>
              <a:rPr lang="tr-TR" sz="2000" dirty="0" err="1" smtClean="0"/>
              <a:t>major</a:t>
            </a:r>
            <a:r>
              <a:rPr lang="tr-TR" sz="2000" dirty="0" smtClean="0"/>
              <a:t> </a:t>
            </a:r>
            <a:r>
              <a:rPr lang="tr-TR" sz="2000" dirty="0" err="1" smtClean="0"/>
              <a:t>nörotransmitteridir</a:t>
            </a:r>
            <a:r>
              <a:rPr lang="tr-TR" sz="2000" dirty="0" smtClean="0"/>
              <a:t>.</a:t>
            </a:r>
          </a:p>
          <a:p>
            <a:pPr>
              <a:buFontTx/>
              <a:buChar char="-"/>
            </a:pPr>
            <a:r>
              <a:rPr lang="tr-TR" sz="2000" dirty="0" smtClean="0"/>
              <a:t>Kolin </a:t>
            </a:r>
            <a:r>
              <a:rPr lang="tr-TR" sz="2000" dirty="0" err="1" smtClean="0"/>
              <a:t>asetil</a:t>
            </a:r>
            <a:r>
              <a:rPr lang="tr-TR" sz="2000" dirty="0" smtClean="0"/>
              <a:t> </a:t>
            </a:r>
            <a:r>
              <a:rPr lang="tr-TR" sz="2000" dirty="0" err="1" smtClean="0"/>
              <a:t>transferaz</a:t>
            </a:r>
            <a:r>
              <a:rPr lang="tr-TR" sz="2000" dirty="0" smtClean="0"/>
              <a:t> tarafından, kolin ve </a:t>
            </a:r>
            <a:r>
              <a:rPr lang="tr-TR" sz="2000" dirty="0" err="1" smtClean="0"/>
              <a:t>asetil</a:t>
            </a:r>
            <a:r>
              <a:rPr lang="tr-TR" sz="2000" dirty="0" smtClean="0"/>
              <a:t> </a:t>
            </a:r>
            <a:r>
              <a:rPr lang="tr-TR" sz="2000" dirty="0" err="1" smtClean="0"/>
              <a:t>koenzim</a:t>
            </a:r>
            <a:r>
              <a:rPr lang="tr-TR" sz="2000" dirty="0" smtClean="0"/>
              <a:t> A’dan sentezlenir.</a:t>
            </a:r>
          </a:p>
          <a:p>
            <a:pPr>
              <a:buFontTx/>
              <a:buChar char="-"/>
            </a:pPr>
            <a:r>
              <a:rPr lang="tr-TR" sz="2000" dirty="0" err="1" smtClean="0"/>
              <a:t>Asetil</a:t>
            </a:r>
            <a:r>
              <a:rPr lang="tr-TR" sz="2000" dirty="0" smtClean="0"/>
              <a:t> </a:t>
            </a:r>
            <a:r>
              <a:rPr lang="tr-TR" sz="2000" dirty="0" err="1" smtClean="0"/>
              <a:t>kolinesteraz</a:t>
            </a:r>
            <a:r>
              <a:rPr lang="tr-TR" sz="2000" dirty="0" smtClean="0"/>
              <a:t> tarafından, kolin ve asetata hidrolize edilerek aktivitesi sonlanır.</a:t>
            </a:r>
          </a:p>
          <a:p>
            <a:pPr>
              <a:buFontTx/>
              <a:buChar char="-"/>
            </a:pPr>
            <a:r>
              <a:rPr lang="tr-TR" sz="2000" dirty="0" smtClean="0"/>
              <a:t>Alzheimer hastalığında </a:t>
            </a:r>
            <a:r>
              <a:rPr lang="tr-TR" sz="2000" dirty="0" err="1" smtClean="0"/>
              <a:t>asetilkolin</a:t>
            </a:r>
            <a:r>
              <a:rPr lang="tr-TR" sz="2000" dirty="0" smtClean="0"/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↓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	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38200" y="1506022"/>
            <a:ext cx="330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err="1" smtClean="0"/>
              <a:t>Biyojenik</a:t>
            </a:r>
            <a:r>
              <a:rPr lang="tr-TR" b="1" dirty="0" smtClean="0"/>
              <a:t> Amin yapısında olanlar</a:t>
            </a:r>
            <a:endParaRPr lang="tr-TR" b="1" dirty="0" smtClean="0"/>
          </a:p>
        </p:txBody>
      </p:sp>
      <p:sp>
        <p:nvSpPr>
          <p:cNvPr id="5" name="Dikdörtgen 4"/>
          <p:cNvSpPr/>
          <p:nvPr/>
        </p:nvSpPr>
        <p:spPr>
          <a:xfrm>
            <a:off x="675409" y="3683484"/>
            <a:ext cx="855171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err="1"/>
              <a:t>Dopamin</a:t>
            </a:r>
            <a:endParaRPr lang="tr-TR" b="1" dirty="0"/>
          </a:p>
          <a:p>
            <a:pPr marL="285750" indent="-285750">
              <a:buFontTx/>
              <a:buChar char="-"/>
            </a:pPr>
            <a:r>
              <a:rPr lang="tr-TR" sz="1600" dirty="0" err="1" smtClean="0"/>
              <a:t>Periferal</a:t>
            </a:r>
            <a:r>
              <a:rPr lang="tr-TR" sz="1600" dirty="0" smtClean="0"/>
              <a:t> </a:t>
            </a:r>
            <a:r>
              <a:rPr lang="tr-TR" sz="1600" dirty="0"/>
              <a:t>sinirlerde ve bazı merkezi nöronlarda reseptörüyle </a:t>
            </a:r>
            <a:r>
              <a:rPr lang="tr-TR" sz="1600" dirty="0" err="1"/>
              <a:t>interaksiyona</a:t>
            </a:r>
            <a:r>
              <a:rPr lang="tr-TR" sz="1600" dirty="0"/>
              <a:t> </a:t>
            </a:r>
            <a:r>
              <a:rPr lang="tr-TR" sz="1600" dirty="0" smtClean="0"/>
              <a:t>girer.</a:t>
            </a:r>
          </a:p>
          <a:p>
            <a:pPr marL="285750" indent="-285750">
              <a:buFontTx/>
              <a:buChar char="-"/>
            </a:pPr>
            <a:r>
              <a:rPr lang="tr-TR" sz="1600" dirty="0" err="1" smtClean="0"/>
              <a:t>Tirozin</a:t>
            </a:r>
            <a:r>
              <a:rPr lang="tr-TR" sz="1600" dirty="0" smtClean="0"/>
              <a:t> </a:t>
            </a:r>
            <a:r>
              <a:rPr lang="tr-TR" sz="1600" dirty="0" err="1"/>
              <a:t>aminoasiti</a:t>
            </a:r>
            <a:r>
              <a:rPr lang="tr-TR" sz="1600" dirty="0"/>
              <a:t>, </a:t>
            </a:r>
            <a:r>
              <a:rPr lang="tr-TR" sz="1600" dirty="0" err="1"/>
              <a:t>dopaminerjik</a:t>
            </a:r>
            <a:r>
              <a:rPr lang="tr-TR" sz="1600" dirty="0"/>
              <a:t> nöronlar tarafından alınır ve </a:t>
            </a:r>
            <a:r>
              <a:rPr lang="tr-TR" sz="1600" dirty="0" err="1"/>
              <a:t>tirozin</a:t>
            </a:r>
            <a:r>
              <a:rPr lang="tr-TR" sz="1600" dirty="0"/>
              <a:t> </a:t>
            </a:r>
            <a:r>
              <a:rPr lang="tr-TR" sz="1600" dirty="0" err="1"/>
              <a:t>hidroksilaz</a:t>
            </a:r>
            <a:r>
              <a:rPr lang="tr-TR" sz="1600" dirty="0"/>
              <a:t> tarafından </a:t>
            </a:r>
            <a:r>
              <a:rPr lang="tr-TR" sz="1600" dirty="0" err="1"/>
              <a:t>DOPA’ya</a:t>
            </a:r>
            <a:r>
              <a:rPr lang="tr-TR" sz="1600" dirty="0"/>
              <a:t> çevrilir. </a:t>
            </a:r>
            <a:r>
              <a:rPr lang="tr-TR" sz="1600" dirty="0" err="1"/>
              <a:t>DOPA’nın</a:t>
            </a:r>
            <a:r>
              <a:rPr lang="tr-TR" sz="1600" dirty="0"/>
              <a:t> </a:t>
            </a:r>
            <a:r>
              <a:rPr lang="tr-TR" sz="1600" dirty="0" err="1"/>
              <a:t>dekarboksilasyonu</a:t>
            </a:r>
            <a:r>
              <a:rPr lang="tr-TR" sz="1600" dirty="0"/>
              <a:t> ile </a:t>
            </a:r>
            <a:r>
              <a:rPr lang="tr-TR" sz="1600" dirty="0" err="1"/>
              <a:t>dopamin</a:t>
            </a:r>
            <a:r>
              <a:rPr lang="tr-TR" sz="1600" dirty="0"/>
              <a:t> elde edilir. </a:t>
            </a:r>
          </a:p>
          <a:p>
            <a:pPr marL="285750" indent="-285750">
              <a:buFontTx/>
              <a:buChar char="-"/>
            </a:pPr>
            <a:r>
              <a:rPr lang="tr-TR" sz="1600" dirty="0"/>
              <a:t>Parkinson hastalığında </a:t>
            </a:r>
            <a:r>
              <a:rPr lang="tr-TR" sz="1600" dirty="0" err="1"/>
              <a:t>dopamin</a:t>
            </a:r>
            <a:r>
              <a:rPr lang="tr-TR" sz="1600" dirty="0"/>
              <a:t> sağlayan nöronlar↓</a:t>
            </a:r>
          </a:p>
          <a:p>
            <a:r>
              <a:rPr lang="tr-TR" sz="1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83427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25236" y="1146364"/>
            <a:ext cx="1004108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b="1" dirty="0" err="1" smtClean="0"/>
              <a:t>Seratonin</a:t>
            </a:r>
            <a:endParaRPr lang="tr-TR" sz="2000" b="1" dirty="0" smtClean="0"/>
          </a:p>
          <a:p>
            <a:endParaRPr lang="tr-TR" sz="2000" b="1" dirty="0" smtClean="0"/>
          </a:p>
          <a:p>
            <a:pPr marL="285750" indent="-285750">
              <a:buFontTx/>
              <a:buChar char="-"/>
            </a:pPr>
            <a:r>
              <a:rPr lang="tr-TR" dirty="0" err="1" smtClean="0"/>
              <a:t>Triptofan</a:t>
            </a:r>
            <a:r>
              <a:rPr lang="tr-TR" dirty="0" smtClean="0"/>
              <a:t>, </a:t>
            </a:r>
            <a:r>
              <a:rPr lang="tr-TR" dirty="0" err="1" smtClean="0"/>
              <a:t>triptofan</a:t>
            </a:r>
            <a:r>
              <a:rPr lang="tr-TR" dirty="0" smtClean="0"/>
              <a:t> </a:t>
            </a:r>
            <a:r>
              <a:rPr lang="tr-TR" dirty="0" err="1" smtClean="0"/>
              <a:t>hidroksilaz</a:t>
            </a:r>
            <a:r>
              <a:rPr lang="tr-TR" dirty="0" smtClean="0"/>
              <a:t> ile 5-hidroksitriptofana </a:t>
            </a:r>
            <a:r>
              <a:rPr lang="tr-TR" dirty="0" err="1" smtClean="0"/>
              <a:t>hidrokillenir</a:t>
            </a:r>
            <a:r>
              <a:rPr lang="tr-TR" dirty="0" smtClean="0"/>
              <a:t> ve ardından </a:t>
            </a:r>
            <a:r>
              <a:rPr lang="tr-TR" dirty="0" err="1" smtClean="0"/>
              <a:t>seratonine</a:t>
            </a:r>
            <a:r>
              <a:rPr lang="tr-TR" dirty="0" smtClean="0"/>
              <a:t> </a:t>
            </a:r>
            <a:r>
              <a:rPr lang="tr-TR" dirty="0" err="1" smtClean="0"/>
              <a:t>dekarboksile</a:t>
            </a:r>
            <a:r>
              <a:rPr lang="tr-TR" dirty="0" smtClean="0"/>
              <a:t> edilir.</a:t>
            </a:r>
          </a:p>
          <a:p>
            <a:pPr marL="285750" indent="-285750">
              <a:buFontTx/>
              <a:buChar char="-"/>
            </a:pPr>
            <a:r>
              <a:rPr lang="tr-TR" dirty="0" err="1" smtClean="0"/>
              <a:t>Seratonin</a:t>
            </a:r>
            <a:r>
              <a:rPr lang="tr-TR" dirty="0" smtClean="0"/>
              <a:t> seviyeleri </a:t>
            </a:r>
            <a:r>
              <a:rPr lang="tr-TR" dirty="0" err="1" smtClean="0"/>
              <a:t>triptofan</a:t>
            </a:r>
            <a:r>
              <a:rPr lang="tr-TR" dirty="0" smtClean="0"/>
              <a:t> alımı ve </a:t>
            </a:r>
            <a:r>
              <a:rPr lang="tr-TR" dirty="0" err="1" smtClean="0"/>
              <a:t>seratonin</a:t>
            </a:r>
            <a:r>
              <a:rPr lang="tr-TR" dirty="0" smtClean="0"/>
              <a:t> yıkımından sorumlu olan  </a:t>
            </a:r>
            <a:r>
              <a:rPr lang="tr-TR" dirty="0" err="1" smtClean="0"/>
              <a:t>intranöronal</a:t>
            </a:r>
            <a:r>
              <a:rPr lang="tr-TR" dirty="0" smtClean="0"/>
              <a:t> MAO tarafından kontrol edilir.</a:t>
            </a:r>
            <a:endParaRPr lang="tr-TR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914400" y="3630238"/>
            <a:ext cx="93277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err="1" smtClean="0"/>
              <a:t>Noradrenalin</a:t>
            </a:r>
            <a:endParaRPr lang="tr-TR" b="1" dirty="0" smtClean="0"/>
          </a:p>
          <a:p>
            <a:endParaRPr lang="tr-TR" dirty="0"/>
          </a:p>
          <a:p>
            <a:pPr marL="285750" indent="-285750">
              <a:buFontTx/>
              <a:buChar char="-"/>
            </a:pPr>
            <a:r>
              <a:rPr lang="tr-TR" dirty="0"/>
              <a:t>Pek çok merkezi nöronun </a:t>
            </a:r>
            <a:r>
              <a:rPr lang="tr-TR" dirty="0" err="1"/>
              <a:t>nörotransmitteridir</a:t>
            </a:r>
            <a:r>
              <a:rPr lang="tr-TR" dirty="0"/>
              <a:t>.</a:t>
            </a:r>
          </a:p>
          <a:p>
            <a:pPr marL="285750" indent="-285750">
              <a:buFontTx/>
              <a:buChar char="-"/>
            </a:pPr>
            <a:r>
              <a:rPr lang="tr-TR" dirty="0" err="1"/>
              <a:t>Prekürsör</a:t>
            </a:r>
            <a:r>
              <a:rPr lang="tr-TR" dirty="0"/>
              <a:t> </a:t>
            </a:r>
            <a:r>
              <a:rPr lang="tr-TR" dirty="0" err="1"/>
              <a:t>tirozin</a:t>
            </a:r>
            <a:r>
              <a:rPr lang="tr-TR" dirty="0"/>
              <a:t>, </a:t>
            </a:r>
            <a:r>
              <a:rPr lang="tr-TR" dirty="0" err="1"/>
              <a:t>dopamine</a:t>
            </a:r>
            <a:r>
              <a:rPr lang="tr-TR" dirty="0"/>
              <a:t> dönüştürülür ve </a:t>
            </a:r>
            <a:r>
              <a:rPr lang="tr-TR" dirty="0" err="1"/>
              <a:t>dopamin</a:t>
            </a:r>
            <a:r>
              <a:rPr lang="tr-TR" dirty="0"/>
              <a:t> </a:t>
            </a:r>
            <a:r>
              <a:rPr lang="tr-TR" dirty="0" err="1"/>
              <a:t>betahdiroksilaz</a:t>
            </a:r>
            <a:r>
              <a:rPr lang="tr-TR" dirty="0"/>
              <a:t> ile </a:t>
            </a:r>
            <a:r>
              <a:rPr lang="tr-TR" dirty="0" err="1"/>
              <a:t>noradrenaline</a:t>
            </a:r>
            <a:r>
              <a:rPr lang="tr-TR" dirty="0"/>
              <a:t> çevrilir</a:t>
            </a:r>
          </a:p>
        </p:txBody>
      </p:sp>
    </p:spTree>
    <p:extLst>
      <p:ext uri="{BB962C8B-B14F-4D97-AF65-F5344CB8AC3E}">
        <p14:creationId xmlns:p14="http://schemas.microsoft.com/office/powerpoint/2010/main" val="3138386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093"/>
          </a:xfrm>
        </p:spPr>
        <p:txBody>
          <a:bodyPr>
            <a:normAutofit/>
          </a:bodyPr>
          <a:lstStyle/>
          <a:p>
            <a:r>
              <a:rPr lang="tr-TR" sz="1800" b="1" dirty="0">
                <a:latin typeface="+mn-lt"/>
              </a:rPr>
              <a:t>Aminoasit Yapısında Olanlar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6413" y="1266359"/>
            <a:ext cx="10515600" cy="16968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1800" b="1" dirty="0" smtClean="0"/>
              <a:t>Gama Amino </a:t>
            </a:r>
            <a:r>
              <a:rPr lang="tr-TR" sz="1800" b="1" dirty="0" err="1" smtClean="0"/>
              <a:t>bütirik</a:t>
            </a:r>
            <a:r>
              <a:rPr lang="tr-TR" sz="1800" b="1" dirty="0" smtClean="0"/>
              <a:t> Asit</a:t>
            </a:r>
          </a:p>
          <a:p>
            <a:pPr>
              <a:buFontTx/>
              <a:buChar char="-"/>
            </a:pPr>
            <a:r>
              <a:rPr lang="tr-TR" sz="1800" dirty="0" smtClean="0"/>
              <a:t>Beyindeki </a:t>
            </a:r>
            <a:r>
              <a:rPr lang="tr-TR" sz="1800" dirty="0" err="1"/>
              <a:t>m</a:t>
            </a:r>
            <a:r>
              <a:rPr lang="tr-TR" sz="1800" dirty="0" err="1" smtClean="0"/>
              <a:t>ajor</a:t>
            </a:r>
            <a:r>
              <a:rPr lang="tr-TR" sz="1800" dirty="0" smtClean="0"/>
              <a:t> inhibitör </a:t>
            </a:r>
            <a:r>
              <a:rPr lang="tr-TR" sz="1800" dirty="0" err="1" smtClean="0"/>
              <a:t>nörotransmitterdir</a:t>
            </a:r>
            <a:r>
              <a:rPr lang="tr-TR" sz="1800" dirty="0" smtClean="0"/>
              <a:t>.</a:t>
            </a:r>
          </a:p>
          <a:p>
            <a:pPr>
              <a:buFontTx/>
              <a:buChar char="-"/>
            </a:pPr>
            <a:r>
              <a:rPr lang="tr-TR" sz="1800" dirty="0" err="1" smtClean="0"/>
              <a:t>Glutamat</a:t>
            </a:r>
            <a:r>
              <a:rPr lang="tr-TR" sz="1800" dirty="0" smtClean="0"/>
              <a:t> </a:t>
            </a:r>
            <a:r>
              <a:rPr lang="tr-TR" sz="1800" dirty="0" err="1" smtClean="0"/>
              <a:t>dekarboksilaz</a:t>
            </a:r>
            <a:r>
              <a:rPr lang="tr-TR" sz="1800" dirty="0" smtClean="0"/>
              <a:t> ile </a:t>
            </a:r>
            <a:r>
              <a:rPr lang="tr-TR" sz="1800" dirty="0" err="1" smtClean="0"/>
              <a:t>glutamattan</a:t>
            </a:r>
            <a:r>
              <a:rPr lang="tr-TR" sz="1800" dirty="0" smtClean="0"/>
              <a:t> sentezlenir.</a:t>
            </a:r>
          </a:p>
          <a:p>
            <a:pPr>
              <a:buFontTx/>
              <a:buChar char="-"/>
            </a:pPr>
            <a:r>
              <a:rPr lang="tr-TR" sz="1800" dirty="0" smtClean="0"/>
              <a:t>Reseptörü ile </a:t>
            </a:r>
            <a:r>
              <a:rPr lang="tr-TR" sz="1800" dirty="0" err="1" smtClean="0"/>
              <a:t>interaksiyondan</a:t>
            </a:r>
            <a:r>
              <a:rPr lang="tr-TR" sz="1800" dirty="0" smtClean="0"/>
              <a:t> sonra sinir uçlarına pompalanır ve </a:t>
            </a:r>
            <a:r>
              <a:rPr lang="tr-TR" sz="1800" dirty="0" err="1" smtClean="0"/>
              <a:t>metabolize</a:t>
            </a:r>
            <a:r>
              <a:rPr lang="tr-TR" sz="1800" dirty="0" smtClean="0"/>
              <a:t> olur.</a:t>
            </a:r>
          </a:p>
          <a:p>
            <a:pPr>
              <a:buFontTx/>
              <a:buChar char="-"/>
            </a:pPr>
            <a:r>
              <a:rPr lang="tr-TR" sz="1800" dirty="0" smtClean="0"/>
              <a:t>Beyin metabolizması için çok önemlidir.</a:t>
            </a:r>
          </a:p>
          <a:p>
            <a:pPr>
              <a:buFontTx/>
              <a:buChar char="-"/>
            </a:pPr>
            <a:endParaRPr lang="tr-TR" sz="18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838200" y="3190152"/>
            <a:ext cx="51060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 smtClean="0"/>
              <a:t>Glisin</a:t>
            </a:r>
            <a:endParaRPr lang="tr-TR" b="1" dirty="0" smtClean="0"/>
          </a:p>
          <a:p>
            <a:endParaRPr lang="tr-TR" b="1" dirty="0" smtClean="0"/>
          </a:p>
          <a:p>
            <a:r>
              <a:rPr lang="tr-TR" dirty="0" smtClean="0"/>
              <a:t>- Fonksiyon göstermesi bakımından </a:t>
            </a:r>
            <a:r>
              <a:rPr lang="tr-TR" dirty="0" err="1" smtClean="0"/>
              <a:t>GABA’ya</a:t>
            </a:r>
            <a:r>
              <a:rPr lang="tr-TR" dirty="0" smtClean="0"/>
              <a:t> benzer.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7439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1718" y="360247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>
                <a:latin typeface="+mn-lt"/>
              </a:rPr>
              <a:t>Diğer</a:t>
            </a:r>
            <a:endParaRPr lang="tr-TR" sz="2000" dirty="0" smtClean="0"/>
          </a:p>
          <a:p>
            <a:r>
              <a:rPr lang="tr-TR" sz="2000" dirty="0" smtClean="0"/>
              <a:t>Hidrojen </a:t>
            </a:r>
            <a:r>
              <a:rPr lang="tr-TR" sz="2000" dirty="0" err="1" smtClean="0"/>
              <a:t>sülfid</a:t>
            </a:r>
            <a:endParaRPr lang="tr-TR" sz="2000" dirty="0" smtClean="0"/>
          </a:p>
          <a:p>
            <a:r>
              <a:rPr lang="tr-TR" sz="2000" dirty="0" smtClean="0"/>
              <a:t>Nitrik oksit</a:t>
            </a:r>
          </a:p>
          <a:p>
            <a:r>
              <a:rPr lang="tr-TR" sz="2000" dirty="0" smtClean="0"/>
              <a:t>Karbon monoksit</a:t>
            </a:r>
            <a:endParaRPr lang="tr-TR" sz="20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48591" y="772614"/>
            <a:ext cx="92409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/>
              <a:t>Glutamat</a:t>
            </a:r>
            <a:r>
              <a:rPr lang="tr-TR" b="1" dirty="0" smtClean="0"/>
              <a:t> ve </a:t>
            </a:r>
            <a:r>
              <a:rPr lang="tr-TR" b="1" dirty="0" err="1" smtClean="0"/>
              <a:t>Aspartat</a:t>
            </a:r>
            <a:endParaRPr lang="tr-TR" b="1" dirty="0" smtClean="0"/>
          </a:p>
          <a:p>
            <a:endParaRPr lang="tr-TR" b="1" dirty="0" smtClean="0"/>
          </a:p>
          <a:p>
            <a:pPr marL="285750" indent="-285750">
              <a:buFontTx/>
              <a:buChar char="-"/>
            </a:pPr>
            <a:r>
              <a:rPr lang="tr-TR" dirty="0" smtClean="0"/>
              <a:t>Temel uyarıcı </a:t>
            </a:r>
            <a:r>
              <a:rPr lang="tr-TR" dirty="0" err="1" smtClean="0"/>
              <a:t>nörotransmitterler</a:t>
            </a:r>
            <a:r>
              <a:rPr lang="tr-TR" dirty="0" smtClean="0"/>
              <a:t>,  korteks, </a:t>
            </a:r>
            <a:r>
              <a:rPr lang="tr-TR" dirty="0" err="1" smtClean="0"/>
              <a:t>serebellum</a:t>
            </a:r>
            <a:r>
              <a:rPr lang="tr-TR" dirty="0" smtClean="0"/>
              <a:t> ve </a:t>
            </a:r>
            <a:r>
              <a:rPr lang="tr-TR" dirty="0" err="1" smtClean="0"/>
              <a:t>omurilikde</a:t>
            </a:r>
            <a:r>
              <a:rPr lang="tr-TR" dirty="0" smtClean="0"/>
              <a:t> bulunurlar.</a:t>
            </a:r>
          </a:p>
          <a:p>
            <a:pPr marL="285750" indent="-285750">
              <a:buFontTx/>
              <a:buChar char="-"/>
            </a:pPr>
            <a:r>
              <a:rPr lang="tr-TR" dirty="0" smtClean="0"/>
              <a:t>Nöronlarda </a:t>
            </a:r>
            <a:r>
              <a:rPr lang="tr-TR" dirty="0" err="1" smtClean="0"/>
              <a:t>glutamata</a:t>
            </a:r>
            <a:r>
              <a:rPr lang="tr-TR" dirty="0" smtClean="0"/>
              <a:t> cevap olarak nitrik oksit sentezi artar</a:t>
            </a:r>
          </a:p>
          <a:p>
            <a:pPr marL="285750" indent="-285750">
              <a:buFontTx/>
              <a:buChar char="-"/>
            </a:pPr>
            <a:r>
              <a:rPr lang="tr-TR" dirty="0" smtClean="0"/>
              <a:t>Aşırı </a:t>
            </a:r>
            <a:r>
              <a:rPr lang="tr-TR" dirty="0" err="1" smtClean="0"/>
              <a:t>glutamat</a:t>
            </a:r>
            <a:r>
              <a:rPr lang="tr-TR" dirty="0" smtClean="0"/>
              <a:t> </a:t>
            </a:r>
            <a:r>
              <a:rPr lang="tr-TR" dirty="0" err="1" smtClean="0"/>
              <a:t>toksik</a:t>
            </a:r>
            <a:r>
              <a:rPr lang="tr-TR" dirty="0" smtClean="0"/>
              <a:t> olabilir, </a:t>
            </a:r>
            <a:r>
              <a:rPr lang="tr-TR" dirty="0" err="1" smtClean="0"/>
              <a:t>intraselüler</a:t>
            </a:r>
            <a:r>
              <a:rPr lang="tr-TR" dirty="0" smtClean="0"/>
              <a:t> kalsiyum </a:t>
            </a:r>
            <a:r>
              <a:rPr lang="tr-TR" dirty="0" err="1" smtClean="0"/>
              <a:t>kontrasyonunda</a:t>
            </a:r>
            <a:r>
              <a:rPr lang="tr-TR" dirty="0" smtClean="0"/>
              <a:t>, serbest radikal miktarında </a:t>
            </a:r>
            <a:r>
              <a:rPr lang="tr-TR" dirty="0" err="1" smtClean="0"/>
              <a:t>proteinaz</a:t>
            </a:r>
            <a:r>
              <a:rPr lang="tr-TR" dirty="0" smtClean="0"/>
              <a:t> aktivitesinde artışa neden olur.</a:t>
            </a:r>
          </a:p>
          <a:p>
            <a:pPr marL="285750" indent="-285750">
              <a:buFontTx/>
              <a:buChar char="-"/>
            </a:pPr>
            <a:r>
              <a:rPr lang="tr-TR" dirty="0" err="1" smtClean="0"/>
              <a:t>Glutamat</a:t>
            </a:r>
            <a:r>
              <a:rPr lang="tr-TR" dirty="0" smtClean="0"/>
              <a:t> reseptörleri NMDA ve </a:t>
            </a:r>
            <a:r>
              <a:rPr lang="tr-TR" dirty="0" err="1" smtClean="0"/>
              <a:t>non</a:t>
            </a:r>
            <a:r>
              <a:rPr lang="tr-TR" dirty="0" smtClean="0"/>
              <a:t>-NMDA reseptörleri olmak üzere iki grupta toplanır.</a:t>
            </a:r>
          </a:p>
          <a:p>
            <a:pPr marL="285750" indent="-285750">
              <a:buFontTx/>
              <a:buChar char="-"/>
            </a:pPr>
            <a:r>
              <a:rPr lang="tr-TR" dirty="0" smtClean="0"/>
              <a:t>Aşırı </a:t>
            </a:r>
            <a:r>
              <a:rPr lang="tr-TR" dirty="0" err="1" smtClean="0"/>
              <a:t>glutamat</a:t>
            </a:r>
            <a:r>
              <a:rPr lang="tr-TR" dirty="0" smtClean="0"/>
              <a:t>, sara benzeri nöbetlere ve nöron hasarına neden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9844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err="1" smtClean="0"/>
              <a:t>Nörotransmitterle</a:t>
            </a:r>
            <a:r>
              <a:rPr lang="tr-TR" sz="2400" b="1" dirty="0" smtClean="0"/>
              <a:t> ilgili Hastalıklar</a:t>
            </a:r>
            <a:endParaRPr lang="tr-TR" sz="2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9750136" cy="4351338"/>
          </a:xfrm>
        </p:spPr>
        <p:txBody>
          <a:bodyPr>
            <a:normAutofit/>
          </a:bodyPr>
          <a:lstStyle/>
          <a:p>
            <a:r>
              <a:rPr lang="tr-TR" sz="2000" dirty="0" err="1"/>
              <a:t>Nörotransmitter</a:t>
            </a:r>
            <a:r>
              <a:rPr lang="tr-TR" sz="2000" dirty="0"/>
              <a:t> yapımı, yıkımı ya da transportundaki eksikliklerden dolayı gerçekleşebilir. </a:t>
            </a:r>
            <a:endParaRPr lang="tr-TR" sz="2000" dirty="0" smtClean="0"/>
          </a:p>
          <a:p>
            <a:r>
              <a:rPr lang="tr-TR" sz="2000" dirty="0" smtClean="0"/>
              <a:t>Bu </a:t>
            </a:r>
            <a:r>
              <a:rPr lang="tr-TR" sz="2000" dirty="0"/>
              <a:t>hastalıklar, kalıtsaldır ve metabolizmanın doğuştan gelen hasarlarından kaynaklanır.</a:t>
            </a:r>
            <a:r>
              <a:rPr lang="en-US" sz="2000" dirty="0"/>
              <a:t> </a:t>
            </a:r>
            <a:endParaRPr lang="tr-TR" sz="2000" dirty="0"/>
          </a:p>
          <a:p>
            <a:r>
              <a:rPr lang="tr-TR" sz="2000" dirty="0" smtClean="0"/>
              <a:t>Son yıllarda giderek artan bir hastalık grubudur. </a:t>
            </a:r>
            <a:endParaRPr lang="tr-TR" sz="2000" dirty="0" smtClean="0"/>
          </a:p>
          <a:p>
            <a:pPr lvl="1"/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835356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sz="2000" dirty="0" smtClean="0"/>
              <a:t>Depresyon (</a:t>
            </a:r>
            <a:r>
              <a:rPr lang="tr-TR" sz="2000" dirty="0" err="1" smtClean="0"/>
              <a:t>Serotonin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↓)</a:t>
            </a:r>
            <a:endParaRPr lang="tr-TR" sz="2000" dirty="0" smtClean="0"/>
          </a:p>
          <a:p>
            <a:pPr lvl="1"/>
            <a:r>
              <a:rPr lang="tr-TR" sz="2000" dirty="0" smtClean="0"/>
              <a:t>Beyin Hasarı (Travma, </a:t>
            </a:r>
            <a:r>
              <a:rPr lang="tr-TR" sz="2000" dirty="0" err="1" smtClean="0"/>
              <a:t>hipoksi</a:t>
            </a:r>
            <a:r>
              <a:rPr lang="tr-TR" sz="2000" dirty="0" smtClean="0"/>
              <a:t>)(</a:t>
            </a:r>
            <a:r>
              <a:rPr lang="tr-TR" sz="2000" dirty="0" err="1" smtClean="0"/>
              <a:t>Stimulatör</a:t>
            </a:r>
            <a:r>
              <a:rPr lang="tr-TR" sz="2000" dirty="0" smtClean="0"/>
              <a:t> </a:t>
            </a:r>
            <a:r>
              <a:rPr lang="tr-TR" sz="2000" dirty="0" err="1" smtClean="0"/>
              <a:t>nörtransmitter</a:t>
            </a:r>
            <a:r>
              <a:rPr lang="tr-TR" sz="2000" dirty="0" smtClean="0"/>
              <a:t> (</a:t>
            </a:r>
            <a:r>
              <a:rPr lang="tr-TR" sz="2000" dirty="0" err="1" smtClean="0"/>
              <a:t>glutamat</a:t>
            </a:r>
            <a:r>
              <a:rPr lang="tr-TR" sz="2000" dirty="0" smtClean="0"/>
              <a:t>)↑, </a:t>
            </a:r>
            <a:r>
              <a:rPr lang="tr-TR" sz="2000" dirty="0" err="1" smtClean="0"/>
              <a:t>intraselüler</a:t>
            </a:r>
            <a:r>
              <a:rPr lang="tr-TR" sz="2000" dirty="0" smtClean="0"/>
              <a:t> </a:t>
            </a:r>
            <a:r>
              <a:rPr lang="tr-TR" sz="2000" dirty="0" err="1" smtClean="0"/>
              <a:t>Ca</a:t>
            </a:r>
            <a:r>
              <a:rPr lang="tr-TR" sz="2000" dirty="0" smtClean="0"/>
              <a:t> ↑)</a:t>
            </a:r>
          </a:p>
          <a:p>
            <a:pPr lvl="1"/>
            <a:r>
              <a:rPr lang="tr-TR" sz="2000" dirty="0" err="1" smtClean="0"/>
              <a:t>Anksiyete</a:t>
            </a:r>
            <a:r>
              <a:rPr lang="tr-TR" sz="2000" dirty="0" smtClean="0"/>
              <a:t> (GABA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↓</a:t>
            </a:r>
            <a:r>
              <a:rPr lang="tr-TR" sz="2000" dirty="0" smtClean="0"/>
              <a:t>)</a:t>
            </a:r>
          </a:p>
          <a:p>
            <a:pPr lvl="1"/>
            <a:r>
              <a:rPr lang="tr-TR" sz="2000" dirty="0" smtClean="0"/>
              <a:t>Epilepsi (</a:t>
            </a:r>
            <a:r>
              <a:rPr lang="tr-TR" sz="2000" dirty="0" err="1" smtClean="0"/>
              <a:t>Glutamat</a:t>
            </a:r>
            <a:r>
              <a:rPr lang="tr-TR" sz="2000" dirty="0" smtClean="0"/>
              <a:t> ↑ , GABA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↓)</a:t>
            </a:r>
            <a:endParaRPr lang="tr-TR" sz="2000" dirty="0" smtClean="0"/>
          </a:p>
          <a:p>
            <a:pPr lvl="1"/>
            <a:r>
              <a:rPr lang="tr-TR" sz="2000" dirty="0" err="1" smtClean="0"/>
              <a:t>Huntington</a:t>
            </a:r>
            <a:r>
              <a:rPr lang="tr-TR" sz="2000" dirty="0" smtClean="0"/>
              <a:t> Hastalığı (</a:t>
            </a:r>
            <a:r>
              <a:rPr lang="tr-TR" sz="2000" dirty="0" err="1" smtClean="0"/>
              <a:t>Glutamat</a:t>
            </a:r>
            <a:r>
              <a:rPr lang="tr-TR" sz="2000" dirty="0" smtClean="0"/>
              <a:t> gibi aminoasit yapıdaki </a:t>
            </a:r>
            <a:r>
              <a:rPr lang="tr-TR" sz="2000" dirty="0" err="1" smtClean="0"/>
              <a:t>nörotransmitterler</a:t>
            </a:r>
            <a:r>
              <a:rPr lang="tr-TR" sz="2000" dirty="0" smtClean="0"/>
              <a:t> tarafından uyarılma)</a:t>
            </a:r>
          </a:p>
          <a:p>
            <a:pPr lvl="1"/>
            <a:r>
              <a:rPr lang="tr-TR" sz="2000" dirty="0" smtClean="0"/>
              <a:t>Mania (</a:t>
            </a:r>
            <a:r>
              <a:rPr lang="tr-TR" sz="2000" dirty="0" err="1" smtClean="0"/>
              <a:t>Dopamin</a:t>
            </a:r>
            <a:r>
              <a:rPr lang="tr-TR" sz="2000" dirty="0" smtClean="0"/>
              <a:t> ve </a:t>
            </a:r>
            <a:r>
              <a:rPr lang="tr-TR" sz="2000" dirty="0" err="1" smtClean="0"/>
              <a:t>norepinefrin</a:t>
            </a:r>
            <a:r>
              <a:rPr lang="tr-TR" sz="2000" dirty="0" smtClean="0"/>
              <a:t> ↑)</a:t>
            </a:r>
          </a:p>
          <a:p>
            <a:pPr lvl="1"/>
            <a:r>
              <a:rPr lang="tr-TR" sz="2000" dirty="0" smtClean="0"/>
              <a:t>Şizofreni (</a:t>
            </a:r>
            <a:r>
              <a:rPr lang="tr-TR" sz="2000" dirty="0" err="1" smtClean="0"/>
              <a:t>Dopamin</a:t>
            </a:r>
            <a:r>
              <a:rPr lang="tr-TR" sz="2000" dirty="0" smtClean="0"/>
              <a:t> ↑)</a:t>
            </a:r>
          </a:p>
          <a:p>
            <a:pPr lvl="1"/>
            <a:r>
              <a:rPr lang="tr-TR" sz="2000" dirty="0" smtClean="0"/>
              <a:t>Parkinson Hastalığı:</a:t>
            </a:r>
            <a:endParaRPr lang="tr-TR" sz="1600" dirty="0" smtClean="0"/>
          </a:p>
          <a:p>
            <a:pPr lvl="2"/>
            <a:r>
              <a:rPr lang="tr-TR" sz="1600" dirty="0" err="1" smtClean="0"/>
              <a:t>Dopamin</a:t>
            </a:r>
            <a:r>
              <a:rPr lang="tr-TR" sz="1600" dirty="0" smtClean="0"/>
              <a:t> ↓, </a:t>
            </a:r>
            <a:r>
              <a:rPr lang="tr-TR" sz="1600" dirty="0" err="1" smtClean="0"/>
              <a:t>dopamin</a:t>
            </a:r>
            <a:r>
              <a:rPr lang="tr-TR" sz="1600" dirty="0" smtClean="0"/>
              <a:t>/</a:t>
            </a:r>
            <a:r>
              <a:rPr lang="tr-TR" sz="1600" dirty="0" err="1" smtClean="0"/>
              <a:t>asetilkolin</a:t>
            </a:r>
            <a:r>
              <a:rPr lang="tr-TR" sz="1600" dirty="0" smtClean="0"/>
              <a:t> dengesinde değişme, </a:t>
            </a:r>
            <a:r>
              <a:rPr lang="tr-TR" sz="1600" dirty="0" err="1" smtClean="0"/>
              <a:t>striatal</a:t>
            </a:r>
            <a:r>
              <a:rPr lang="tr-TR" sz="1600" dirty="0" smtClean="0"/>
              <a:t> </a:t>
            </a:r>
            <a:r>
              <a:rPr lang="tr-TR" sz="1600" dirty="0" err="1" smtClean="0"/>
              <a:t>asetilkolin</a:t>
            </a:r>
            <a:r>
              <a:rPr lang="tr-TR" sz="1600" dirty="0" smtClean="0"/>
              <a:t> aktivitesinde artış</a:t>
            </a:r>
          </a:p>
          <a:p>
            <a:pPr lvl="2"/>
            <a:r>
              <a:rPr lang="tr-TR" sz="1600" dirty="0" err="1" smtClean="0"/>
              <a:t>Dopamin</a:t>
            </a:r>
            <a:r>
              <a:rPr lang="tr-TR" sz="1600" dirty="0" smtClean="0"/>
              <a:t> üreten hücrelerin kaybedilmesi </a:t>
            </a:r>
          </a:p>
          <a:p>
            <a:pPr lvl="1"/>
            <a:endParaRPr lang="tr-TR" sz="2000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En yaygın görülen hastalıklar  </a:t>
            </a:r>
            <a:br>
              <a:rPr lang="tr-TR" sz="2400" b="1" dirty="0" smtClean="0"/>
            </a:b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599294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489</Words>
  <Application>Microsoft Office PowerPoint</Application>
  <PresentationFormat>Geniş ekran</PresentationFormat>
  <Paragraphs>82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NÖROTRANSMİTTERLERLE İLGİLİ HASTALIKLAR</vt:lpstr>
      <vt:lpstr>NÖROTRANSMİTTERLER</vt:lpstr>
      <vt:lpstr>NÖROTRANSMİTTERLER</vt:lpstr>
      <vt:lpstr>Nörotransmitterler</vt:lpstr>
      <vt:lpstr>PowerPoint Sunusu</vt:lpstr>
      <vt:lpstr>Aminoasit Yapısında Olanlar</vt:lpstr>
      <vt:lpstr>PowerPoint Sunusu</vt:lpstr>
      <vt:lpstr>Nörotransmitterle ilgili Hastalıklar</vt:lpstr>
      <vt:lpstr>En yaygın görülen hastalıklar   </vt:lpstr>
      <vt:lpstr>Nörotransmitterle ilgili Hastalıklar, hasarlı biyokimyasal yolağa göre sınıflandırılabilir. 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NÖROTRANSMİTTERLERLE İLGİLİ HASTALIKLAR</dc:title>
  <dc:creator>aslikoc79@gmail.com</dc:creator>
  <cp:lastModifiedBy>aslikoc79@gmail.com</cp:lastModifiedBy>
  <cp:revision>21</cp:revision>
  <dcterms:created xsi:type="dcterms:W3CDTF">2018-04-07T10:46:35Z</dcterms:created>
  <dcterms:modified xsi:type="dcterms:W3CDTF">2018-04-07T14:23:52Z</dcterms:modified>
</cp:coreProperties>
</file>