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5"/>
  </p:notesMasterIdLst>
  <p:sldIdLst>
    <p:sldId id="256" r:id="rId2"/>
    <p:sldId id="257" r:id="rId3"/>
    <p:sldId id="258" r:id="rId4"/>
    <p:sldId id="259" r:id="rId5"/>
    <p:sldId id="260" r:id="rId6"/>
    <p:sldId id="371" r:id="rId7"/>
    <p:sldId id="261" r:id="rId8"/>
    <p:sldId id="262" r:id="rId9"/>
    <p:sldId id="37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9" r:id="rId22"/>
    <p:sldId id="280" r:id="rId23"/>
    <p:sldId id="281" r:id="rId24"/>
    <p:sldId id="375" r:id="rId25"/>
    <p:sldId id="282" r:id="rId26"/>
    <p:sldId id="283" r:id="rId27"/>
    <p:sldId id="289" r:id="rId28"/>
    <p:sldId id="290" r:id="rId29"/>
    <p:sldId id="376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77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12" r:id="rId53"/>
    <p:sldId id="313" r:id="rId54"/>
    <p:sldId id="314" r:id="rId55"/>
    <p:sldId id="315" r:id="rId56"/>
    <p:sldId id="316" r:id="rId57"/>
    <p:sldId id="317" r:id="rId58"/>
    <p:sldId id="318" r:id="rId59"/>
    <p:sldId id="334" r:id="rId60"/>
    <p:sldId id="335" r:id="rId61"/>
    <p:sldId id="336" r:id="rId62"/>
    <p:sldId id="337" r:id="rId63"/>
    <p:sldId id="338" r:id="rId64"/>
    <p:sldId id="339" r:id="rId65"/>
    <p:sldId id="340" r:id="rId66"/>
    <p:sldId id="341" r:id="rId67"/>
    <p:sldId id="342" r:id="rId68"/>
    <p:sldId id="343" r:id="rId69"/>
    <p:sldId id="344" r:id="rId70"/>
    <p:sldId id="345" r:id="rId71"/>
    <p:sldId id="346" r:id="rId72"/>
    <p:sldId id="347" r:id="rId73"/>
    <p:sldId id="348" r:id="rId74"/>
    <p:sldId id="349" r:id="rId75"/>
    <p:sldId id="350" r:id="rId76"/>
    <p:sldId id="351" r:id="rId77"/>
    <p:sldId id="355" r:id="rId78"/>
    <p:sldId id="356" r:id="rId79"/>
    <p:sldId id="360" r:id="rId80"/>
    <p:sldId id="369" r:id="rId81"/>
    <p:sldId id="379" r:id="rId82"/>
    <p:sldId id="370" r:id="rId83"/>
    <p:sldId id="380" r:id="rId84"/>
  </p:sldIdLst>
  <p:sldSz cx="9144000" cy="5143500" type="screen16x9"/>
  <p:notesSz cx="6858000" cy="9144000"/>
  <p:embeddedFontLst>
    <p:embeddedFont>
      <p:font typeface="Garamond" panose="02020404030301010803" pitchFamily="18" charset="0"/>
      <p:regular r:id="rId86"/>
      <p:bold r:id="rId87"/>
      <p:italic r:id="rId88"/>
    </p:embeddedFont>
    <p:embeddedFont>
      <p:font typeface="Calibri" panose="020F0502020204030204" pitchFamily="34" charset="0"/>
      <p:regular r:id="rId89"/>
      <p:bold r:id="rId90"/>
      <p:italic r:id="rId91"/>
      <p:boldItalic r:id="rId92"/>
    </p:embeddedFont>
    <p:embeddedFont>
      <p:font typeface="Quattrocento Sans" panose="020B0604020202020204" charset="0"/>
      <p:bold r:id="rId93"/>
      <p:italic r:id="rId94"/>
      <p:boldItalic r:id="rId95"/>
    </p:embeddedFont>
    <p:embeddedFont>
      <p:font typeface="Verdana" panose="020B0604030504040204" pitchFamily="34" charset="0"/>
      <p:regular r:id="rId96"/>
      <p:bold r:id="rId97"/>
      <p:italic r:id="rId98"/>
      <p:boldItalic r:id="rId9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4040"/>
    <a:srgbClr val="8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5641" autoAdjust="0"/>
  </p:normalViewPr>
  <p:slideViewPr>
    <p:cSldViewPr snapToGrid="0">
      <p:cViewPr varScale="1">
        <p:scale>
          <a:sx n="122" d="100"/>
          <a:sy n="122" d="100"/>
        </p:scale>
        <p:origin x="47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font" Target="fonts/font4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font" Target="fonts/font2.fntdata"/><Relationship Id="rId102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font" Target="fonts/font5.fntdata"/><Relationship Id="rId95" Type="http://schemas.openxmlformats.org/officeDocument/2006/relationships/font" Target="fonts/font10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93" Type="http://schemas.openxmlformats.org/officeDocument/2006/relationships/font" Target="fonts/font8.fntdata"/><Relationship Id="rId98" Type="http://schemas.openxmlformats.org/officeDocument/2006/relationships/font" Target="fonts/font1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font" Target="fonts/font3.fntdata"/><Relationship Id="rId91" Type="http://schemas.openxmlformats.org/officeDocument/2006/relationships/font" Target="fonts/font6.fntdata"/><Relationship Id="rId96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font" Target="fonts/font1.fntdata"/><Relationship Id="rId94" Type="http://schemas.openxmlformats.org/officeDocument/2006/relationships/font" Target="fonts/font9.fntdata"/><Relationship Id="rId99" Type="http://schemas.openxmlformats.org/officeDocument/2006/relationships/font" Target="fonts/font14.fntdata"/><Relationship Id="rId10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1331679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13932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449028484d_5_4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449028484d_5_4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64940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449028484d_5_4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449028484d_5_4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63644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449028484d_5_5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449028484d_5_5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03168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449028484d_5_4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449028484d_5_4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33505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449028484d_5_4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449028484d_5_4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3630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449028484d_5_4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449028484d_5_4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88401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449028484d_5_4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449028484d_5_4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34175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449028484d_5_5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449028484d_5_5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1795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449028484d_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449028484d_7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36658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449028484d_7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449028484d_7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6248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449028484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449028484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04035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449028484d_7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449028484d_7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5676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449028484d_7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449028484d_7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11339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451b85ae35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451b85ae35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43303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451b85ae35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451b85ae35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21125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449028484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449028484d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27486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449028484d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449028484d_1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07713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449028484d_1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449028484d_1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12425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449028484d_1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449028484d_1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12608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449028484d_1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449028484d_1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17552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449028484d_1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449028484d_1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8267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449028484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449028484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9669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449028484d_1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449028484d_1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89432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449028484d_1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449028484d_1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22922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449028484d_1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449028484d_1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1315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449028484d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449028484d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269523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449028484d_1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449028484d_1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682006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449028484d_1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449028484d_1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9540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449028484d_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449028484d_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015830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449028484d_5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449028484d_5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908931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449028484d_5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449028484d_5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823876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449028484d_5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449028484d_5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169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449028484d_5_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449028484d_5_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771988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449028484d_5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449028484d_5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250942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449028484d_5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449028484d_5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30358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449028484d_5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449028484d_5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562471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449028484d_5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449028484d_5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719573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449028484d_5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449028484d_5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486044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449028484d_5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449028484d_5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952998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449028484d_5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449028484d_5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374427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449028484d_5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449028484d_5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144251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449028484d_5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449028484d_5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566593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449028484d_5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449028484d_5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4724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449028484d_5_4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449028484d_5_4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875375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449028484d_5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449028484d_5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512677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449028484d_5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449028484d_5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090143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449028484d_5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449028484d_5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77948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449028484d_5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449028484d_5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952349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449028484d_5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" name="Google Shape;614;g449028484d_5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309031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449028484d_5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449028484d_5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557730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449028484d_5_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9" name="Google Shape;629;g449028484d_5_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434583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449028484d_5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449028484d_5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246446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449028484d_5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3" name="Google Shape;643;g449028484d_5_2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506064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449028484d_5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0" name="Google Shape;650;g449028484d_5_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47018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449028484d_5_4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449028484d_5_4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351142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449028484d_5_3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7" name="Google Shape;657;g449028484d_5_3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573253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449028484d_5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449028484d_5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175945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g449028484d_5_3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1" name="Google Shape;671;g449028484d_5_3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851172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449028484d_5_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8" name="Google Shape;678;g449028484d_5_3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549159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449028484d_5_3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449028484d_5_3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913096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g449028484d_5_3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1" name="Google Shape;691;g449028484d_5_3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672279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g449028484d_5_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8" name="Google Shape;698;g449028484d_5_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250181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g440d5be817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5" name="Google Shape;705;g440d5be817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233395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g440d5be817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2" name="Google Shape;712;g440d5be817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8659629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g440d5be817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9" name="Google Shape;719;g440d5be817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71120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449028484d_5_4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449028484d_5_4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859445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440d5be817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440d5be817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8360687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g440d5be817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1" name="Google Shape;731;g440d5be817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817387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g440d5be817_1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9" name="Google Shape;759;g440d5be817_1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9013532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440d5be817_1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6" name="Google Shape;766;g440d5be817_1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415361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g440d5be817_1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7" name="Google Shape;797;g440d5be817_1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96461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449028484d_5_4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449028484d_5_4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44302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449028484d_5_4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449028484d_5_4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8311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glik.im/kategori/hucre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hyperlink" Target="http://www.saglik.im/nekroz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9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gif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66800" y="87325"/>
            <a:ext cx="8548500" cy="223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1400"/>
              <a:t>                </a:t>
            </a:r>
            <a:r>
              <a:rPr lang="tr" sz="2400"/>
              <a:t>          </a:t>
            </a:r>
            <a:r>
              <a:rPr lang="tr" sz="2400"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sz="2400" b="1">
                <a:latin typeface="Garamond"/>
                <a:ea typeface="Garamond"/>
                <a:cs typeface="Garamond"/>
                <a:sym typeface="Garamond"/>
              </a:rPr>
              <a:t>Cardiovascular System Terminologia</a:t>
            </a:r>
            <a:endParaRPr sz="2400" b="1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8824" y="1726925"/>
            <a:ext cx="5326351" cy="2801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>
            <a:spLocks noGrp="1"/>
          </p:cNvSpPr>
          <p:nvPr>
            <p:ph type="body" idx="1"/>
          </p:nvPr>
        </p:nvSpPr>
        <p:spPr>
          <a:xfrm>
            <a:off x="289625" y="468600"/>
            <a:ext cx="3999900" cy="42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tr-TR" sz="1600" dirty="0" smtClean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Kalbin Bölümleri</a:t>
            </a:r>
            <a:endParaRPr sz="1600">
              <a:solidFill>
                <a:srgbClr val="FF0000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342900" lvl="0" indent="-330200">
              <a:lnSpc>
                <a:spcPct val="100000"/>
              </a:lnSpc>
              <a:spcBef>
                <a:spcPts val="320"/>
              </a:spcBef>
              <a:buClr>
                <a:schemeClr val="dk1"/>
              </a:buClr>
              <a:buFont typeface="Garamond"/>
              <a:buChar char="•"/>
            </a:pP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Atrium Dexter (atriyum dekster )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: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Sağ 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kulakçık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>
              <a:lnSpc>
                <a:spcPct val="100000"/>
              </a:lnSpc>
              <a:buClr>
                <a:schemeClr val="dk1"/>
              </a:buClr>
              <a:buChar char="•"/>
            </a:pP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Atrium Sinister (atriyum sinister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 :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Sol kulakçık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>
              <a:lnSpc>
                <a:spcPct val="100000"/>
              </a:lnSpc>
              <a:spcBef>
                <a:spcPts val="320"/>
              </a:spcBef>
              <a:buClr>
                <a:schemeClr val="dk1"/>
              </a:buClr>
              <a:buChar char="•"/>
            </a:pP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Ventriculus Dexter (ventrikül dekster)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:</a:t>
            </a:r>
            <a:r>
              <a:rPr lang="tr" b="1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Sağ karıncık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>
              <a:lnSpc>
                <a:spcPct val="100000"/>
              </a:lnSpc>
              <a:spcBef>
                <a:spcPts val="320"/>
              </a:spcBef>
              <a:buClr>
                <a:schemeClr val="dk1"/>
              </a:buClr>
              <a:buChar char="•"/>
            </a:pP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Ventriculus Sinister (ventrikül sinister )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: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Sol karıncık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7" name="Google Shape;107;p20"/>
          <p:cNvSpPr txBox="1"/>
          <p:nvPr/>
        </p:nvSpPr>
        <p:spPr>
          <a:xfrm>
            <a:off x="7809350" y="2923000"/>
            <a:ext cx="6353400" cy="7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9" name="Google Shape;10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27875" y="560500"/>
            <a:ext cx="4089725" cy="272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>
            <a:spLocks noGrp="1"/>
          </p:cNvSpPr>
          <p:nvPr>
            <p:ph type="body" idx="1"/>
          </p:nvPr>
        </p:nvSpPr>
        <p:spPr>
          <a:xfrm>
            <a:off x="311700" y="471488"/>
            <a:ext cx="4260300" cy="36230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11150">
              <a:lnSpc>
                <a:spcPct val="100000"/>
              </a:lnSpc>
              <a:spcBef>
                <a:spcPts val="380"/>
              </a:spcBef>
              <a:buClr>
                <a:srgbClr val="000000"/>
              </a:buClr>
            </a:pP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Cardiac  Output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 kardiyak autput ) :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Her bir ventrikülün bir dakikada pompaladığı kan miktarıdır.</a:t>
            </a: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indent="0">
              <a:lnSpc>
                <a:spcPct val="100000"/>
              </a:lnSpc>
              <a:spcBef>
                <a:spcPts val="380"/>
              </a:spcBef>
            </a:pP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indent="-311150">
              <a:lnSpc>
                <a:spcPct val="100000"/>
              </a:lnSpc>
              <a:spcBef>
                <a:spcPts val="380"/>
              </a:spcBef>
              <a:buClr>
                <a:srgbClr val="000000"/>
              </a:buClr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Homeostasi (Homestazi):</a:t>
            </a:r>
            <a:r>
              <a:rPr lang="tr" b="1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İç 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denge. Hücre dışı gerçekleşen olaylar karşısında hücrenin kendi metabolizmasını koruma eylemidir.</a:t>
            </a: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indent="0">
              <a:lnSpc>
                <a:spcPct val="100000"/>
              </a:lnSpc>
              <a:spcBef>
                <a:spcPts val="380"/>
              </a:spcBef>
            </a:pP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indent="-311150">
              <a:lnSpc>
                <a:spcPct val="100000"/>
              </a:lnSpc>
              <a:spcBef>
                <a:spcPts val="380"/>
              </a:spcBef>
              <a:buClr>
                <a:srgbClr val="000000"/>
              </a:buClr>
            </a:pP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Intravascular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(Intravasküler 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: 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Damariçi.</a:t>
            </a: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lang="tr-TR" dirty="0"/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115" name="Google Shape;11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461250"/>
            <a:ext cx="4484325" cy="336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body" idx="1"/>
          </p:nvPr>
        </p:nvSpPr>
        <p:spPr>
          <a:xfrm>
            <a:off x="223448" y="192850"/>
            <a:ext cx="4765802" cy="3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Aorta ( Aort )</a:t>
            </a:r>
            <a:r>
              <a:rPr lang="tr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:Kalbin sol karıncığından çıkan temiz kırmızı kanı vücudun her yanına dağıtan büyük atar damar.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2385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Sinister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Pulmonary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Arteria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Sinister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pulmoner arter ) :</a:t>
            </a:r>
            <a:r>
              <a:rPr lang="tr" b="1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Sol 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akciğer atar damarı.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2385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2385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Sinister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Pulmonary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Vena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Sinister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pulmoner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ven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 :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Sol 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akciğer toplar damarı.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ramond"/>
              <a:buChar char="•"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Apex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Cordis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Apeks kordis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 :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Kalbin 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tepesi. </a:t>
            </a:r>
          </a:p>
          <a:p>
            <a:pPr marL="3429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ramond"/>
              <a:buChar char="•"/>
            </a:pPr>
            <a:endParaRPr lang="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ramond"/>
              <a:buChar char="•"/>
            </a:pP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Basis Cordis ( Basis kordis ) : </a:t>
            </a:r>
            <a:r>
              <a:rPr lang="tr" dirty="0" smtClean="0">
                <a:solidFill>
                  <a:schemeClr val="tx1"/>
                </a:solidFill>
                <a:latin typeface="Garamond"/>
                <a:ea typeface="Garamond"/>
                <a:cs typeface="Garamond"/>
                <a:sym typeface="Garamond"/>
              </a:rPr>
              <a:t>Kalbin tabanı.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22" name="Google Shape;12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0272" y="384025"/>
            <a:ext cx="3778927" cy="257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body" idx="1"/>
          </p:nvPr>
        </p:nvSpPr>
        <p:spPr>
          <a:xfrm>
            <a:off x="184800" y="361975"/>
            <a:ext cx="4387200" cy="3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tr" sz="1600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I</a:t>
            </a:r>
            <a:r>
              <a:rPr lang="tr" sz="1600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nterventricular septum (İnterventriküler </a:t>
            </a:r>
            <a:r>
              <a:rPr lang="tr" sz="1600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septum):</a:t>
            </a:r>
            <a:r>
              <a:rPr lang="tr" sz="16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Kalbin karıncıklar arası bölme.</a:t>
            </a: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tr" sz="1600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Vena Cava Superior ( vena kava </a:t>
            </a:r>
            <a:r>
              <a:rPr lang="tr" sz="1600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superyor </a:t>
            </a:r>
            <a:r>
              <a:rPr lang="tr" sz="1600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 :</a:t>
            </a:r>
            <a:r>
              <a:rPr lang="tr" sz="1600" b="1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sz="16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Üst ana toplar damar</a:t>
            </a: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 sz="1600">
              <a:solidFill>
                <a:srgbClr val="FF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tr" sz="1600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Vena Cava </a:t>
            </a:r>
            <a:r>
              <a:rPr lang="tr" sz="1600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Inferior </a:t>
            </a:r>
            <a:r>
              <a:rPr lang="tr" sz="1600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 vena kava </a:t>
            </a:r>
            <a:r>
              <a:rPr lang="tr" sz="1600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inferyor </a:t>
            </a:r>
            <a:r>
              <a:rPr lang="tr" sz="1600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 : </a:t>
            </a:r>
            <a:r>
              <a:rPr lang="tr" sz="16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Alt ana toplar damar</a:t>
            </a: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4800" y="53125"/>
            <a:ext cx="6451601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5"/>
          <p:cNvSpPr txBox="1"/>
          <p:nvPr/>
        </p:nvSpPr>
        <p:spPr>
          <a:xfrm>
            <a:off x="192475" y="128325"/>
            <a:ext cx="4181100" cy="47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Atrium Systole ( Atriyum Sistolu ) :</a:t>
            </a:r>
            <a:r>
              <a:rPr lang="tr" b="1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Her iki atriyumunda kasıldığı ve kanın ventriküllere itildiği devre .</a:t>
            </a: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Ventriculus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Systole ( Ventrikül Sistolu ) :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Her iki ventrikülünde kasıldığı ve kanın pulmoner arterler 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ile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aortaya atıldığı devre .</a:t>
            </a: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0" algn="l" rtl="0">
              <a:spcBef>
                <a:spcPts val="32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Atrium Diastole ( Atriyum Diyastolü ) :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Ventriküllerin kasılı durumda olduğu atriumların büyük venlerden gelen kan ile dolmaya başladığı 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devre.</a:t>
            </a:r>
          </a:p>
          <a:p>
            <a:pPr marL="342900" lvl="0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endParaRPr lang="tr" b="1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Ventriculus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Diastole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ventrikül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diyastolü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) : </a:t>
            </a:r>
            <a:r>
              <a:rPr lang="tr-TR" dirty="0" err="1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Atriumların</a:t>
            </a:r>
            <a:r>
              <a:rPr lang="tr-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sistolü ile </a:t>
            </a:r>
            <a:r>
              <a:rPr lang="tr-TR" dirty="0" err="1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ventriküllerin</a:t>
            </a:r>
            <a:r>
              <a:rPr lang="tr-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kan ile dolmaya başladığı evre .</a:t>
            </a:r>
          </a:p>
          <a:p>
            <a:pPr marL="342900" lvl="0" indent="0" algn="l" rtl="0">
              <a:spcBef>
                <a:spcPts val="320"/>
              </a:spcBef>
              <a:spcAft>
                <a:spcPts val="0"/>
              </a:spcAft>
              <a:buFont typeface="Arial" pitchFamily="34" charset="0"/>
              <a:buChar char="•"/>
            </a:pP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>
            <a:spLocks noGrp="1"/>
          </p:cNvSpPr>
          <p:nvPr>
            <p:ph type="body" idx="1"/>
          </p:nvPr>
        </p:nvSpPr>
        <p:spPr>
          <a:xfrm>
            <a:off x="234475" y="192850"/>
            <a:ext cx="3999900" cy="40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tr" sz="1600" b="1" dirty="0" smtClean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Arteriovenöz </a:t>
            </a:r>
            <a:r>
              <a:rPr lang="tr" sz="1600" b="1" dirty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Fistül ( </a:t>
            </a:r>
            <a:r>
              <a:rPr lang="tr" sz="1600" b="1" dirty="0" smtClean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Arteriyovenöz </a:t>
            </a:r>
            <a:r>
              <a:rPr lang="tr" sz="1600" b="1" dirty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fistül ) :</a:t>
            </a:r>
            <a:r>
              <a:rPr lang="tr" sz="1600" b="1" dirty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 </a:t>
            </a:r>
            <a:r>
              <a:rPr lang="tr" sz="1600" dirty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Atardamarla toplardamarı birleştiren küçük kanal</a:t>
            </a:r>
            <a:r>
              <a:rPr lang="tr" sz="1600" dirty="0" smtClean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.</a:t>
            </a:r>
          </a:p>
          <a:p>
            <a:pPr marL="342900" indent="-342900">
              <a:lnSpc>
                <a:spcPct val="100000"/>
              </a:lnSpc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endParaRPr lang="tr-TR" sz="1600" b="1" dirty="0" smtClean="0">
              <a:solidFill>
                <a:srgbClr val="FF0000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342900" indent="-342900">
              <a:lnSpc>
                <a:spcPct val="100000"/>
              </a:lnSpc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Pacemaker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 (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Pasemaker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)</a:t>
            </a:r>
            <a:r>
              <a:rPr lang="tr-TR" sz="1600" dirty="0" smtClean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: </a:t>
            </a:r>
            <a:r>
              <a:rPr lang="tr-TR" sz="1600" dirty="0" smtClean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Kalbin kendi kendisine uyarı doğurabilen ve bunu tüm kalp hücrelerine yayan özel bir iletim sistemidir.</a:t>
            </a:r>
            <a:endParaRPr lang="tr-TR" sz="1600" dirty="0" smtClean="0"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49" name="Google Shape;14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7663" y="279126"/>
            <a:ext cx="4780928" cy="3416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500" y="109775"/>
            <a:ext cx="8713800" cy="493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8"/>
          <p:cNvSpPr txBox="1">
            <a:spLocks noGrp="1"/>
          </p:cNvSpPr>
          <p:nvPr>
            <p:ph type="body" idx="1"/>
          </p:nvPr>
        </p:nvSpPr>
        <p:spPr>
          <a:xfrm>
            <a:off x="190375" y="137725"/>
            <a:ext cx="4431300" cy="46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dirty="0"/>
              <a:t/>
            </a:r>
            <a:br>
              <a:rPr lang="tr" dirty="0"/>
            </a:br>
            <a:r>
              <a:rPr lang="tr" dirty="0">
                <a:latin typeface="Garamond"/>
                <a:ea typeface="Garamond"/>
                <a:cs typeface="Garamond"/>
                <a:sym typeface="Garamond"/>
              </a:rPr>
              <a:t/>
            </a:r>
            <a:br>
              <a:rPr lang="tr" dirty="0">
                <a:latin typeface="Garamond"/>
                <a:ea typeface="Garamond"/>
                <a:cs typeface="Garamond"/>
                <a:sym typeface="Garamond"/>
              </a:rPr>
            </a:br>
            <a:r>
              <a:rPr lang="tr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/>
            </a:r>
            <a:br>
              <a:rPr lang="tr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1-Valva Tricuspidalis (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Valf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Trikuspidalis ) : </a:t>
            </a:r>
            <a:r>
              <a:rPr lang="tr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Triküspidal kapak</a:t>
            </a:r>
            <a:r>
              <a:rPr lang="tr" dirty="0" smtClean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. Kalpteki </a:t>
            </a:r>
            <a:r>
              <a:rPr lang="tr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üçüz kapak. (Sağ kulakçık ve sağ karıncık arasında bulunur.)</a:t>
            </a:r>
            <a:br>
              <a:rPr lang="tr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tr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/>
            </a:r>
            <a:br>
              <a:rPr lang="tr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2- Valva Turunchi Pulmonaris (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Valf Turunki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Pulmonaris): </a:t>
            </a:r>
            <a:r>
              <a:rPr lang="tr" dirty="0" smtClean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Sağ </a:t>
            </a:r>
            <a:r>
              <a:rPr lang="tr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karıncık ile pulmoner arter (akciğer arteri) arasında bulunur.</a:t>
            </a:r>
            <a:br>
              <a:rPr lang="tr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tr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/>
            </a:r>
            <a:br>
              <a:rPr lang="tr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3-Valva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Mitrale (Valf Mitral ):</a:t>
            </a:r>
            <a:r>
              <a:rPr lang="tr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Sol karıncık ve sol kulakçık arasında bulunur</a:t>
            </a:r>
            <a:endParaRPr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4-Valva Aorta (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Valf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Aort) :</a:t>
            </a:r>
            <a:r>
              <a:rPr lang="tr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Ostiyum aortada bulunan kapakların herbiridir.(Aort kapağı: sol karıncık ile aort arasında bulunur.)</a:t>
            </a:r>
            <a:endParaRPr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62" name="Google Shape;16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40775" y="1137050"/>
            <a:ext cx="3796375" cy="3407375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8"/>
          <p:cNvSpPr txBox="1"/>
          <p:nvPr/>
        </p:nvSpPr>
        <p:spPr>
          <a:xfrm>
            <a:off x="898875" y="379525"/>
            <a:ext cx="3195900" cy="4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Kalbin Kapakçıkları</a:t>
            </a:r>
            <a:endParaRPr b="1" dirty="0">
              <a:solidFill>
                <a:srgbClr val="FF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9"/>
          <p:cNvSpPr txBox="1">
            <a:spLocks noGrp="1"/>
          </p:cNvSpPr>
          <p:nvPr>
            <p:ph type="body" idx="1"/>
          </p:nvPr>
        </p:nvSpPr>
        <p:spPr>
          <a:xfrm>
            <a:off x="181875" y="14375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Circulation (Sirkulasyon) - Dolaşım : </a:t>
            </a:r>
            <a:endParaRPr b="1">
              <a:solidFill>
                <a:srgbClr val="FF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tr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Sindirilmiş besin maddelerinin ve oksijenin hücrelere </a:t>
            </a:r>
            <a:r>
              <a:rPr lang="tr" dirty="0" smtClean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ulaştırılmasını </a:t>
            </a:r>
            <a:r>
              <a:rPr lang="tr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ve hücrelerde oluşan atık maddelerin hücrelerden uzaklaştırılmasını sağlayan sistemdir.</a:t>
            </a:r>
            <a:endParaRPr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0" name="Google Shape;170;p29"/>
          <p:cNvSpPr txBox="1">
            <a:spLocks noGrp="1"/>
          </p:cNvSpPr>
          <p:nvPr>
            <p:ph type="body" idx="2"/>
          </p:nvPr>
        </p:nvSpPr>
        <p:spPr>
          <a:xfrm>
            <a:off x="4674100" y="115411"/>
            <a:ext cx="4158000" cy="44535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Pulmonary Circulation ( Pulmoner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Sirkulasyon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)-Küçük Dolaşım :</a:t>
            </a:r>
            <a:endParaRPr b="1">
              <a:solidFill>
                <a:srgbClr val="FF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tr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Kalp ile akciğer arasında gerçekleşen dolaşımdır . </a:t>
            </a:r>
            <a:endParaRPr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71" name="Google Shape;17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875" y="1777747"/>
            <a:ext cx="3110300" cy="322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body" idx="2"/>
          </p:nvPr>
        </p:nvSpPr>
        <p:spPr>
          <a:xfrm>
            <a:off x="4939500" y="328613"/>
            <a:ext cx="3837000" cy="409056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Garamond"/>
              <a:buChar char="•"/>
            </a:pPr>
            <a:r>
              <a:rPr lang="tr" sz="1600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Cardiovascular System (Kardyovaskular Sistem)</a:t>
            </a:r>
            <a:endParaRPr sz="1600" b="1">
              <a:solidFill>
                <a:srgbClr val="CC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tr" sz="16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  </a:t>
            </a:r>
            <a:r>
              <a:rPr lang="tr" sz="160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sz="16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Kanı organizmada dolaştırmakla görevli kalp ve kan damarlarından oluşan sistemdir.</a:t>
            </a:r>
            <a:endParaRPr sz="2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Garamond"/>
              <a:buChar char="•"/>
            </a:pPr>
            <a:r>
              <a:rPr lang="tr" sz="1600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Lymphatic </a:t>
            </a:r>
            <a:r>
              <a:rPr lang="tr" sz="1600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circulation (Limfatik Sirkulasyon)</a:t>
            </a:r>
            <a:endParaRPr sz="1600" b="1">
              <a:solidFill>
                <a:srgbClr val="CC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tr" sz="16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    Organizmada hücreler arası sıvıyı kan dolaşımına katan sistemdir.</a:t>
            </a:r>
            <a:endParaRPr sz="2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375" y="44125"/>
            <a:ext cx="362902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0"/>
          <p:cNvSpPr txBox="1">
            <a:spLocks noGrp="1"/>
          </p:cNvSpPr>
          <p:nvPr>
            <p:ph type="body" idx="1"/>
          </p:nvPr>
        </p:nvSpPr>
        <p:spPr>
          <a:xfrm>
            <a:off x="301700" y="263600"/>
            <a:ext cx="3999900" cy="1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Systemic Circulation (Sistemik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Sirkulasyon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 - Büyük Dolaşım : </a:t>
            </a:r>
            <a:endParaRPr b="1">
              <a:solidFill>
                <a:srgbClr val="FF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tr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Kalp ile vücut dokuları arasında gerçekleşen sistemik kan dolaşımıdır.</a:t>
            </a:r>
            <a:endParaRPr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78" name="Google Shape;17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3400" y="59900"/>
            <a:ext cx="3391900" cy="491577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30"/>
          <p:cNvSpPr txBox="1"/>
          <p:nvPr/>
        </p:nvSpPr>
        <p:spPr>
          <a:xfrm>
            <a:off x="1760100" y="2836225"/>
            <a:ext cx="54600" cy="4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6"/>
          <p:cNvSpPr txBox="1">
            <a:spLocks noGrp="1"/>
          </p:cNvSpPr>
          <p:nvPr>
            <p:ph type="title"/>
          </p:nvPr>
        </p:nvSpPr>
        <p:spPr>
          <a:xfrm>
            <a:off x="68100" y="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1400" b="1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Semptom Terimleri</a:t>
            </a:r>
            <a:endParaRPr sz="1400" b="1">
              <a:solidFill>
                <a:srgbClr val="FF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2" name="Google Shape;212;p36"/>
          <p:cNvSpPr txBox="1">
            <a:spLocks noGrp="1"/>
          </p:cNvSpPr>
          <p:nvPr>
            <p:ph type="body" idx="1"/>
          </p:nvPr>
        </p:nvSpPr>
        <p:spPr>
          <a:xfrm>
            <a:off x="68100" y="654950"/>
            <a:ext cx="8124000" cy="39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1400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PULS (Pals)</a:t>
            </a:r>
            <a:r>
              <a:rPr lang="tr" sz="1400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:</a:t>
            </a:r>
            <a:r>
              <a:rPr lang="tr" sz="14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sz="140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Nabız.             </a:t>
            </a:r>
            <a:endParaRPr sz="140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1400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ARRHYTHM</a:t>
            </a:r>
            <a:r>
              <a:rPr lang="tr-TR" sz="1400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I</a:t>
            </a:r>
            <a:r>
              <a:rPr lang="tr" sz="1400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A(Aritmi</a:t>
            </a:r>
            <a:r>
              <a:rPr lang="tr" sz="1400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): </a:t>
            </a:r>
            <a:r>
              <a:rPr lang="tr" sz="14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Kalbin atım ritminin </a:t>
            </a:r>
            <a:r>
              <a:rPr lang="tr" sz="140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bozulması.  </a:t>
            </a:r>
            <a:endParaRPr sz="140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1400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BRADYCARDIA </a:t>
            </a:r>
            <a:r>
              <a:rPr lang="tr" sz="1400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</a:t>
            </a:r>
            <a:r>
              <a:rPr lang="tr" sz="1400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Bradikardi):</a:t>
            </a:r>
            <a:r>
              <a:rPr lang="tr" sz="14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Kalp atım hızının azalması </a:t>
            </a:r>
            <a:r>
              <a:rPr lang="tr" sz="140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.     </a:t>
            </a:r>
            <a:endParaRPr sz="140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1400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TACHYCARDIA(Ta</a:t>
            </a:r>
            <a:r>
              <a:rPr lang="tr-TR" sz="1400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k</a:t>
            </a:r>
            <a:r>
              <a:rPr lang="tr" sz="1400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ikardi</a:t>
            </a:r>
            <a:r>
              <a:rPr lang="tr" sz="1400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" sz="14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Kalp atım hızının </a:t>
            </a:r>
            <a:r>
              <a:rPr lang="tr" sz="140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artması. </a:t>
            </a:r>
            <a:endParaRPr sz="140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1400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PULPITATION</a:t>
            </a:r>
            <a:r>
              <a:rPr lang="tr" sz="1400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</a:t>
            </a:r>
            <a:r>
              <a:rPr lang="tr" sz="1400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Palpitasyon</a:t>
            </a:r>
            <a:r>
              <a:rPr lang="tr" sz="1400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" sz="14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Çarpıntı, kalp atımlarının hızlı ve kuvvetli oluşudur.</a:t>
            </a:r>
            <a:endParaRPr sz="140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1400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ISCHEMIA</a:t>
            </a:r>
            <a:r>
              <a:rPr lang="tr" sz="1400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</a:t>
            </a:r>
            <a:r>
              <a:rPr lang="tr" sz="1400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İskemi</a:t>
            </a:r>
            <a:r>
              <a:rPr lang="tr" sz="1400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" sz="14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Herhangi bir organa yeterince kanın gitmemesidir.</a:t>
            </a:r>
            <a:endParaRPr sz="140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1400" dirty="0"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215" name="Google Shape;21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850" y="2946250"/>
            <a:ext cx="3934475" cy="190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7"/>
          <p:cNvSpPr txBox="1"/>
          <p:nvPr/>
        </p:nvSpPr>
        <p:spPr>
          <a:xfrm>
            <a:off x="136800" y="369525"/>
            <a:ext cx="5106600" cy="45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sz="1600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VASOCONSTRICTION </a:t>
            </a:r>
            <a:r>
              <a:rPr lang="tr" sz="1600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</a:t>
            </a:r>
            <a:r>
              <a:rPr lang="tr" sz="1600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Vasokonstriksiyon</a:t>
            </a:r>
            <a:r>
              <a:rPr lang="tr" sz="1600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" sz="1600" b="1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sz="16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Kan damarlarının </a:t>
            </a:r>
            <a:r>
              <a:rPr lang="tr" sz="160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daralması.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None/>
            </a:pP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VASODILATATION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Vasodilatasyon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" b="1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Kan damarlarının 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genişlemesi.</a:t>
            </a: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None/>
            </a:pP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CARDIAC EU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DE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MA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Kardyak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Ödem):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Konjestif kalp yetmezliğinde su ve sodyum 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retansiyonu.</a:t>
            </a:r>
          </a:p>
          <a:p>
            <a:pPr marL="0" lvl="0" indent="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None/>
            </a:pP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*RETANSİYON: Birikme toplanıp kalma.</a:t>
            </a: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None/>
            </a:pP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CARDIAC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SYNCOPE (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Kardyak sinkop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" b="1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Ventriküler asistol sebebiyle serebral anemiye bağlı bilinç 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kaybı.</a:t>
            </a:r>
          </a:p>
          <a:p>
            <a:pPr marL="0" lvl="0" indent="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None/>
            </a:pPr>
            <a:r>
              <a:rPr lang="tr" b="1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Cerebral anemia (Serebral anemi): 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Beyne yetersiz kan gitmesine bağlı beynin kansız kalmasıdır.</a:t>
            </a: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222" name="Google Shape;22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2850" y="62525"/>
            <a:ext cx="3595800" cy="326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188" y="2864019"/>
            <a:ext cx="3003575" cy="2102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8"/>
          <p:cNvSpPr txBox="1"/>
          <p:nvPr/>
        </p:nvSpPr>
        <p:spPr>
          <a:xfrm>
            <a:off x="126150" y="82075"/>
            <a:ext cx="8891700" cy="47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EXTRASYSTOLE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(Ekstrasistol):</a:t>
            </a:r>
            <a:r>
              <a:rPr lang="tr" b="1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Kalbin normal atım düzenini sağlayan sistem dışından kaynaklanan anormal atım 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vurusudur.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24130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SALVO EXTRASYSTOLE (Salvo Ekstrasistol):</a:t>
            </a:r>
            <a:r>
              <a:rPr lang="tr" b="1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Kalpte anormal atım vurularının art arda ortaya çıkmasıdır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.</a:t>
            </a:r>
          </a:p>
          <a:p>
            <a:pPr marL="0" lvl="0" indent="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 lang="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 lang="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 lang="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 lang="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 lang="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24130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None/>
            </a:pP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231" name="Google Shape;23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7818" y="2386013"/>
            <a:ext cx="2655900" cy="237880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5 Dikdörtgen"/>
          <p:cNvSpPr/>
          <p:nvPr/>
        </p:nvSpPr>
        <p:spPr>
          <a:xfrm>
            <a:off x="171450" y="1128712"/>
            <a:ext cx="8029575" cy="28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320"/>
              </a:spcBef>
            </a:pP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SINUS ARREST (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Sinus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Arrest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 : </a:t>
            </a:r>
            <a:r>
              <a:rPr lang="tr-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Kalbin normal atım düzeninin duraklaması.</a:t>
            </a:r>
            <a:endParaRPr lang="tr-TR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239697" y="470517"/>
            <a:ext cx="7652552" cy="4786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spcBef>
                <a:spcPts val="320"/>
              </a:spcBef>
            </a:pPr>
            <a:endParaRPr lang="tr-TR" b="1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lvl="0">
              <a:lnSpc>
                <a:spcPct val="80000"/>
              </a:lnSpc>
              <a:spcBef>
                <a:spcPts val="320"/>
              </a:spcBef>
            </a:pP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Nabız Çeşitleri</a:t>
            </a:r>
          </a:p>
          <a:p>
            <a:pPr lvl="0">
              <a:lnSpc>
                <a:spcPct val="80000"/>
              </a:lnSpc>
              <a:spcBef>
                <a:spcPts val="320"/>
              </a:spcBef>
            </a:pPr>
            <a:endParaRPr lang="tr-TR" b="1" dirty="0" smtClean="0">
              <a:solidFill>
                <a:srgbClr val="FF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lvl="0">
              <a:lnSpc>
                <a:spcPct val="80000"/>
              </a:lnSpc>
              <a:spcBef>
                <a:spcPts val="320"/>
              </a:spcBef>
            </a:pPr>
            <a:endParaRPr lang="tr-TR" b="1" dirty="0" smtClean="0">
              <a:solidFill>
                <a:srgbClr val="FF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lvl="0">
              <a:lnSpc>
                <a:spcPct val="80000"/>
              </a:lnSpc>
              <a:spcBef>
                <a:spcPts val="320"/>
              </a:spcBef>
            </a:pPr>
            <a:endParaRPr lang="tr-TR" b="1" dirty="0" smtClean="0">
              <a:solidFill>
                <a:srgbClr val="FF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lvl="0">
              <a:lnSpc>
                <a:spcPct val="80000"/>
              </a:lnSpc>
              <a:spcBef>
                <a:spcPts val="320"/>
              </a:spcBef>
            </a:pP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PULSUS ANADICROTISM (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Pulsus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Anadikrotizm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 : </a:t>
            </a:r>
            <a:r>
              <a:rPr lang="tr-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Yavaş yükselen ve el altında</a:t>
            </a:r>
          </a:p>
          <a:p>
            <a:pPr lvl="0">
              <a:lnSpc>
                <a:spcPct val="80000"/>
              </a:lnSpc>
              <a:spcBef>
                <a:spcPts val="320"/>
              </a:spcBef>
            </a:pPr>
            <a:r>
              <a:rPr lang="tr-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uzun süre hissedilen nabızdır.</a:t>
            </a:r>
          </a:p>
          <a:p>
            <a:pPr lvl="0">
              <a:lnSpc>
                <a:spcPct val="80000"/>
              </a:lnSpc>
              <a:spcBef>
                <a:spcPts val="320"/>
              </a:spcBef>
            </a:pPr>
            <a:endParaRPr lang="tr-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42900">
              <a:lnSpc>
                <a:spcPct val="80000"/>
              </a:lnSpc>
              <a:spcBef>
                <a:spcPts val="320"/>
              </a:spcBef>
            </a:pPr>
            <a:endParaRPr lang="tr-TR" b="1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lvl="0">
              <a:lnSpc>
                <a:spcPct val="80000"/>
              </a:lnSpc>
              <a:spcBef>
                <a:spcPts val="320"/>
              </a:spcBef>
            </a:pP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PULSUS CORRIGAN (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Pulsus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Korrigan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): </a:t>
            </a:r>
            <a:r>
              <a:rPr lang="tr-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Ele birdenbire vuran ve kaybolan </a:t>
            </a:r>
          </a:p>
          <a:p>
            <a:pPr lvl="0">
              <a:lnSpc>
                <a:spcPct val="80000"/>
              </a:lnSpc>
              <a:spcBef>
                <a:spcPts val="320"/>
              </a:spcBef>
            </a:pPr>
            <a:r>
              <a:rPr lang="tr-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nabızdır.</a:t>
            </a:r>
          </a:p>
          <a:p>
            <a:pPr lvl="0">
              <a:lnSpc>
                <a:spcPct val="80000"/>
              </a:lnSpc>
              <a:spcBef>
                <a:spcPts val="320"/>
              </a:spcBef>
            </a:pPr>
            <a:endParaRPr lang="tr-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lvl="0">
              <a:lnSpc>
                <a:spcPct val="80000"/>
              </a:lnSpc>
              <a:spcBef>
                <a:spcPts val="320"/>
              </a:spcBef>
            </a:pPr>
            <a:endParaRPr lang="tr-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42900">
              <a:lnSpc>
                <a:spcPct val="80000"/>
              </a:lnSpc>
              <a:spcBef>
                <a:spcPts val="320"/>
              </a:spcBef>
            </a:pP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PULSUS FILIFORM (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Pulsus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Filiform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) : </a:t>
            </a:r>
            <a:r>
              <a:rPr lang="tr-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Zayıf ve küçük nabızdır.</a:t>
            </a:r>
          </a:p>
          <a:p>
            <a:pPr marL="342900" lvl="0" indent="-342900">
              <a:lnSpc>
                <a:spcPct val="80000"/>
              </a:lnSpc>
              <a:spcBef>
                <a:spcPts val="320"/>
              </a:spcBef>
            </a:pPr>
            <a:endParaRPr lang="tr-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42900">
              <a:lnSpc>
                <a:spcPct val="80000"/>
              </a:lnSpc>
              <a:spcBef>
                <a:spcPts val="320"/>
              </a:spcBef>
            </a:pPr>
            <a:endParaRPr lang="tr-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indent="-342900">
              <a:lnSpc>
                <a:spcPct val="80000"/>
              </a:lnSpc>
              <a:spcBef>
                <a:spcPts val="320"/>
              </a:spcBef>
            </a:pP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PULSUS PARADOKSUS (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Pulsus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Paradoksus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 :</a:t>
            </a:r>
            <a:r>
              <a:rPr lang="tr-TR" dirty="0" smtClean="0"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dirty="0" err="1" smtClean="0">
                <a:latin typeface="Garamond"/>
                <a:ea typeface="Garamond"/>
                <a:cs typeface="Garamond"/>
                <a:sym typeface="Garamond"/>
              </a:rPr>
              <a:t>Inspirasyonda</a:t>
            </a:r>
            <a:r>
              <a:rPr lang="tr-TR" dirty="0" smtClean="0">
                <a:latin typeface="Garamond"/>
                <a:ea typeface="Garamond"/>
                <a:cs typeface="Garamond"/>
                <a:sym typeface="Garamond"/>
              </a:rPr>
              <a:t> zayıflayan hatta hissedilmeyen nabızdır.</a:t>
            </a:r>
          </a:p>
          <a:p>
            <a:pPr marL="342900" lvl="0" indent="-342900">
              <a:lnSpc>
                <a:spcPct val="80000"/>
              </a:lnSpc>
              <a:spcBef>
                <a:spcPts val="320"/>
              </a:spcBef>
            </a:pPr>
            <a:endParaRPr lang="tr-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42900">
              <a:lnSpc>
                <a:spcPct val="80000"/>
              </a:lnSpc>
              <a:spcBef>
                <a:spcPts val="320"/>
              </a:spcBef>
            </a:pPr>
            <a:endParaRPr lang="tr-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42900">
              <a:lnSpc>
                <a:spcPct val="80000"/>
              </a:lnSpc>
              <a:spcBef>
                <a:spcPts val="320"/>
              </a:spcBef>
            </a:pPr>
            <a:endParaRPr lang="tr-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lvl="0" algn="just">
              <a:lnSpc>
                <a:spcPct val="80000"/>
              </a:lnSpc>
              <a:spcBef>
                <a:spcPts val="1000"/>
              </a:spcBef>
            </a:pPr>
            <a:endParaRPr lang="tr-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9"/>
          <p:cNvSpPr txBox="1">
            <a:spLocks noGrp="1"/>
          </p:cNvSpPr>
          <p:nvPr>
            <p:ph type="body" idx="1"/>
          </p:nvPr>
        </p:nvSpPr>
        <p:spPr>
          <a:xfrm>
            <a:off x="191525" y="237100"/>
            <a:ext cx="5551200" cy="433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1400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ACROCYANOSIS </a:t>
            </a:r>
            <a:r>
              <a:rPr lang="tr" sz="1400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(Akrosiyanoz) : </a:t>
            </a:r>
            <a:r>
              <a:rPr lang="tr" sz="1400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Ellerde ve daha seyrek olarak ayaklarda görünen ve derideki küçük damarların spazmı nedeniyle oluşan inatçı , ağrısız ve sistematik siyanozdur.</a:t>
            </a:r>
            <a:endParaRPr sz="1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tr" sz="1400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PULSUS BISFERIENS (Pulsus </a:t>
            </a:r>
            <a:r>
              <a:rPr lang="tr" sz="1400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Bisferiens ) :</a:t>
            </a:r>
            <a:r>
              <a:rPr lang="tr" sz="1400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 Nabız palpasyonu sırasında arter </a:t>
            </a:r>
            <a:r>
              <a:rPr lang="tr" sz="1400" dirty="0" smtClean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pulsasyonu </a:t>
            </a:r>
            <a:r>
              <a:rPr lang="tr" sz="1400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parmaklara çift vuruş halinde gelir .Örneğin: aort darlığı</a:t>
            </a:r>
            <a:endParaRPr sz="1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400" b="1">
              <a:solidFill>
                <a:srgbClr val="FF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tr" sz="1400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PULSUS ALTERNAS (Pulsus </a:t>
            </a:r>
            <a:r>
              <a:rPr lang="tr" sz="1400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Alternas) : </a:t>
            </a:r>
            <a:r>
              <a:rPr lang="tr" sz="1400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Bir kuvvetli bir zayıf arter nabızları birbirini izler Örneğin: myokard hastalığıdır.</a:t>
            </a:r>
            <a:endParaRPr sz="1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238" name="Google Shape;23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05100" y="72500"/>
            <a:ext cx="3096476" cy="4785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0"/>
          <p:cNvSpPr txBox="1"/>
          <p:nvPr/>
        </p:nvSpPr>
        <p:spPr>
          <a:xfrm>
            <a:off x="255350" y="191550"/>
            <a:ext cx="8800500" cy="47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CLAUDICATIO INTERMITTENS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Klodikasyo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intermittens ) : </a:t>
            </a:r>
            <a:r>
              <a:rPr lang="tr" dirty="0">
                <a:latin typeface="Garamond"/>
                <a:ea typeface="Garamond"/>
                <a:cs typeface="Garamond"/>
                <a:sym typeface="Garamond"/>
              </a:rPr>
              <a:t>Yürüme sırasında bacaklarda ortaya çıkan şiddetli kas ağrısıdır. Dolaşım bozukluğuna bağlı olarak ortaya çıkar </a:t>
            </a:r>
            <a:r>
              <a:rPr lang="tr" dirty="0" smtClean="0">
                <a:latin typeface="Garamond"/>
                <a:ea typeface="Garamond"/>
                <a:cs typeface="Garamond"/>
                <a:sym typeface="Garamond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tr" dirty="0" smtClean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tr" dirty="0" smtClean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tr" dirty="0" smtClean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CYANOSIS(Siyanoz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Morarma,kan oksijenlenmesinin yetersiz</a:t>
            </a: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olmasına bağlı oluşudur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.</a:t>
            </a:r>
          </a:p>
          <a:p>
            <a:pPr marL="0" lvl="0" indent="0" algn="just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MURMUR (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Murmur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):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Oskültasyon sırasında kalpte duyulan </a:t>
            </a: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None/>
            </a:pP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üfürük sesidir.</a:t>
            </a: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    </a:t>
            </a:r>
            <a:endParaRPr b="1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231140" algn="l" rtl="0">
              <a:lnSpc>
                <a:spcPct val="80000"/>
              </a:lnSpc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</p:txBody>
      </p:sp>
      <p:pic>
        <p:nvPicPr>
          <p:cNvPr id="245" name="Google Shape;24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6925" y="1135750"/>
            <a:ext cx="3038925" cy="3728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6"/>
          <p:cNvSpPr txBox="1">
            <a:spLocks noGrp="1"/>
          </p:cNvSpPr>
          <p:nvPr>
            <p:ph type="title"/>
          </p:nvPr>
        </p:nvSpPr>
        <p:spPr>
          <a:xfrm>
            <a:off x="311700" y="3426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1400" b="1">
                <a:latin typeface="Garamond"/>
                <a:ea typeface="Garamond"/>
                <a:cs typeface="Garamond"/>
                <a:sym typeface="Garamond"/>
              </a:rPr>
              <a:t>Tanı Terimleri	</a:t>
            </a:r>
            <a:r>
              <a:rPr lang="tr" sz="1400"/>
              <a:t>	</a:t>
            </a:r>
            <a:endParaRPr sz="1400"/>
          </a:p>
        </p:txBody>
      </p:sp>
      <p:sp>
        <p:nvSpPr>
          <p:cNvPr id="280" name="Google Shape;280;p46"/>
          <p:cNvSpPr txBox="1">
            <a:spLocks noGrp="1"/>
          </p:cNvSpPr>
          <p:nvPr>
            <p:ph type="body" idx="1"/>
          </p:nvPr>
        </p:nvSpPr>
        <p:spPr>
          <a:xfrm>
            <a:off x="352563" y="929663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sz="1400" b="1" dirty="0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Cardiomyopathy(Kardiyomiyopati) :</a:t>
            </a:r>
            <a:r>
              <a:rPr lang="tr" sz="1400" dirty="0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   </a:t>
            </a:r>
            <a:r>
              <a:rPr lang="tr" sz="1400" dirty="0">
                <a:solidFill>
                  <a:schemeClr val="tx1"/>
                </a:solidFill>
                <a:latin typeface="Garamond"/>
                <a:ea typeface="Garamond"/>
                <a:cs typeface="Garamond"/>
                <a:sym typeface="Garamond"/>
              </a:rPr>
              <a:t>Kalp kasının iltihabi olmayan patolojik lezyonlarıdır.</a:t>
            </a:r>
            <a:endParaRPr sz="1400">
              <a:solidFill>
                <a:schemeClr val="tx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latin typeface="Garamond"/>
                <a:ea typeface="Garamond"/>
                <a:cs typeface="Garamond"/>
                <a:sym typeface="Garamond"/>
              </a:rPr>
              <a:t>-</a:t>
            </a:r>
            <a:r>
              <a:rPr lang="tr" sz="1400" b="1" dirty="0">
                <a:latin typeface="Garamond"/>
                <a:ea typeface="Garamond"/>
                <a:cs typeface="Garamond"/>
                <a:sym typeface="Garamond"/>
              </a:rPr>
              <a:t>Patoloji :</a:t>
            </a:r>
            <a:r>
              <a:rPr lang="tr" sz="1400" dirty="0"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sz="1400" dirty="0">
                <a:solidFill>
                  <a:schemeClr val="tx1"/>
                </a:solidFill>
                <a:latin typeface="Garamond"/>
                <a:ea typeface="Garamond"/>
                <a:cs typeface="Garamond"/>
                <a:sym typeface="Garamond"/>
              </a:rPr>
              <a:t>Normal olmayan </a:t>
            </a:r>
            <a:r>
              <a:rPr lang="tr" sz="1400" dirty="0" smtClean="0">
                <a:solidFill>
                  <a:schemeClr val="tx1"/>
                </a:solidFill>
                <a:latin typeface="Garamond"/>
                <a:ea typeface="Garamond"/>
                <a:cs typeface="Garamond"/>
                <a:sym typeface="Garamond"/>
              </a:rPr>
              <a:t>hastalıklı.</a:t>
            </a:r>
            <a:endParaRPr sz="1400">
              <a:solidFill>
                <a:schemeClr val="tx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tr" b="1" dirty="0">
                <a:latin typeface="Garamond"/>
                <a:ea typeface="Garamond"/>
                <a:cs typeface="Garamond"/>
                <a:sym typeface="Garamond"/>
              </a:rPr>
              <a:t>-</a:t>
            </a:r>
            <a:r>
              <a:rPr lang="tr" sz="1400" b="1" dirty="0">
                <a:latin typeface="Garamond"/>
                <a:ea typeface="Garamond"/>
                <a:cs typeface="Garamond"/>
                <a:sym typeface="Garamond"/>
              </a:rPr>
              <a:t>Lezyon : </a:t>
            </a:r>
            <a:r>
              <a:rPr lang="tr" sz="1400" dirty="0">
                <a:solidFill>
                  <a:schemeClr val="tx1"/>
                </a:solidFill>
                <a:latin typeface="Garamond"/>
                <a:ea typeface="Garamond"/>
                <a:cs typeface="Garamond"/>
                <a:sym typeface="Garamond"/>
              </a:rPr>
              <a:t>Belirli hastalıkların neden olduğu, vücutta olan değişikliklere lezyon adı verilmektedir.</a:t>
            </a:r>
            <a:endParaRPr sz="1400">
              <a:solidFill>
                <a:schemeClr val="tx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C0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Cardiospasm ( Kardiyospazm ) :</a:t>
            </a:r>
            <a:r>
              <a:rPr lang="tr" dirty="0">
                <a:solidFill>
                  <a:srgbClr val="C0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tx1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Kalp bölgesinin spazmı ve besinlerin mideye geçişinde zorluktur.</a:t>
            </a:r>
            <a:endParaRPr>
              <a:solidFill>
                <a:schemeClr val="tx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dirty="0"/>
              <a:t>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281" name="Google Shape;281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1600" y="91200"/>
            <a:ext cx="4479774" cy="328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7"/>
          <p:cNvSpPr txBox="1">
            <a:spLocks noGrp="1"/>
          </p:cNvSpPr>
          <p:nvPr>
            <p:ph type="body" idx="1"/>
          </p:nvPr>
        </p:nvSpPr>
        <p:spPr>
          <a:xfrm>
            <a:off x="220500" y="185800"/>
            <a:ext cx="4302900" cy="474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Atherosclerosis(Ateroskleroz) :</a:t>
            </a:r>
            <a:r>
              <a:rPr lang="tr" dirty="0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tx1"/>
                </a:solidFill>
                <a:latin typeface="Garamond"/>
                <a:ea typeface="Garamond"/>
                <a:cs typeface="Garamond"/>
                <a:sym typeface="Garamond"/>
              </a:rPr>
              <a:t>Atheroma adıyla bilinen lokalize lipid birikmelerine bağlı olarak intima tabakasının kalınlaşmasıyla kendini gösteren arter lezyonudur</a:t>
            </a:r>
            <a:r>
              <a:rPr lang="tr" dirty="0" smtClean="0">
                <a:solidFill>
                  <a:schemeClr val="tx1"/>
                </a:solidFill>
                <a:latin typeface="Garamond"/>
                <a:ea typeface="Garamond"/>
                <a:cs typeface="Garamond"/>
                <a:sym typeface="Garamond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tr-TR" dirty="0" smtClean="0">
              <a:solidFill>
                <a:schemeClr val="tx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b="1" dirty="0" err="1" smtClean="0">
                <a:solidFill>
                  <a:schemeClr val="tx1"/>
                </a:solidFill>
                <a:latin typeface="Garamond"/>
                <a:ea typeface="Garamond"/>
                <a:cs typeface="Garamond"/>
                <a:sym typeface="Garamond"/>
              </a:rPr>
              <a:t>Atheroma</a:t>
            </a:r>
            <a:r>
              <a:rPr lang="tr-TR" b="1" dirty="0" smtClean="0">
                <a:solidFill>
                  <a:schemeClr val="tx1"/>
                </a:solidFill>
                <a:latin typeface="Garamond"/>
                <a:ea typeface="Garamond"/>
                <a:cs typeface="Garamond"/>
                <a:sym typeface="Garamond"/>
              </a:rPr>
              <a:t> (</a:t>
            </a:r>
            <a:r>
              <a:rPr lang="tr-TR" b="1" dirty="0" err="1" smtClean="0">
                <a:solidFill>
                  <a:schemeClr val="tx1"/>
                </a:solidFill>
                <a:latin typeface="Garamond"/>
                <a:ea typeface="Garamond"/>
                <a:cs typeface="Garamond"/>
                <a:sym typeface="Garamond"/>
              </a:rPr>
              <a:t>Aterom</a:t>
            </a:r>
            <a:r>
              <a:rPr lang="tr-TR" b="1" dirty="0" smtClean="0">
                <a:solidFill>
                  <a:schemeClr val="tx1"/>
                </a:solidFill>
                <a:latin typeface="Garamond"/>
                <a:ea typeface="Garamond"/>
                <a:cs typeface="Garamond"/>
                <a:sym typeface="Garamond"/>
              </a:rPr>
              <a:t>): </a:t>
            </a:r>
            <a:r>
              <a:rPr lang="tr-TR" dirty="0" smtClean="0">
                <a:solidFill>
                  <a:schemeClr val="tx1"/>
                </a:solidFill>
                <a:latin typeface="Garamond"/>
                <a:ea typeface="Garamond"/>
                <a:cs typeface="Garamond"/>
                <a:sym typeface="Garamond"/>
              </a:rPr>
              <a:t>Arter duvarının iç yüzünde yer yer sarımsı küçük plaklar halinde yağ toplanması ile belirgin durumdur.</a:t>
            </a:r>
            <a:endParaRPr>
              <a:solidFill>
                <a:schemeClr val="tx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tr" b="1" dirty="0" smtClean="0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Ischemic Cor Defectum (İskemik Kor Defektum) </a:t>
            </a:r>
            <a:r>
              <a:rPr lang="tr" b="1" dirty="0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:</a:t>
            </a:r>
            <a:r>
              <a:rPr lang="tr" dirty="0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tx1"/>
                </a:solidFill>
                <a:latin typeface="Garamond"/>
                <a:ea typeface="Garamond"/>
                <a:cs typeface="Garamond"/>
                <a:sym typeface="Garamond"/>
              </a:rPr>
              <a:t>Çoğunlukla koroner aterosklerozdan kaynaklanan ve kalp kaslarına yeterince kan gelmesini engelleyen kalp hastalığıdır.</a:t>
            </a:r>
            <a:endParaRPr>
              <a:solidFill>
                <a:schemeClr val="tx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tr" b="1" dirty="0" smtClean="0">
                <a:solidFill>
                  <a:schemeClr val="tx1"/>
                </a:solidFill>
                <a:latin typeface="Garamond"/>
                <a:ea typeface="Garamond"/>
                <a:cs typeface="Garamond"/>
                <a:sym typeface="Garamond"/>
              </a:rPr>
              <a:t>-Ischemic(İskemik </a:t>
            </a:r>
            <a:r>
              <a:rPr lang="tr" b="1" dirty="0">
                <a:solidFill>
                  <a:schemeClr val="tx1"/>
                </a:solidFill>
                <a:latin typeface="Garamond"/>
                <a:ea typeface="Garamond"/>
                <a:cs typeface="Garamond"/>
                <a:sym typeface="Garamond"/>
              </a:rPr>
              <a:t>) :</a:t>
            </a:r>
            <a:r>
              <a:rPr lang="tr" dirty="0"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tx1"/>
                </a:solidFill>
                <a:latin typeface="Garamond"/>
                <a:ea typeface="Garamond"/>
                <a:cs typeface="Garamond"/>
                <a:sym typeface="Garamond"/>
              </a:rPr>
              <a:t>Geçici bölgesel doku anemisidir.</a:t>
            </a:r>
            <a:endParaRPr>
              <a:solidFill>
                <a:schemeClr val="tx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dirty="0"/>
              <a:t>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289" name="Google Shape;289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6186" y="374049"/>
            <a:ext cx="3757095" cy="31592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20577" y="708592"/>
            <a:ext cx="3999900" cy="3416400"/>
          </a:xfrm>
        </p:spPr>
        <p:txBody>
          <a:bodyPr/>
          <a:lstStyle/>
          <a:p>
            <a:pPr marL="0" lvl="0" indent="0">
              <a:spcBef>
                <a:spcPts val="1600"/>
              </a:spcBef>
              <a:buNone/>
            </a:pPr>
            <a:r>
              <a:rPr lang="tr-TR" sz="1600" b="1" dirty="0" err="1" smtClean="0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Hypertension</a:t>
            </a:r>
            <a:r>
              <a:rPr lang="tr-TR" sz="1600" b="1" dirty="0" smtClean="0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 ( Hipertansiyon) : </a:t>
            </a:r>
            <a:r>
              <a:rPr lang="tr-TR" sz="1600" dirty="0" err="1" smtClean="0">
                <a:solidFill>
                  <a:schemeClr val="tx1"/>
                </a:solidFill>
                <a:latin typeface="Garamond"/>
                <a:ea typeface="Garamond"/>
                <a:cs typeface="Garamond"/>
                <a:sym typeface="Garamond"/>
              </a:rPr>
              <a:t>Arteriyel</a:t>
            </a:r>
            <a:r>
              <a:rPr lang="tr-TR" sz="1600" dirty="0" smtClean="0">
                <a:solidFill>
                  <a:schemeClr val="tx1"/>
                </a:solidFill>
                <a:latin typeface="Garamond"/>
                <a:ea typeface="Garamond"/>
                <a:cs typeface="Garamond"/>
                <a:sym typeface="Garamond"/>
              </a:rPr>
              <a:t> kan basıncının  yükselmesidir.</a:t>
            </a:r>
          </a:p>
          <a:p>
            <a:pPr marL="0" lvl="0" indent="0">
              <a:spcBef>
                <a:spcPts val="1600"/>
              </a:spcBef>
              <a:buNone/>
            </a:pPr>
            <a:endParaRPr lang="tr-TR" sz="1600" b="1" dirty="0" smtClean="0">
              <a:solidFill>
                <a:srgbClr val="CC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r>
              <a:rPr lang="tr" b="1" dirty="0" smtClean="0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Essential Hypertension(Esansiyel Hipertansiyon) </a:t>
            </a:r>
            <a:r>
              <a:rPr lang="tr" dirty="0" smtClean="0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: </a:t>
            </a:r>
            <a:r>
              <a:rPr lang="tr" dirty="0" smtClean="0">
                <a:solidFill>
                  <a:schemeClr val="tx1"/>
                </a:solidFill>
                <a:latin typeface="Garamond"/>
                <a:ea typeface="Garamond"/>
                <a:cs typeface="Garamond"/>
                <a:sym typeface="Garamond"/>
              </a:rPr>
              <a:t>Tek bir nedene bağlanamayan hipertansiyondur.</a:t>
            </a:r>
          </a:p>
          <a:p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idx="2"/>
          </p:nvPr>
        </p:nvSpPr>
        <p:spPr>
          <a:xfrm>
            <a:off x="4385569" y="912778"/>
            <a:ext cx="4446731" cy="3416400"/>
          </a:xfrm>
        </p:spPr>
        <p:txBody>
          <a:bodyPr/>
          <a:lstStyle/>
          <a:p>
            <a:r>
              <a:rPr lang="tr-TR" sz="1600" dirty="0" err="1" smtClean="0">
                <a:solidFill>
                  <a:srgbClr val="C00000"/>
                </a:solidFill>
                <a:latin typeface="Garamond" pitchFamily="18" charset="0"/>
              </a:rPr>
              <a:t>Primer</a:t>
            </a:r>
            <a:r>
              <a:rPr lang="tr-TR" sz="1600" dirty="0" smtClean="0">
                <a:solidFill>
                  <a:srgbClr val="C00000"/>
                </a:solidFill>
                <a:latin typeface="Garamond" pitchFamily="18" charset="0"/>
              </a:rPr>
              <a:t> </a:t>
            </a:r>
            <a:r>
              <a:rPr lang="tr-TR" sz="1600" dirty="0" err="1" smtClean="0">
                <a:solidFill>
                  <a:srgbClr val="C00000"/>
                </a:solidFill>
                <a:latin typeface="Garamond" pitchFamily="18" charset="0"/>
              </a:rPr>
              <a:t>Hypertension</a:t>
            </a:r>
            <a:r>
              <a:rPr lang="tr-TR" sz="1600" dirty="0" smtClean="0">
                <a:solidFill>
                  <a:srgbClr val="C00000"/>
                </a:solidFill>
                <a:latin typeface="Garamond" pitchFamily="18" charset="0"/>
              </a:rPr>
              <a:t> (</a:t>
            </a:r>
            <a:r>
              <a:rPr lang="tr-TR" sz="1600" dirty="0" err="1" smtClean="0">
                <a:solidFill>
                  <a:srgbClr val="C00000"/>
                </a:solidFill>
                <a:latin typeface="Garamond" pitchFamily="18" charset="0"/>
              </a:rPr>
              <a:t>Primer</a:t>
            </a:r>
            <a:r>
              <a:rPr lang="tr-TR" sz="1600" dirty="0" smtClean="0">
                <a:solidFill>
                  <a:srgbClr val="C00000"/>
                </a:solidFill>
                <a:latin typeface="Garamond" pitchFamily="18" charset="0"/>
              </a:rPr>
              <a:t> Hipertansiyon): </a:t>
            </a:r>
            <a:r>
              <a:rPr lang="tr-TR" sz="1600" dirty="0" smtClean="0">
                <a:solidFill>
                  <a:schemeClr val="tx1"/>
                </a:solidFill>
                <a:latin typeface="Garamond" pitchFamily="18" charset="0"/>
              </a:rPr>
              <a:t>Yıllar boyunca kademeli olarak gelişen tansiyondur.</a:t>
            </a:r>
          </a:p>
          <a:p>
            <a:endParaRPr lang="tr-TR" sz="1600" dirty="0" smtClean="0">
              <a:latin typeface="Garamond" pitchFamily="18" charset="0"/>
            </a:endParaRPr>
          </a:p>
          <a:p>
            <a:r>
              <a:rPr lang="tr-TR" sz="1600" dirty="0" err="1" smtClean="0">
                <a:solidFill>
                  <a:srgbClr val="C00000"/>
                </a:solidFill>
                <a:latin typeface="Garamond" pitchFamily="18" charset="0"/>
              </a:rPr>
              <a:t>Seconder</a:t>
            </a:r>
            <a:r>
              <a:rPr lang="tr-TR" sz="1600" dirty="0" smtClean="0">
                <a:solidFill>
                  <a:srgbClr val="C00000"/>
                </a:solidFill>
                <a:latin typeface="Garamond" pitchFamily="18" charset="0"/>
              </a:rPr>
              <a:t> </a:t>
            </a:r>
            <a:r>
              <a:rPr lang="tr-TR" sz="1600" dirty="0" err="1" smtClean="0">
                <a:solidFill>
                  <a:srgbClr val="C00000"/>
                </a:solidFill>
                <a:latin typeface="Garamond" pitchFamily="18" charset="0"/>
              </a:rPr>
              <a:t>Hypertension</a:t>
            </a:r>
            <a:r>
              <a:rPr lang="tr-TR" sz="1600" dirty="0" smtClean="0">
                <a:solidFill>
                  <a:srgbClr val="C00000"/>
                </a:solidFill>
                <a:latin typeface="Garamond" pitchFamily="18" charset="0"/>
              </a:rPr>
              <a:t> (</a:t>
            </a:r>
            <a:r>
              <a:rPr lang="tr-TR" sz="1600" dirty="0" err="1" smtClean="0">
                <a:solidFill>
                  <a:srgbClr val="C00000"/>
                </a:solidFill>
                <a:latin typeface="Garamond" pitchFamily="18" charset="0"/>
              </a:rPr>
              <a:t>Sekonder</a:t>
            </a:r>
            <a:r>
              <a:rPr lang="tr-TR" sz="1600" dirty="0" smtClean="0">
                <a:solidFill>
                  <a:srgbClr val="C00000"/>
                </a:solidFill>
                <a:latin typeface="Garamond" pitchFamily="18" charset="0"/>
              </a:rPr>
              <a:t> Hipertansiyon) :</a:t>
            </a:r>
            <a:r>
              <a:rPr lang="tr-TR" sz="1600" dirty="0" smtClean="0">
                <a:solidFill>
                  <a:schemeClr val="tx1"/>
                </a:solidFill>
                <a:latin typeface="Garamond" pitchFamily="18" charset="0"/>
              </a:rPr>
              <a:t>Aniden ortaya çıkma eğiliminde olan tansiyondur.</a:t>
            </a:r>
          </a:p>
          <a:p>
            <a:pPr>
              <a:buNone/>
            </a:pPr>
            <a:endParaRPr lang="tr-TR" sz="1600" dirty="0" smtClean="0">
              <a:latin typeface="Garamond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201867" y="1281679"/>
            <a:ext cx="4487400" cy="26502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Cardiovascular system ( kardiyovasküler sistem ): </a:t>
            </a:r>
            <a:r>
              <a:rPr lang="tr" dirty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Kalp damar sistemi</a:t>
            </a:r>
            <a:endParaRPr dirty="0">
              <a:solidFill>
                <a:schemeClr val="dk1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Cardia (</a:t>
            </a:r>
            <a:r>
              <a:rPr lang="tr" b="1" dirty="0" smtClean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Kardya</a:t>
            </a:r>
            <a:r>
              <a:rPr lang="tr" b="1" dirty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) </a:t>
            </a:r>
            <a:r>
              <a:rPr lang="tr" dirty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:</a:t>
            </a:r>
            <a:r>
              <a:rPr lang="tr" dirty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 Kalp</a:t>
            </a:r>
            <a:endParaRPr dirty="0">
              <a:solidFill>
                <a:schemeClr val="dk1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Angi (Anji):</a:t>
            </a:r>
            <a:r>
              <a:rPr lang="tr" b="1" dirty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Damar</a:t>
            </a:r>
            <a:endParaRPr dirty="0">
              <a:solidFill>
                <a:schemeClr val="dk1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Arteria (</a:t>
            </a:r>
            <a:r>
              <a:rPr lang="tr" b="1" dirty="0" smtClean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Arterya) </a:t>
            </a:r>
            <a:r>
              <a:rPr lang="tr" b="1" dirty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:</a:t>
            </a:r>
            <a:r>
              <a:rPr lang="tr" dirty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 </a:t>
            </a:r>
            <a:r>
              <a:rPr lang="tr" dirty="0" smtClean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Atardamardır.</a:t>
            </a:r>
            <a:endParaRPr dirty="0">
              <a:solidFill>
                <a:schemeClr val="dk1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Arteriola (Arteryol ) :</a:t>
            </a:r>
            <a:r>
              <a:rPr lang="tr" b="1" dirty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Küçük arterdir.</a:t>
            </a:r>
            <a:endParaRPr dirty="0">
              <a:solidFill>
                <a:schemeClr val="dk1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Vena (Ven) :</a:t>
            </a:r>
            <a:r>
              <a:rPr lang="tr" b="1" dirty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Toplar damardır.Venöz kan taşıyan damarlardır.</a:t>
            </a:r>
            <a:endParaRPr dirty="0">
              <a:solidFill>
                <a:schemeClr val="dk1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Phlebos (Flebos) :</a:t>
            </a:r>
            <a:r>
              <a:rPr lang="tr" b="1" dirty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 </a:t>
            </a:r>
            <a:r>
              <a:rPr lang="tr" dirty="0" smtClean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Toplardamardır.</a:t>
            </a:r>
            <a:endParaRPr dirty="0">
              <a:solidFill>
                <a:schemeClr val="dk1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Venula (Venül) : </a:t>
            </a:r>
            <a:r>
              <a:rPr lang="tr" dirty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Küçük çaplı </a:t>
            </a:r>
            <a:r>
              <a:rPr lang="tr" dirty="0" smtClean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toplardamardır.</a:t>
            </a:r>
            <a:endParaRPr dirty="0">
              <a:solidFill>
                <a:schemeClr val="dk1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</p:txBody>
      </p:sp>
      <p:sp>
        <p:nvSpPr>
          <p:cNvPr id="70" name="Google Shape;70;p15"/>
          <p:cNvSpPr txBox="1"/>
          <p:nvPr/>
        </p:nvSpPr>
        <p:spPr>
          <a:xfrm>
            <a:off x="5680525" y="4805867"/>
            <a:ext cx="2614200" cy="2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13487" y="768562"/>
            <a:ext cx="3955374" cy="356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8"/>
          <p:cNvSpPr txBox="1">
            <a:spLocks noGrp="1"/>
          </p:cNvSpPr>
          <p:nvPr>
            <p:ph type="body" idx="1"/>
          </p:nvPr>
        </p:nvSpPr>
        <p:spPr>
          <a:xfrm>
            <a:off x="174900" y="109425"/>
            <a:ext cx="4336500" cy="40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 smtClean="0">
                <a:solidFill>
                  <a:srgbClr val="C0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Hipotansiyon Çeşitleri</a:t>
            </a:r>
            <a:endParaRPr b="1">
              <a:solidFill>
                <a:srgbClr val="C00000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Orthostatic Hypotension(Ortostatik Hipotansiyon) :</a:t>
            </a:r>
            <a:r>
              <a:rPr lang="tr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latin typeface="Garamond"/>
                <a:ea typeface="Garamond"/>
                <a:cs typeface="Garamond"/>
                <a:sym typeface="Garamond"/>
              </a:rPr>
              <a:t>Kişi dik duruma geçerken , kan basıncının aşırı miktarda düşmesidir.</a:t>
            </a:r>
            <a:endParaRPr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-TR" b="1" dirty="0" err="1" smtClean="0">
                <a:solidFill>
                  <a:srgbClr val="C00000"/>
                </a:solidFill>
                <a:latin typeface="Garamond" pitchFamily="18" charset="0"/>
              </a:rPr>
              <a:t>Neurogenic</a:t>
            </a:r>
            <a:r>
              <a:rPr lang="tr-TR" b="1" dirty="0" smtClean="0">
                <a:solidFill>
                  <a:srgbClr val="C00000"/>
                </a:solidFill>
                <a:latin typeface="Garamond" pitchFamily="18" charset="0"/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  <a:latin typeface="Garamond" pitchFamily="18" charset="0"/>
              </a:rPr>
              <a:t>Hypotension</a:t>
            </a:r>
            <a:r>
              <a:rPr lang="tr-TR" b="1" dirty="0" smtClean="0">
                <a:solidFill>
                  <a:srgbClr val="C00000"/>
                </a:solidFill>
                <a:latin typeface="Garamond" pitchFamily="18" charset="0"/>
              </a:rPr>
              <a:t> (</a:t>
            </a:r>
            <a:r>
              <a:rPr lang="tr-TR" b="1" dirty="0" err="1" smtClean="0">
                <a:solidFill>
                  <a:srgbClr val="C00000"/>
                </a:solidFill>
                <a:latin typeface="Garamond" pitchFamily="18" charset="0"/>
              </a:rPr>
              <a:t>Nörojenik</a:t>
            </a:r>
            <a:r>
              <a:rPr lang="tr-TR" b="1" dirty="0" smtClean="0">
                <a:solidFill>
                  <a:srgbClr val="C00000"/>
                </a:solidFill>
                <a:latin typeface="Garamond" pitchFamily="18" charset="0"/>
              </a:rPr>
              <a:t> Hipotansiyon): </a:t>
            </a:r>
            <a:r>
              <a:rPr lang="tr-TR" dirty="0" smtClean="0">
                <a:latin typeface="Garamond" pitchFamily="18" charset="0"/>
              </a:rPr>
              <a:t>Korkmak,uzun süre ayakta kalmak ya da üzüntü gibi durumlarda açığa çıkan tansiyon düşüklüğüdür.</a:t>
            </a: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296" name="Google Shape;296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027" y="2547892"/>
            <a:ext cx="2385508" cy="1849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4919" y="267775"/>
            <a:ext cx="2905905" cy="21305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9"/>
          <p:cNvSpPr txBox="1">
            <a:spLocks noGrp="1"/>
          </p:cNvSpPr>
          <p:nvPr>
            <p:ph type="body" idx="1"/>
          </p:nvPr>
        </p:nvSpPr>
        <p:spPr>
          <a:xfrm>
            <a:off x="201225" y="364100"/>
            <a:ext cx="8479500" cy="49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Şok Çeşitleri: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tr" b="1" dirty="0" smtClean="0">
              <a:solidFill>
                <a:srgbClr val="CC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Shock </a:t>
            </a: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(Şok) : </a:t>
            </a:r>
            <a:r>
              <a:rPr lang="tr" dirty="0">
                <a:latin typeface="Garamond"/>
                <a:ea typeface="Garamond"/>
                <a:cs typeface="Garamond"/>
                <a:sym typeface="Garamond"/>
              </a:rPr>
              <a:t>Dakikadaki kalp atım sayısının yetersiz olması ya da periferik kan akımının kötü bir şekilde dağılması nedeniyle , dokulara giden kan akımının onların canlılıklarını sürdürecek yeterlilikte olmaması durumudur .</a:t>
            </a:r>
            <a:endParaRPr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Cardiogenic shock (</a:t>
            </a:r>
            <a:r>
              <a:rPr lang="tr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Kardyojenik </a:t>
            </a: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Şok ) :</a:t>
            </a:r>
            <a:r>
              <a:rPr lang="tr" dirty="0">
                <a:latin typeface="Garamond"/>
                <a:ea typeface="Garamond"/>
                <a:cs typeface="Garamond"/>
                <a:sym typeface="Garamond"/>
              </a:rPr>
              <a:t> Kalbin pompalama fonksiyonunun bozulmasına bağlı gelişen şok. </a:t>
            </a:r>
            <a:endParaRPr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Hypovolemic Shock (Hipovolemik Şok ) : </a:t>
            </a:r>
            <a:r>
              <a:rPr lang="tr" dirty="0">
                <a:latin typeface="Garamond"/>
                <a:ea typeface="Garamond"/>
                <a:cs typeface="Garamond"/>
                <a:sym typeface="Garamond"/>
              </a:rPr>
              <a:t>Damar içi sıvı hacminin az olması nedeniyle gelişen şok.</a:t>
            </a:r>
            <a:endParaRPr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Septic Shock (Septik Şok ) : </a:t>
            </a:r>
            <a:r>
              <a:rPr lang="tr" dirty="0">
                <a:latin typeface="Garamond"/>
                <a:ea typeface="Garamond"/>
                <a:cs typeface="Garamond"/>
                <a:sym typeface="Garamond"/>
              </a:rPr>
              <a:t>Bir enfeksiyon ajanının yol açtığı şok.</a:t>
            </a:r>
            <a:endParaRPr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50"/>
          <p:cNvSpPr txBox="1">
            <a:spLocks noGrp="1"/>
          </p:cNvSpPr>
          <p:nvPr>
            <p:ph type="body" idx="1"/>
          </p:nvPr>
        </p:nvSpPr>
        <p:spPr>
          <a:xfrm>
            <a:off x="311700" y="169775"/>
            <a:ext cx="4382400" cy="43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Atrial </a:t>
            </a:r>
            <a:r>
              <a:rPr lang="tr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fibrillation </a:t>
            </a: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(Atriyal fibrilasyon):</a:t>
            </a:r>
            <a:r>
              <a:rPr lang="tr" dirty="0">
                <a:latin typeface="Garamond"/>
                <a:ea typeface="Garamond"/>
                <a:cs typeface="Garamond"/>
                <a:sym typeface="Garamond"/>
              </a:rPr>
              <a:t> Atrium kasının titreşim şeklinde sürekli ve düzensiz kasılmasıdır.</a:t>
            </a:r>
            <a:endParaRPr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tr" dirty="0"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Ventricular Fibrillation(Ventriküler Fibrilasyon)-VF : </a:t>
            </a:r>
            <a:r>
              <a:rPr lang="tr" dirty="0">
                <a:latin typeface="Garamond"/>
                <a:ea typeface="Garamond"/>
                <a:cs typeface="Garamond"/>
                <a:sym typeface="Garamond"/>
              </a:rPr>
              <a:t>Ventrikül kasının titreşim şeklinde sürekli ve düzensiz kasılmasıdır.</a:t>
            </a:r>
            <a:endParaRPr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Cardiopoludism ( 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Kardyopoludizm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) 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Sıtma hastalığı sırasında ortaya çıkan kalp bozukluğudur.</a:t>
            </a:r>
            <a:endParaRPr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310" name="Google Shape;310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4200" y="169775"/>
            <a:ext cx="3999900" cy="2247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3063075"/>
            <a:ext cx="4042100" cy="142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51"/>
          <p:cNvSpPr txBox="1">
            <a:spLocks noGrp="1"/>
          </p:cNvSpPr>
          <p:nvPr>
            <p:ph type="body" idx="1"/>
          </p:nvPr>
        </p:nvSpPr>
        <p:spPr>
          <a:xfrm>
            <a:off x="149800" y="109850"/>
            <a:ext cx="4504200" cy="481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Cardiac </a:t>
            </a:r>
            <a:r>
              <a:rPr lang="tr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Arrest (</a:t>
            </a: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Kardiyak Arest) :</a:t>
            </a:r>
            <a:r>
              <a:rPr lang="tr" dirty="0">
                <a:latin typeface="Garamond"/>
                <a:ea typeface="Garamond"/>
                <a:cs typeface="Garamond"/>
                <a:sym typeface="Garamond"/>
              </a:rPr>
              <a:t> Kalp durmasıdır.</a:t>
            </a:r>
            <a:endParaRPr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tr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Asystole (Asistol ) </a:t>
            </a: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: </a:t>
            </a:r>
            <a:r>
              <a:rPr lang="tr" dirty="0">
                <a:latin typeface="Garamond"/>
                <a:ea typeface="Garamond"/>
                <a:cs typeface="Garamond"/>
                <a:sym typeface="Garamond"/>
              </a:rPr>
              <a:t>Kan akışı olmaması , </a:t>
            </a:r>
            <a:r>
              <a:rPr lang="tr" dirty="0" smtClean="0">
                <a:latin typeface="Garamond"/>
                <a:ea typeface="Garamond"/>
                <a:cs typeface="Garamond"/>
                <a:sym typeface="Garamond"/>
              </a:rPr>
              <a:t>myokardın </a:t>
            </a:r>
            <a:r>
              <a:rPr lang="tr" dirty="0">
                <a:latin typeface="Garamond"/>
                <a:ea typeface="Garamond"/>
                <a:cs typeface="Garamond"/>
                <a:sym typeface="Garamond"/>
              </a:rPr>
              <a:t>kasılmaması ve </a:t>
            </a:r>
            <a:r>
              <a:rPr lang="tr" dirty="0" smtClean="0">
                <a:latin typeface="Garamond"/>
                <a:ea typeface="Garamond"/>
                <a:cs typeface="Garamond"/>
                <a:sym typeface="Garamond"/>
              </a:rPr>
              <a:t>kardyak </a:t>
            </a:r>
            <a:r>
              <a:rPr lang="tr" dirty="0">
                <a:latin typeface="Garamond"/>
                <a:ea typeface="Garamond"/>
                <a:cs typeface="Garamond"/>
                <a:sym typeface="Garamond"/>
              </a:rPr>
              <a:t>etkinliğin olmaması durumudur.</a:t>
            </a:r>
            <a:endParaRPr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>
              <a:spcBef>
                <a:spcPts val="1600"/>
              </a:spcBef>
              <a:buNone/>
            </a:pP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Cardiac </a:t>
            </a:r>
            <a:r>
              <a:rPr lang="tr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Arrhythmia </a:t>
            </a: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(</a:t>
            </a:r>
            <a:r>
              <a:rPr lang="tr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Kardyak </a:t>
            </a: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aritmi):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Kalp atımlarının düzensiz olmasıdır.</a:t>
            </a: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319" name="Google Shape;319;p51" descr="Ä°lgili resim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87725" y="109850"/>
            <a:ext cx="4591050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51" descr="Ä°lgili resim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73250" y="3407825"/>
            <a:ext cx="4591050" cy="1735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51" descr="https://lh3.googleusercontent.com/kt9FCt5zoeoxocVtL6fXY9XPM0Ffg-i8epDhjvcNbT6K_sL1pAMDPTSgqBikXcHO1TnN38bBXdRFHDwCrBQMusc0qnOQ76ZRbIlB0yH2rMobdI3b72xkOsquDx0bqgJeDbf3hxyY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74575" y="1840350"/>
            <a:ext cx="4504199" cy="160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2"/>
          <p:cNvSpPr txBox="1">
            <a:spLocks noGrp="1"/>
          </p:cNvSpPr>
          <p:nvPr>
            <p:ph type="body" idx="1"/>
          </p:nvPr>
        </p:nvSpPr>
        <p:spPr>
          <a:xfrm>
            <a:off x="121925" y="143750"/>
            <a:ext cx="4602000" cy="47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Angina Pectoris (Anjina Pektoris) :</a:t>
            </a:r>
            <a:r>
              <a:rPr lang="tr" dirty="0">
                <a:solidFill>
                  <a:schemeClr val="dk1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Koroner arterdeki ateroskleroz sonucu miyokard iskemisine bağlı olarak göğüste ağrı ile ortaya çıkan durumdur.Çoğu zaman heyecanlanma veya egzersiz sonucu ortaya çıkar.</a:t>
            </a:r>
            <a:endParaRPr>
              <a:solidFill>
                <a:schemeClr val="dk1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Myocard Infarctus(Myokard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Enfarktüsü ) -MI : </a:t>
            </a:r>
            <a:r>
              <a:rPr lang="tr" dirty="0">
                <a:solidFill>
                  <a:schemeClr val="dk1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Genellikle miyokardın bir bölümüne gelen koroner kan akımının birden bire azalması sonucu ortaya çıkan iskemik miyokard nekrozudur.</a:t>
            </a:r>
            <a:endParaRPr>
              <a:solidFill>
                <a:schemeClr val="dk1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00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-Nekroz :</a:t>
            </a:r>
            <a:r>
              <a:rPr lang="tr" dirty="0">
                <a:solidFill>
                  <a:schemeClr val="dk1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Canlı bir organizmada </a:t>
            </a:r>
            <a:r>
              <a:rPr lang="tr" u="sng" dirty="0">
                <a:solidFill>
                  <a:srgbClr val="0E0EF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  <a:hlinkClick r:id="rId3"/>
              </a:rPr>
              <a:t>hücre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ve dokunun patolojik ölümüne </a:t>
            </a:r>
            <a:r>
              <a:rPr lang="tr" u="sng" dirty="0">
                <a:solidFill>
                  <a:srgbClr val="0E0EF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  <a:hlinkClick r:id="rId4"/>
              </a:rPr>
              <a:t>nekroz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denir. </a:t>
            </a:r>
            <a:endParaRPr sz="12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329" name="Google Shape;329;p52" descr="https://lh4.googleusercontent.com/ZiQS7wLvuRZvHsH8-zRkyD8dyQ4bK1SCH7IXQg7xmZa1tQFcIWwlGxsQ7uRPJrNKpoOn9FWTdD1OvxEEGR41WSkgDUYCz1ZFQwVGMgevWS5smNoMmGYmGDNyt1mNPD23_QfUlWBX"/>
          <p:cNvPicPr preferRelativeResize="0"/>
          <p:nvPr/>
        </p:nvPicPr>
        <p:blipFill rotWithShape="1">
          <a:blip r:embed="rId5">
            <a:alphaModFix/>
          </a:blip>
          <a:srcRect r="17539" b="17539"/>
          <a:stretch/>
        </p:blipFill>
        <p:spPr>
          <a:xfrm>
            <a:off x="4572000" y="183700"/>
            <a:ext cx="4449325" cy="177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52" descr="https://lh5.googleusercontent.com/7eXakWto7duT-JVBV7Qdr9Ccd6qHXXPoYNKnwjoKfGJP9r4m-xhB2X--CMFmrK4MkRcQzdfDffJfCak52KZ3d0klLkrAm8kuG52hVW3M2s57kjnbZ7t16V0kJbleobeOBmhagfJ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2000" y="2257225"/>
            <a:ext cx="4409375" cy="240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53"/>
          <p:cNvSpPr txBox="1">
            <a:spLocks noGrp="1"/>
          </p:cNvSpPr>
          <p:nvPr>
            <p:ph type="body" idx="1"/>
          </p:nvPr>
        </p:nvSpPr>
        <p:spPr>
          <a:xfrm>
            <a:off x="79875" y="89850"/>
            <a:ext cx="4742400" cy="496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sz="1500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Aneurysma (Anevrizma):</a:t>
            </a:r>
            <a:r>
              <a:rPr lang="tr" sz="1500" b="1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sz="15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Damarın </a:t>
            </a:r>
            <a:r>
              <a:rPr lang="tr" sz="150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belirli </a:t>
            </a:r>
            <a:r>
              <a:rPr lang="tr" sz="15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bir bölgesinin genişlemesinden  oluşan baloncuk, şişliktir.</a:t>
            </a:r>
            <a:endParaRPr sz="15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1500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Aortic </a:t>
            </a:r>
            <a:r>
              <a:rPr lang="tr" sz="1500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Insufficiency </a:t>
            </a:r>
            <a:r>
              <a:rPr lang="tr" sz="1500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(</a:t>
            </a:r>
            <a:r>
              <a:rPr lang="tr" sz="1500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Aortik  Insufisiensi): </a:t>
            </a:r>
            <a:r>
              <a:rPr lang="tr" sz="15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Diyastol sırasında bir kısım kanın bozuk kapakçıktan geri dönmesidir.</a:t>
            </a:r>
            <a:endParaRPr sz="15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5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339" name="Google Shape;339;p53" descr="anevrizma ile ilgili gÃ¶rsel sonucu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6186" y="99875"/>
            <a:ext cx="4313164" cy="180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53" descr="aort stenoz ile ilgili gÃ¶rsel sonucu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5100" y="2411700"/>
            <a:ext cx="4016925" cy="16540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54"/>
          <p:cNvSpPr txBox="1">
            <a:spLocks noGrp="1"/>
          </p:cNvSpPr>
          <p:nvPr>
            <p:ph type="body" idx="1"/>
          </p:nvPr>
        </p:nvSpPr>
        <p:spPr>
          <a:xfrm>
            <a:off x="99875" y="109850"/>
            <a:ext cx="4211700" cy="44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Mitral Stenosis 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(Mitral Stenoz) :</a:t>
            </a:r>
            <a:r>
              <a:rPr lang="tr" dirty="0" smtClean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Mitral kapağın daralmasıdır.</a:t>
            </a: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Mitral 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Incompetence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(Mitral İnkompetens ) 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Mitral kapaktaki yetersizliktir.Mitral kapak tam olarak kapanamaz.</a:t>
            </a: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348" name="Google Shape;348;p54" descr="https://lh4.googleusercontent.com/tVQJ9y3EvUjgPmx-mkC0WR-EczpeLNeBLaDPAR93LXpdDhAjlTWXHOJRg9yICgfvT2r-WWUQCcgQ8mQPUHxvIitVX1_yMurC9eEkE-Bkufblh9w9mtf4e1_vDHWjEswJTPxCHaks"/>
          <p:cNvPicPr preferRelativeResize="0"/>
          <p:nvPr/>
        </p:nvPicPr>
        <p:blipFill rotWithShape="1">
          <a:blip r:embed="rId3">
            <a:alphaModFix/>
          </a:blip>
          <a:srcRect t="2570" b="-2569"/>
          <a:stretch/>
        </p:blipFill>
        <p:spPr>
          <a:xfrm>
            <a:off x="4398350" y="109850"/>
            <a:ext cx="4211700" cy="271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54" descr="https://lh6.googleusercontent.com/gYVUSy8DySb5MytMom-Ym0j5A_QEuMfUJaBORgtZ7V4tk2u979i-FT5GmbM5-UNir6TsQmZbIdN2szDaQG9l-bZVT3f_7RjR_IPjzPsIyVzQunc_YAE4Ahf-LczHs9fn7nHmH4wa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4950" y="2372200"/>
            <a:ext cx="4089651" cy="2714625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54"/>
          <p:cNvSpPr txBox="1"/>
          <p:nvPr/>
        </p:nvSpPr>
        <p:spPr>
          <a:xfrm>
            <a:off x="5493025" y="3357564"/>
            <a:ext cx="3529500" cy="1614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Acardiac (</a:t>
            </a:r>
            <a:r>
              <a:rPr lang="tr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Akardyak</a:t>
            </a: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" b="1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Teratojenik olarak kalbin doğuştan olmayışı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.</a:t>
            </a:r>
          </a:p>
          <a:p>
            <a:pPr marL="342900" lvl="0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 smtClean="0">
                <a:solidFill>
                  <a:schemeClr val="tx1"/>
                </a:solidFill>
                <a:latin typeface="Garamond"/>
                <a:sym typeface="Garamond"/>
              </a:rPr>
              <a:t>Teratojenik:</a:t>
            </a:r>
            <a:r>
              <a:rPr lang="tr" dirty="0" smtClean="0">
                <a:solidFill>
                  <a:schemeClr val="dk1"/>
                </a:solidFill>
                <a:latin typeface="Garamond"/>
                <a:sym typeface="Garamond"/>
              </a:rPr>
              <a:t> Normal embriyonal gelişmeyi bozarak kusurlu doku veya organ oluşmasına neden olan madde veya etkendir.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5"/>
          <p:cNvSpPr txBox="1">
            <a:spLocks noGrp="1"/>
          </p:cNvSpPr>
          <p:nvPr>
            <p:ph type="body" idx="1"/>
          </p:nvPr>
        </p:nvSpPr>
        <p:spPr>
          <a:xfrm>
            <a:off x="119850" y="109850"/>
            <a:ext cx="4191600" cy="44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Mitral Regurgitation ( Mitral Regurjitasyon ) :</a:t>
            </a:r>
            <a:r>
              <a:rPr lang="tr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Mitral kapaktaki yetersizlik nedeniyle sol ventriküldeki  kanın , sol atriuma geri kaçmasıyla ortaya çıkan durumdur. </a:t>
            </a: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357" name="Google Shape;357;p55"/>
          <p:cNvSpPr txBox="1">
            <a:spLocks noGrp="1"/>
          </p:cNvSpPr>
          <p:nvPr>
            <p:ph type="body" idx="2"/>
          </p:nvPr>
        </p:nvSpPr>
        <p:spPr>
          <a:xfrm>
            <a:off x="4272513" y="2936000"/>
            <a:ext cx="4608900" cy="223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Aortic stenosis (</a:t>
            </a:r>
            <a:r>
              <a:rPr lang="tr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Aortik stenoz):</a:t>
            </a:r>
            <a:r>
              <a:rPr lang="tr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sz="15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Sol karıncıktan kanın çıkışını zorlaştıran daralmadır.</a:t>
            </a:r>
            <a:endParaRPr/>
          </a:p>
        </p:txBody>
      </p:sp>
      <p:pic>
        <p:nvPicPr>
          <p:cNvPr id="358" name="Google Shape;358;p55" descr="aort stenoz ile ilgili gÃ¶rsel sonucu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475" y="2421900"/>
            <a:ext cx="3637650" cy="255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24283" y="109850"/>
            <a:ext cx="4105376" cy="226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56"/>
          <p:cNvSpPr txBox="1">
            <a:spLocks noGrp="1"/>
          </p:cNvSpPr>
          <p:nvPr>
            <p:ph type="body" idx="1"/>
          </p:nvPr>
        </p:nvSpPr>
        <p:spPr>
          <a:xfrm>
            <a:off x="99875" y="149800"/>
            <a:ext cx="4472100" cy="478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sz="1500" b="1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Atrial septal defect (Atriyal septal defekt):</a:t>
            </a:r>
            <a:r>
              <a:rPr lang="tr" sz="15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Sağ ve sol kulakçıklar arasındaki anormal geçittir.</a:t>
            </a:r>
            <a:endParaRPr sz="15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0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368" name="Google Shape;368;p56" descr="atriyal septal defekt ile ilgili gÃ¶rsel sonucu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3550" y="149800"/>
            <a:ext cx="3545500" cy="242195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56"/>
          <p:cNvSpPr txBox="1"/>
          <p:nvPr/>
        </p:nvSpPr>
        <p:spPr>
          <a:xfrm>
            <a:off x="5133525" y="3146025"/>
            <a:ext cx="3785100" cy="17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Tricuspid Stenosis(Triküspit Stenozu ) 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Triküspit kapakta darlık olmasıdır.</a:t>
            </a:r>
            <a:endParaRPr dirty="0"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70" name="Google Shape;370;p56" descr="https://lh6.googleusercontent.com/0nmikM1IBP4azkqbqUBzpa8aXOUXlaIqnUb1Zi31hxV63fI1kYinl3m3fbMoZQg5Wc7EOtuScWOG7DFdulgzJFq9gv1CC9FeOwaNrcnuuuEHlMdxQinyLUb4Nu_ULh4vDoft4aQ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9725" y="2663650"/>
            <a:ext cx="4790425" cy="200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7"/>
          <p:cNvSpPr txBox="1">
            <a:spLocks noGrp="1"/>
          </p:cNvSpPr>
          <p:nvPr>
            <p:ph type="body" idx="1"/>
          </p:nvPr>
        </p:nvSpPr>
        <p:spPr>
          <a:xfrm>
            <a:off x="109850" y="149800"/>
            <a:ext cx="4201800" cy="44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Tricuspid 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Incompetence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( Triküspit İnkompetens) 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Triksüpit kapak yetmezliğidir. Triküspit kapak tam olarak kapanamaz.</a:t>
            </a: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Tricuspid Regurgitation ( Triküspid 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Regurjitasyon): 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Triküspit kapakların tam olarak kapanamamasından dolayı sağ </a:t>
            </a:r>
            <a:r>
              <a:rPr lang="tr" dirty="0" smtClean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ventriküldeki 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kanın , sağ atriuma geri kaçmasıyla ortaya çıkan durumdur.</a:t>
            </a: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Cardiectosis ( 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Kardyektazi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) : 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Kalbin kısmi ya da tam genişlemesidir.</a:t>
            </a:r>
            <a:endParaRPr dirty="0"/>
          </a:p>
        </p:txBody>
      </p:sp>
      <p:pic>
        <p:nvPicPr>
          <p:cNvPr id="377" name="Google Shape;377;p57" descr="https://lh3.googleusercontent.com/TyGRU45V-E7mBSpHUPLyrNBC6HVfd6CNoQ-xaqSD5FJgkaUrzJdUyvax_9sahEyg5nuOQ-jAKy-o_teW3PKadV3CToCCumaUy-ovgUr5X0miO-nSn5gaq6F4mQacUvLedlIPjv5N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0"/>
            <a:ext cx="4518451" cy="333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body" idx="1"/>
          </p:nvPr>
        </p:nvSpPr>
        <p:spPr>
          <a:xfrm>
            <a:off x="299900" y="108082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b="1" dirty="0" smtClean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Tunica Intima ( Tunika İntima) :  </a:t>
            </a:r>
            <a:r>
              <a:rPr lang="tr" dirty="0" smtClean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Damarın boşluk tarafında olan ilk katmanıdır.</a:t>
            </a:r>
            <a:endParaRPr smtClean="0">
              <a:solidFill>
                <a:schemeClr val="dk1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342900" lvl="0" indent="-2413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mtClean="0">
              <a:solidFill>
                <a:schemeClr val="dk1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 smtClean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Tunica Media (Tunika Media) :</a:t>
            </a:r>
            <a:r>
              <a:rPr lang="tr" b="1" dirty="0" smtClean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 </a:t>
            </a:r>
            <a:r>
              <a:rPr lang="tr" dirty="0" smtClean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Damarın orta katmanıdır.</a:t>
            </a:r>
            <a:endParaRPr smtClean="0">
              <a:solidFill>
                <a:schemeClr val="dk1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342900" lvl="0" indent="-2413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mtClean="0">
              <a:solidFill>
                <a:schemeClr val="dk1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 smtClean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Tunica Externa (Tunika Eksterna ) : </a:t>
            </a:r>
            <a:r>
              <a:rPr lang="tr" dirty="0" smtClean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Damarın dış katmanıdır.</a:t>
            </a:r>
            <a:endParaRPr smtClean="0">
              <a:solidFill>
                <a:schemeClr val="dk1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342900" lvl="0" indent="-2413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smtClean="0">
              <a:solidFill>
                <a:schemeClr val="dk1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34290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6"/>
          <p:cNvSpPr txBox="1"/>
          <p:nvPr/>
        </p:nvSpPr>
        <p:spPr>
          <a:xfrm>
            <a:off x="441200" y="628725"/>
            <a:ext cx="37173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dirty="0">
                <a:solidFill>
                  <a:srgbClr val="FF0000"/>
                </a:solidFill>
                <a:latin typeface="Garamond" panose="02020404030301010803" pitchFamily="18" charset="0"/>
              </a:rPr>
              <a:t>Damar Katmanları</a:t>
            </a:r>
            <a:endParaRPr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24400" y="229600"/>
            <a:ext cx="4273499" cy="4218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8"/>
          <p:cNvSpPr txBox="1">
            <a:spLocks noGrp="1"/>
          </p:cNvSpPr>
          <p:nvPr>
            <p:ph type="body" idx="1"/>
          </p:nvPr>
        </p:nvSpPr>
        <p:spPr>
          <a:xfrm>
            <a:off x="149800" y="189750"/>
            <a:ext cx="4161900" cy="437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Pulmonary Stenosis (Pulmoner Stenoz ) : 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Pulmoner kapak darlığıdır.  </a:t>
            </a:r>
            <a:endParaRPr dirty="0"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383" name="Google Shape;383;p58"/>
          <p:cNvSpPr txBox="1">
            <a:spLocks noGrp="1"/>
          </p:cNvSpPr>
          <p:nvPr>
            <p:ph type="body" idx="2"/>
          </p:nvPr>
        </p:nvSpPr>
        <p:spPr>
          <a:xfrm>
            <a:off x="4464100" y="3425675"/>
            <a:ext cx="4388100" cy="15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Deep </a:t>
            </a:r>
            <a:r>
              <a:rPr lang="tr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vena </a:t>
            </a: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thrombosis (Derin ven trombozu):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Vücudumuzda derin venlerde oluşan kan pıhtısıdır.</a:t>
            </a:r>
            <a:endParaRPr dirty="0"/>
          </a:p>
        </p:txBody>
      </p:sp>
      <p:pic>
        <p:nvPicPr>
          <p:cNvPr id="384" name="Google Shape;384;p58" descr="https://lh6.googleusercontent.com/dcjxc_F3bgSICFPI1g12bhr_Yg0QC3rOjr008ZdNxRTSTIhjGv-zxzPFgnyhTS1rSCwv8VA4KTO7Ga-JFm64wBK-21E-sQZXgSFvVORsgD0TNDEusL-WnpML0XRJtTypTWbwtJo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4688" y="72500"/>
            <a:ext cx="4486929" cy="304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58" descr="derin ven trombozu ile ilgili gÃ¶rsel sonucu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9800" y="1023900"/>
            <a:ext cx="3895100" cy="3457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59"/>
          <p:cNvSpPr txBox="1">
            <a:spLocks noGrp="1"/>
          </p:cNvSpPr>
          <p:nvPr>
            <p:ph type="body" idx="1"/>
          </p:nvPr>
        </p:nvSpPr>
        <p:spPr>
          <a:xfrm>
            <a:off x="201850" y="222300"/>
            <a:ext cx="4258200" cy="47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Bradycardia (Bradikardi):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Kalp atım hızının 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normalden yavaş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olmasıdır.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tr-TR" sz="1600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tr-TR" sz="1600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Tachycardia (</a:t>
            </a:r>
            <a:r>
              <a:rPr lang="tr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Takikardi</a:t>
            </a: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" sz="16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Kalp atım hızının </a:t>
            </a:r>
            <a:r>
              <a:rPr lang="tr" sz="160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normalden fazla </a:t>
            </a:r>
            <a:r>
              <a:rPr lang="tr" sz="16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olmasıdır.</a:t>
            </a: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b="1">
              <a:solidFill>
                <a:srgbClr val="CC0000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393" name="Google Shape;393;p59" descr="Ä°lgili resim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4348" y="222300"/>
            <a:ext cx="4367951" cy="983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59" descr="Ä°lgili resim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5375" y="2218000"/>
            <a:ext cx="4367949" cy="100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buNone/>
            </a:pPr>
            <a:r>
              <a:rPr lang="tr-TR" b="1" dirty="0" err="1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Cardiopathy</a:t>
            </a:r>
            <a:r>
              <a:rPr lang="tr-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(</a:t>
            </a:r>
            <a:r>
              <a:rPr lang="tr-TR" b="1" dirty="0" err="1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Kardyopati</a:t>
            </a:r>
            <a:r>
              <a:rPr lang="tr-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) :</a:t>
            </a:r>
            <a:r>
              <a:rPr lang="tr-TR" dirty="0" smtClean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Kalp hastalığı ya da bozukluğudur.</a:t>
            </a:r>
          </a:p>
          <a:p>
            <a:pPr marL="0" lvl="0" indent="0">
              <a:lnSpc>
                <a:spcPct val="100000"/>
              </a:lnSpc>
              <a:buNone/>
            </a:pPr>
            <a:endParaRPr lang="tr-TR" dirty="0" smtClean="0"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>
              <a:lnSpc>
                <a:spcPct val="100000"/>
              </a:lnSpc>
              <a:buNone/>
            </a:pPr>
            <a:endParaRPr lang="tr-TR" sz="1200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tr-TR" b="1" dirty="0" err="1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Ischemic</a:t>
            </a:r>
            <a:r>
              <a:rPr lang="tr-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b="1" dirty="0" err="1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cardiopathy</a:t>
            </a:r>
            <a:r>
              <a:rPr lang="tr-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( </a:t>
            </a:r>
            <a:r>
              <a:rPr lang="tr-TR" b="1" dirty="0" err="1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İskemik</a:t>
            </a:r>
            <a:r>
              <a:rPr lang="tr-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b="1" dirty="0" err="1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Kardyopati</a:t>
            </a:r>
            <a:r>
              <a:rPr lang="tr-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) :</a:t>
            </a:r>
            <a:r>
              <a:rPr lang="tr-TR" dirty="0" smtClean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dirty="0" err="1" smtClean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Miyokard</a:t>
            </a:r>
            <a:r>
              <a:rPr lang="tr-TR" dirty="0" smtClean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dirty="0" err="1" smtClean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iskemisi</a:t>
            </a:r>
            <a:r>
              <a:rPr lang="tr-TR" dirty="0" smtClean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sonucu gelişen kalp hastalığıdır .</a:t>
            </a:r>
          </a:p>
          <a:p>
            <a:pPr marL="0" lvl="0" indent="0">
              <a:lnSpc>
                <a:spcPct val="100000"/>
              </a:lnSpc>
              <a:buNone/>
            </a:pPr>
            <a:endParaRPr lang="tr-TR" sz="1200" dirty="0" smtClean="0"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>
              <a:lnSpc>
                <a:spcPct val="100000"/>
              </a:lnSpc>
              <a:buNone/>
            </a:pPr>
            <a:endParaRPr lang="tr-TR" sz="1200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>
              <a:lnSpc>
                <a:spcPct val="100000"/>
              </a:lnSpc>
              <a:buClr>
                <a:schemeClr val="dk1"/>
              </a:buClr>
              <a:buSzPts val="1100"/>
              <a:buNone/>
            </a:pPr>
            <a:r>
              <a:rPr lang="tr-TR" b="1" dirty="0" err="1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Carsinoid</a:t>
            </a:r>
            <a:r>
              <a:rPr lang="tr-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b="1" dirty="0" err="1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cardiopathy</a:t>
            </a:r>
            <a:r>
              <a:rPr lang="tr-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( </a:t>
            </a:r>
            <a:r>
              <a:rPr lang="tr-TR" b="1" dirty="0" err="1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Karsinoid</a:t>
            </a:r>
            <a:r>
              <a:rPr lang="tr-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b="1" dirty="0" err="1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Kardyopati</a:t>
            </a:r>
            <a:r>
              <a:rPr lang="tr-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) :</a:t>
            </a:r>
            <a:r>
              <a:rPr lang="tr-TR" dirty="0" smtClean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dirty="0" err="1" smtClean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Karsinoid</a:t>
            </a:r>
            <a:r>
              <a:rPr lang="tr-TR" dirty="0" smtClean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bir gelişme sırasında sağ kalp boşluğunda lif birikmesi ve </a:t>
            </a:r>
            <a:r>
              <a:rPr lang="tr-TR" dirty="0" err="1" smtClean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ventrikül</a:t>
            </a:r>
            <a:r>
              <a:rPr lang="tr-TR" dirty="0" smtClean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duvarı kalınlaşmasıdır.</a:t>
            </a:r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latin typeface="Garamond" pitchFamily="18" charset="0"/>
              </a:rPr>
              <a:t>Normal Nabız Değerleri</a:t>
            </a:r>
          </a:p>
          <a:p>
            <a:pPr>
              <a:buNone/>
            </a:pPr>
            <a:endParaRPr lang="tr-TR" dirty="0" smtClean="0">
              <a:latin typeface="Garamond" pitchFamily="18" charset="0"/>
            </a:endParaRPr>
          </a:p>
          <a:p>
            <a:pPr>
              <a:buNone/>
            </a:pPr>
            <a:endParaRPr lang="tr-TR" dirty="0" smtClean="0">
              <a:latin typeface="Garamond" pitchFamily="18" charset="0"/>
            </a:endParaRPr>
          </a:p>
          <a:p>
            <a:pPr>
              <a:buNone/>
            </a:pPr>
            <a:endParaRPr lang="tr-TR" dirty="0" smtClean="0">
              <a:latin typeface="Garamond" pitchFamily="18" charset="0"/>
            </a:endParaRPr>
          </a:p>
          <a:p>
            <a:pPr>
              <a:buNone/>
            </a:pPr>
            <a:r>
              <a:rPr lang="tr-TR" dirty="0" smtClean="0">
                <a:latin typeface="Garamond" pitchFamily="18" charset="0"/>
              </a:rPr>
              <a:t>Yetişkin 60-100   (80)    atım/</a:t>
            </a:r>
            <a:r>
              <a:rPr lang="tr-TR" dirty="0" err="1" smtClean="0">
                <a:latin typeface="Garamond" pitchFamily="18" charset="0"/>
              </a:rPr>
              <a:t>dk</a:t>
            </a:r>
            <a:endParaRPr lang="tr-TR" dirty="0" smtClean="0">
              <a:latin typeface="Garamond" pitchFamily="18" charset="0"/>
            </a:endParaRPr>
          </a:p>
          <a:p>
            <a:pPr>
              <a:buNone/>
            </a:pPr>
            <a:r>
              <a:rPr lang="tr-TR" dirty="0" smtClean="0">
                <a:latin typeface="Garamond" pitchFamily="18" charset="0"/>
              </a:rPr>
              <a:t>Çocuk 80-120    (100)   atım/</a:t>
            </a:r>
            <a:r>
              <a:rPr lang="tr-TR" dirty="0" err="1" smtClean="0">
                <a:latin typeface="Garamond" pitchFamily="18" charset="0"/>
              </a:rPr>
              <a:t>dk</a:t>
            </a:r>
            <a:endParaRPr lang="tr-TR" dirty="0" smtClean="0">
              <a:latin typeface="Garamond" pitchFamily="18" charset="0"/>
            </a:endParaRPr>
          </a:p>
          <a:p>
            <a:pPr>
              <a:buNone/>
            </a:pPr>
            <a:r>
              <a:rPr lang="tr-TR" dirty="0" smtClean="0">
                <a:latin typeface="Garamond" pitchFamily="18" charset="0"/>
              </a:rPr>
              <a:t>Bebek 100-140   (120)   atım/</a:t>
            </a:r>
            <a:r>
              <a:rPr lang="tr-TR" dirty="0" err="1" smtClean="0">
                <a:latin typeface="Garamond" pitchFamily="18" charset="0"/>
              </a:rPr>
              <a:t>dk</a:t>
            </a:r>
            <a:endParaRPr lang="tr-TR" dirty="0" smtClean="0">
              <a:latin typeface="Garamond" pitchFamily="18" charset="0"/>
            </a:endParaRPr>
          </a:p>
          <a:p>
            <a:pPr>
              <a:buNone/>
            </a:pPr>
            <a:r>
              <a:rPr lang="tr-TR" dirty="0" err="1" smtClean="0">
                <a:latin typeface="Garamond" pitchFamily="18" charset="0"/>
              </a:rPr>
              <a:t>Yenidoğan</a:t>
            </a:r>
            <a:r>
              <a:rPr lang="tr-TR" dirty="0" smtClean="0">
                <a:latin typeface="Garamond" pitchFamily="18" charset="0"/>
              </a:rPr>
              <a:t> 120-160 (140)   atım/</a:t>
            </a:r>
            <a:r>
              <a:rPr lang="tr-TR" dirty="0" err="1" smtClean="0">
                <a:latin typeface="Garamond" pitchFamily="18" charset="0"/>
              </a:rPr>
              <a:t>dk</a:t>
            </a:r>
            <a:endParaRPr lang="tr-TR" dirty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60"/>
          <p:cNvSpPr txBox="1">
            <a:spLocks noGrp="1"/>
          </p:cNvSpPr>
          <p:nvPr>
            <p:ph type="body" idx="1"/>
          </p:nvPr>
        </p:nvSpPr>
        <p:spPr>
          <a:xfrm>
            <a:off x="139825" y="229700"/>
            <a:ext cx="4314600" cy="43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Fallot Tetralogy (Fallot </a:t>
            </a: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T</a:t>
            </a:r>
            <a:r>
              <a:rPr lang="tr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etrolojisi</a:t>
            </a: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" sz="16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Pulmoner arter darlığı, ventriküller arası septumda delik, sağ karıncıkta hipertrofi ve aorta dekstrapozisyonla belirgin bir konjenital bir kalp hastalığıdır.</a:t>
            </a: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00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-Hipertrofi :</a:t>
            </a:r>
            <a:r>
              <a:rPr lang="tr" dirty="0">
                <a:solidFill>
                  <a:srgbClr val="9900FF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Büyüme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674EA7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-</a:t>
            </a:r>
            <a:r>
              <a:rPr lang="tr" b="1" dirty="0" smtClean="0">
                <a:solidFill>
                  <a:srgbClr val="00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Aort: </a:t>
            </a:r>
            <a:r>
              <a:rPr lang="tr" dirty="0" smtClean="0">
                <a:solidFill>
                  <a:srgbClr val="00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Kalbin son karıncığından çıkan ve temiz kanı vücudun her yerine dağıtan büyük atar damardır.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 smtClean="0">
                <a:solidFill>
                  <a:srgbClr val="00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-Dextra (Dekstra)</a:t>
            </a:r>
            <a:r>
              <a:rPr lang="tr" dirty="0" smtClean="0">
                <a:solidFill>
                  <a:srgbClr val="00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: Sağ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 smtClean="0">
                <a:solidFill>
                  <a:srgbClr val="00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-Pozisyon : </a:t>
            </a:r>
            <a:r>
              <a:rPr lang="tr" dirty="0" smtClean="0">
                <a:solidFill>
                  <a:srgbClr val="00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Bir şeyin bir yerde bulunuş durumudur</a:t>
            </a:r>
            <a:r>
              <a:rPr lang="tr" b="1" dirty="0" smtClean="0">
                <a:solidFill>
                  <a:srgbClr val="00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 smtClean="0">
                <a:solidFill>
                  <a:srgbClr val="00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-AortDekstrapozisyonu </a:t>
            </a:r>
            <a:r>
              <a:rPr lang="tr" dirty="0" smtClean="0">
                <a:solidFill>
                  <a:srgbClr val="00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: Aortanın sağda bulunma durumudur.</a:t>
            </a: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Ventricular Septal Defect (Ventriküler Septal Defekt)-VSD 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Ventriküller arası semptomda açıklık olmasıdır.</a:t>
            </a: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0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402" name="Google Shape;402;p60" descr="C:\Users\Samsung\Desktop\Adsız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2675" y="72475"/>
            <a:ext cx="3999899" cy="221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60" descr="https://lh4.googleusercontent.com/oUpGwqBMyq1cFqbr2FkgEU0SfHNJYcvZIpG2ygbe74VTpw5Z2BBhx_4i78dpRqIJ--nT0-ZQ0xES9MUM-tTOWK8Elva6y7NPjUDrRumzq8WE3uDGlfEZzbDo7MMitreYNV7cqaYv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1425" y="2788575"/>
            <a:ext cx="3641150" cy="216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61"/>
          <p:cNvSpPr txBox="1">
            <a:spLocks noGrp="1"/>
          </p:cNvSpPr>
          <p:nvPr>
            <p:ph type="body" idx="1"/>
          </p:nvPr>
        </p:nvSpPr>
        <p:spPr>
          <a:xfrm>
            <a:off x="256650" y="363575"/>
            <a:ext cx="4315500" cy="420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Atrial Septal Defect ( Atriyal Septal Defekt ) - ASD : 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Atriumlar arası septumda açıklık olmasıdır.</a:t>
            </a: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Cardiothyreotoxicosis (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Kardyotireotoksikoz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) 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Tiroid bozukluğuna bağlı kalp hastalığıdır.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Cardioptosia ( 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Kardyoptoz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) 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Kalbin sarkması , aşağı doğru kaymasıdır.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Cardiomegaly ( 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Kardyomegali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Kalp büyümesidir. Kalp boşluklarının hacminin artmış olmasıdır.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411" name="Google Shape;411;p61" descr="atriyal septal defekt ile ilgili gÃ¶rsel sonucu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63975" y="131000"/>
            <a:ext cx="3143200" cy="2020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61" descr="https://lh6.googleusercontent.com/_JKVQ5zf4KmfE5HP_LtD8EsLhZc7dq4r2k3nGZoSHG1RseDijWOiRFsjAKowaD47uC1N2akcxQ3B2hEHywAX2iC019Dy0ZVpjcZzt8_ES8H2c510mCYKhCOIvqToom1R2iTCo3_J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63975" y="2219325"/>
            <a:ext cx="3143200" cy="2678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62"/>
          <p:cNvSpPr txBox="1">
            <a:spLocks noGrp="1"/>
          </p:cNvSpPr>
          <p:nvPr>
            <p:ph type="body" idx="1"/>
          </p:nvPr>
        </p:nvSpPr>
        <p:spPr>
          <a:xfrm>
            <a:off x="149725" y="160400"/>
            <a:ext cx="4151100" cy="444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Patent Ductus Arteriosus ( Patent duktus Arteriyozus ) -PDA :</a:t>
            </a:r>
            <a:r>
              <a:rPr lang="tr" b="1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Ductus Arteriozusun açık kalmasıdır.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Ductus arteriosus (Duktus Arteriyozus )  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Doğum öncesi varolan aort ile akciğer atardamarı arasındaki bağlantıyı sağlayan damardır.</a:t>
            </a: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Carditis (Kardit)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:</a:t>
            </a:r>
            <a:r>
              <a:rPr lang="tr" b="1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Kalbin iltihaplanmasıdır.</a:t>
            </a: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420" name="Google Shape;420;p62" descr="https://lh3.googleusercontent.com/Egg8Ri7iVHMDCfgjmjKkYfZVv4Ax_MCHrXEtMlg3FwH6LCkCt5-F2t58QWhk_xOKQHw9T1u2hhFksuadA5uAJzOBygGeOLqJmSbgn94m7iSYTezEqucd7DvJFPrs_drXkQe4pN4y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1225" y="77550"/>
            <a:ext cx="4257675" cy="254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62" descr="C:\Users\Samsung\Desktop\Adsız.png"/>
          <p:cNvPicPr preferRelativeResize="0"/>
          <p:nvPr/>
        </p:nvPicPr>
        <p:blipFill rotWithShape="1">
          <a:blip r:embed="rId4">
            <a:alphaModFix/>
          </a:blip>
          <a:srcRect l="-7790" t="23199" r="7790" b="-23199"/>
          <a:stretch/>
        </p:blipFill>
        <p:spPr>
          <a:xfrm>
            <a:off x="4761225" y="2719625"/>
            <a:ext cx="4338474" cy="179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3"/>
          <p:cNvSpPr txBox="1">
            <a:spLocks noGrp="1"/>
          </p:cNvSpPr>
          <p:nvPr>
            <p:ph type="body" idx="1"/>
          </p:nvPr>
        </p:nvSpPr>
        <p:spPr>
          <a:xfrm>
            <a:off x="128325" y="171100"/>
            <a:ext cx="4533900" cy="489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tr-TR" b="1" dirty="0" err="1" smtClean="0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Pericarditis</a:t>
            </a:r>
            <a:r>
              <a:rPr lang="tr-TR" b="1" dirty="0" smtClean="0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 (</a:t>
            </a:r>
            <a:r>
              <a:rPr lang="tr-TR" b="1" dirty="0" err="1" smtClean="0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Perikardit</a:t>
            </a:r>
            <a:r>
              <a:rPr lang="tr-TR" b="1" dirty="0" smtClean="0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): </a:t>
            </a:r>
            <a:r>
              <a:rPr lang="tr-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Kalbin dış zarının iltihaplanmasıdır.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tr" b="1" dirty="0" smtClean="0">
              <a:solidFill>
                <a:srgbClr val="CC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Myocarditis </a:t>
            </a: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(Miyokardit):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Kalp kasının iltihaplanmasıdır.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Endocarditis (Endokardit ) 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Endokardın iltihabıdır.</a:t>
            </a:r>
            <a:endParaRPr sz="15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429" name="Google Shape;429;p63" descr="C:\Users\Samsung\Desktop\Adsız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2400" y="-23325"/>
            <a:ext cx="3530875" cy="259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63" descr="https://lh6.googleusercontent.com/GPX6patmOzswdgOA_0qgKGMrFO5pzOJONzawEhPvu9fu8jjsQ9ZrWjQj8SI6uHxi3PFsp3gctYcZD21wcSlgRtWQhHTaAY_dzfN_yMiSh2Pd57gAcGNsvhum1QPo8eoY6Pk-8suB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325" y="2124075"/>
            <a:ext cx="4276726" cy="286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64"/>
          <p:cNvSpPr txBox="1">
            <a:spLocks noGrp="1"/>
          </p:cNvSpPr>
          <p:nvPr>
            <p:ph type="body" idx="1"/>
          </p:nvPr>
        </p:nvSpPr>
        <p:spPr>
          <a:xfrm>
            <a:off x="139025" y="235250"/>
            <a:ext cx="4172700" cy="43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Myocardosis (Miyokardoz):</a:t>
            </a:r>
            <a:r>
              <a:rPr lang="tr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 Kalp büyümesidir.</a:t>
            </a:r>
            <a:endParaRPr dirty="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Aortic </a:t>
            </a:r>
            <a:r>
              <a:rPr lang="tr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Dissection </a:t>
            </a: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(Aort diseksiyonu): </a:t>
            </a:r>
            <a:r>
              <a:rPr lang="tr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Aortun tunika intima tabakasında yırtık meydana gelmesi ve kanın intimadaki yırtık yerinden normal damar kanalının dışına çıkarak tunika media tabakasında basınca bağlı olarak ilerlemesidir.</a:t>
            </a:r>
            <a:endParaRPr dirty="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437" name="Google Shape;437;p64" descr="C:\Users\Samsung\Desktop\Adsız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4125" y="152400"/>
            <a:ext cx="4527475" cy="1922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64" descr="aort diseksiyonu ile ilgili gÃ¶rsel sonucu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64125" y="2227313"/>
            <a:ext cx="4162425" cy="253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65"/>
          <p:cNvSpPr txBox="1">
            <a:spLocks noGrp="1"/>
          </p:cNvSpPr>
          <p:nvPr>
            <p:ph type="body" idx="1"/>
          </p:nvPr>
        </p:nvSpPr>
        <p:spPr>
          <a:xfrm>
            <a:off x="181775" y="181775"/>
            <a:ext cx="4129800" cy="43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Abdominal </a:t>
            </a:r>
            <a:r>
              <a:rPr lang="tr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Aortic </a:t>
            </a: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A</a:t>
            </a:r>
            <a:r>
              <a:rPr lang="tr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neursym </a:t>
            </a: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(Abdominal </a:t>
            </a:r>
            <a:r>
              <a:rPr lang="tr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aortik </a:t>
            </a: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anevrizma): </a:t>
            </a:r>
            <a:r>
              <a:rPr lang="tr" sz="16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Aortun karın bölgesinde olan bir bölümünün genişlemesi veya balonlaşmasıdır.</a:t>
            </a: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Myxoma ( Miksoma ) : 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Mukoid dejenerasyona uğramış iyi huylu </a:t>
            </a:r>
            <a:r>
              <a:rPr lang="tr" dirty="0" smtClean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kalbin bağ 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dokusu tümörüdür.</a:t>
            </a:r>
            <a:endParaRPr sz="12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Pulmonary 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Insuffiency (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Pulmoner 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İnsüfiensi)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Pulmoner yetmezliktir.Mitral kapak tam kapanamaz.</a:t>
            </a: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446" name="Google Shape;446;p65" descr="C:\Users\Samsung\Desktop\Adsız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3975" y="152400"/>
            <a:ext cx="4391025" cy="232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65" descr="https://lh3.googleusercontent.com/vC65I1C4ZDd3VgPXA4upXjhkAARvLEfGr0mmcKEXpErB4IGpEEezSTEuqG22gCs3BaMjboyeEPhnTABkOU7HDxxWDXuNQ32cXTEKoGjezb_5asquBSFKcFpKN44I7n8AdJRbQC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01250" y="2714450"/>
            <a:ext cx="3539836" cy="236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66"/>
          <p:cNvSpPr txBox="1">
            <a:spLocks noGrp="1"/>
          </p:cNvSpPr>
          <p:nvPr>
            <p:ph type="body" idx="1"/>
          </p:nvPr>
        </p:nvSpPr>
        <p:spPr>
          <a:xfrm>
            <a:off x="384950" y="363575"/>
            <a:ext cx="3926700" cy="445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Congestive 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Cardiac Defectum(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Konjestif 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Kardiak Defektum )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-KKY 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Kalbin kanı normal olarak pompalamamasına bağlı olarak pulmoner ve sistemik dolaşımda konjesyona ,dakikadaki kalp atım sayısının azalması nedeniyle dokulara giden kan miktarında düşmeye yol açan sendromdur.</a:t>
            </a: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Congestive (Konjesyon):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Toplardamarlardaki kanın dönüşünün engellenmesi veya yetersizliği sonucu kanın organ veya dokuların bir bölgesinde veya tamamında birikmesidir.</a:t>
            </a: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Ventricular 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Aneurysma (Ventriküler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A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nevrizma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): 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Enfarktüs sonrası sağlam kalan miyokard katmanının dışa doğru torbalanması durumudur.</a:t>
            </a: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Ventricular 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Tachycardia (Ventriküler Takikardi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100-200/ dk. kalp atım sayısı ve geniş QRS kompleksleriyle düzenli ventriküler ritim şeklidir.</a:t>
            </a: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455" name="Google Shape;455;p66" descr="https://lh4.googleusercontent.com/egmJuVpk6JQzk4hfTA69qotHm26xHyAAsJFRgsAjJ-cYfbEFruTQ2RPTwNPJf2eueZpSwDFEMa8RcdfMU8vl9CUxaSUxu1X-meVP6meZMNkmWt5mGm5370baVEyP5z9S75d85RVy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783325"/>
            <a:ext cx="4527549" cy="2533766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66"/>
          <p:cNvSpPr txBox="1"/>
          <p:nvPr/>
        </p:nvSpPr>
        <p:spPr>
          <a:xfrm>
            <a:off x="5004500" y="3486025"/>
            <a:ext cx="3058200" cy="5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body" idx="1"/>
          </p:nvPr>
        </p:nvSpPr>
        <p:spPr>
          <a:xfrm>
            <a:off x="267600" y="245850"/>
            <a:ext cx="8663336" cy="44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Capillare ( Kapiller) :</a:t>
            </a:r>
            <a:r>
              <a:rPr lang="tr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Kılcaldamar</a:t>
            </a:r>
          </a:p>
          <a:p>
            <a:pPr marL="3429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Cor (Kor) :  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Kalp</a:t>
            </a:r>
          </a:p>
          <a:p>
            <a:pPr marL="3429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endParaRPr lang="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 lang="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ramond"/>
              <a:buChar char="•"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Septum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Interatriale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 Septum İnteratriyal) :</a:t>
            </a:r>
            <a:r>
              <a:rPr lang="tr" b="1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Atriumlar arasındaki bölme bazı çocuklarda bu bölmede delik bulunur.Bu deliğe Foramen ovale denir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.</a:t>
            </a:r>
          </a:p>
          <a:p>
            <a:pPr marL="342900" lvl="0" indent="-33020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ramond"/>
              <a:buChar char="•"/>
            </a:pPr>
            <a:endParaRPr lang="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ramond"/>
              <a:buChar char="•"/>
            </a:pPr>
            <a:endParaRPr lang="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indent="-330200">
              <a:lnSpc>
                <a:spcPct val="100000"/>
              </a:lnSpc>
              <a:spcBef>
                <a:spcPts val="340"/>
              </a:spcBef>
              <a:buClr>
                <a:schemeClr val="dk1"/>
              </a:buClr>
              <a:buFont typeface="Garamond"/>
              <a:buChar char="•"/>
            </a:pP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Mediastinum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(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mediyastinum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) :</a:t>
            </a:r>
            <a:r>
              <a:rPr lang="tr-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Kalbin içinde bulunduğu boşluk .</a:t>
            </a:r>
          </a:p>
          <a:p>
            <a:pPr marL="342900" lvl="0" indent="-33020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ramond"/>
              <a:buChar char="•"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23495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7" name="Google Shape;87;p17"/>
          <p:cNvSpPr txBox="1"/>
          <p:nvPr/>
        </p:nvSpPr>
        <p:spPr>
          <a:xfrm>
            <a:off x="3794375" y="4257650"/>
            <a:ext cx="1224300" cy="5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67"/>
          <p:cNvSpPr txBox="1">
            <a:spLocks noGrp="1"/>
          </p:cNvSpPr>
          <p:nvPr>
            <p:ph type="body" idx="1"/>
          </p:nvPr>
        </p:nvSpPr>
        <p:spPr>
          <a:xfrm>
            <a:off x="181775" y="417050"/>
            <a:ext cx="4129800" cy="41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Mitral Valve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P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rolapse (Mitral valf  prolaps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Ventriküler sistol sırasında mitral kapakçık yapraklarından bir veya ikisinin atriyuma doğru sarkmasıdır.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463" name="Google Shape;463;p67" descr="https://lh4.googleusercontent.com/2qWplofp2ovxqD5J9JWCmyUrSfiLKcSnP1aVJsh2tFNRgGibFRhVJsIpaRxpw240QWUtTzdBuBJ2qlppIl3e3You3-sF5ei556_JwyoHTfr4GPjoYs-rpspny3fUpSaBXmKxd1TL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1575" y="334200"/>
            <a:ext cx="4572000" cy="353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68"/>
          <p:cNvSpPr txBox="1">
            <a:spLocks noGrp="1"/>
          </p:cNvSpPr>
          <p:nvPr>
            <p:ph type="body" idx="1"/>
          </p:nvPr>
        </p:nvSpPr>
        <p:spPr>
          <a:xfrm>
            <a:off x="192475" y="288725"/>
            <a:ext cx="4119000" cy="428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Paroxysmal 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Atrial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achycardia (Paroksismal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A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trial Takikardi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–PAT):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Kalp atım sayısının birdenbire 100- 200'e çıktığı aritmi şeklidir.</a:t>
            </a: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Cor 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Triatriatum (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or Triatriatum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): 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Kalpte, üç kulakçığın bulunmasıdır.</a:t>
            </a: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Cor 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Triloculare (Kor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riloküler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Kalpte, kulakçıklar arası veya karıncıklar arası bölmenin bulunmaması sonucu sadece üç gözün bulunmasıdır.</a:t>
            </a: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470" name="Google Shape;470;p68" descr="https://lh5.googleusercontent.com/JfNdRBl5yNWnBYL9tSbX0sDqPnft5nB370BxPkYf50zw_x6SstTZIYgVE2ybAQCf1P1cdjixRksJJzPMykAtpIDtILAkVjjWqb0vtqcsVPJo6FJXGKe0h8R0sutQlPMuCXdfwOgi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8550" y="141700"/>
            <a:ext cx="4271724" cy="322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69"/>
          <p:cNvSpPr txBox="1">
            <a:spLocks noGrp="1"/>
          </p:cNvSpPr>
          <p:nvPr>
            <p:ph type="body" idx="1"/>
          </p:nvPr>
        </p:nvSpPr>
        <p:spPr>
          <a:xfrm>
            <a:off x="181774" y="203175"/>
            <a:ext cx="4789721" cy="43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Eisenmenger Syndrome (Eisenmenger Sendromu ) 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 VSD ASD PDA gibi anomalilerin tedavisinin gecikmesi durumunda pulmoner arter direncinde artma , damar cidarındaki kasların hipertrofisi ve bağ dokusundaki artma nedeniyle damar esnekliği kaybolur.Pulmoner yetmezlik meydana gelir.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>
              <a:lnSpc>
                <a:spcPct val="100000"/>
              </a:lnSpc>
              <a:spcBef>
                <a:spcPts val="1600"/>
              </a:spcBef>
              <a:buClr>
                <a:schemeClr val="dk1"/>
              </a:buClr>
              <a:buSzPts val="1100"/>
              <a:buNone/>
            </a:pPr>
            <a:r>
              <a:rPr lang="tr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Arrhythmia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( Aritmi ) 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Kalp ritim bozukluğudur.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477" name="Google Shape;477;p69" descr="https://lh6.googleusercontent.com/WPgaMIf5aBbkar4PxeuzTisG1PkJdAj8vkWsttgyDIdFoakGn6a6JEPJi5saEjMVzoff8J5UIPkJIecl9Tkt7NurY5TwPO3lkb9IM6eOQk2oYsGp_lWgt-oWSmKAHTJBkouw3v3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4963" y="203175"/>
            <a:ext cx="3658912" cy="295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69" descr="https://lh3.googleusercontent.com/tQsymM3dnwgW3XBvIgqm2eSvuoH080_6CsCseZrEkxSomKw2K1n9em4X8VQhlIOi3H8aPXGVCTyVUM20lp5Q8EHE05nq-GwvDFk0RhiibjoV4GLaNS0faC38n24rGBDgQR-nsO0q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9600" y="3049000"/>
            <a:ext cx="3956070" cy="192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70"/>
          <p:cNvSpPr txBox="1">
            <a:spLocks noGrp="1"/>
          </p:cNvSpPr>
          <p:nvPr>
            <p:ph type="body" idx="1"/>
          </p:nvPr>
        </p:nvSpPr>
        <p:spPr>
          <a:xfrm>
            <a:off x="119225" y="21145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Phlebitis (Flebit):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Ven iltihabıdır.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Varix (Variks):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Özellikle alt ekstremitelerde görülen, ven kapaklarının bozulması nedeniyle venlerin uzayıp genişleyerek kıvrım kıvrım olması durumudur.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0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486" name="Google Shape;486;p70" descr="damar iltihabÄ± ile ilgili gÃ¶rsel sonucu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18734" y="120325"/>
            <a:ext cx="4324666" cy="2784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70" descr="Ä°lgili resim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2812350"/>
            <a:ext cx="3844725" cy="228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71"/>
          <p:cNvSpPr txBox="1">
            <a:spLocks noGrp="1"/>
          </p:cNvSpPr>
          <p:nvPr>
            <p:ph type="body" idx="1"/>
          </p:nvPr>
        </p:nvSpPr>
        <p:spPr>
          <a:xfrm>
            <a:off x="311700" y="267325"/>
            <a:ext cx="8488800" cy="461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Buerger hastalığı (Burger hastalığı):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Damar lümeninin daralması ile karakterize ve genellikle gangren ile sonlanan damar hastalığıdır.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Cardiohepatomegaly ( 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Kardyohepatomegali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) : 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 Kalp yetmezliği ve kalp hipertrofisi eşliğinde karaciğer büyümesidir.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Cardioneurosis (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Kardyonöroz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) 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Sinirsel bir bozukluğa bağlı olarak kalbin düzensiz çalışmasıdır.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Cardiopalmus (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Kardyopalmus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) 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Kalp çarpıntısıdır.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0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495" name="Google Shape;495;p71" descr="buerger hastalÄ±ÄÄ± ile ilgili gÃ¶rsel sonucu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425" y="1072050"/>
            <a:ext cx="3638550" cy="220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72"/>
          <p:cNvSpPr txBox="1">
            <a:spLocks noGrp="1"/>
          </p:cNvSpPr>
          <p:nvPr>
            <p:ph type="body" idx="1"/>
          </p:nvPr>
        </p:nvSpPr>
        <p:spPr>
          <a:xfrm>
            <a:off x="106532" y="154112"/>
            <a:ext cx="3999900" cy="49893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Raynaud </a:t>
            </a:r>
            <a:r>
              <a:rPr lang="tr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hastalığı </a:t>
            </a: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(Reyno </a:t>
            </a:r>
            <a:r>
              <a:rPr lang="tr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hastalığı</a:t>
            </a:r>
            <a:r>
              <a:rPr lang="tr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): </a:t>
            </a:r>
            <a:r>
              <a:rPr lang="tr" sz="16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Küçük arteriollerin özellikle parmaklarda ve bazen de burun, dil gibi diğer uç kısımlarda spazmı nedeniyle renk solması ve siyanoz görülmesidir.</a:t>
            </a:r>
            <a:endParaRPr sz="160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>
              <a:spcBef>
                <a:spcPts val="1000"/>
              </a:spcBef>
              <a:buNone/>
            </a:pPr>
            <a:r>
              <a:rPr lang="tr-TR" sz="1600" b="1" dirty="0" err="1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Embolism</a:t>
            </a:r>
            <a:r>
              <a:rPr lang="tr-TR" sz="1600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 ( </a:t>
            </a:r>
            <a:r>
              <a:rPr lang="tr-TR" sz="1600" b="1" dirty="0" err="1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Embolizm</a:t>
            </a:r>
            <a:r>
              <a:rPr lang="tr-TR" sz="1600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-TR" sz="1600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sz="160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Dolaşımla sürüklenen pıhtı veya diğer bir yabancı madde ile damarın tıkanmasıdır.</a:t>
            </a:r>
          </a:p>
          <a:p>
            <a:pPr marL="0" lvl="0" indent="0">
              <a:spcBef>
                <a:spcPts val="1000"/>
              </a:spcBef>
              <a:buNone/>
            </a:pPr>
            <a:r>
              <a:rPr lang="tr-TR" sz="1600" b="1" dirty="0" err="1" smtClean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Emboli</a:t>
            </a:r>
            <a:r>
              <a:rPr lang="tr-TR" sz="1600" b="1" dirty="0" smtClean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 Çeşitleri:</a:t>
            </a:r>
          </a:p>
          <a:p>
            <a:pPr marL="0" indent="0">
              <a:spcBef>
                <a:spcPts val="1000"/>
              </a:spcBef>
            </a:pPr>
            <a:r>
              <a:rPr lang="tr-TR" sz="1600" dirty="0" smtClean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Yağ Partikülleri</a:t>
            </a:r>
          </a:p>
          <a:p>
            <a:pPr marL="0" indent="0">
              <a:spcBef>
                <a:spcPts val="1000"/>
              </a:spcBef>
            </a:pPr>
            <a:r>
              <a:rPr lang="tr-TR" sz="1600" dirty="0" smtClean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Kanda Pıhtı Oluşumu</a:t>
            </a:r>
          </a:p>
          <a:p>
            <a:pPr marL="0" indent="0">
              <a:spcBef>
                <a:spcPts val="1000"/>
              </a:spcBef>
            </a:pPr>
            <a:r>
              <a:rPr lang="tr-TR" sz="1600" dirty="0" smtClean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Hava Kabarcıkları</a:t>
            </a:r>
          </a:p>
          <a:p>
            <a:pPr marL="0" indent="0">
              <a:spcBef>
                <a:spcPts val="1000"/>
              </a:spcBef>
            </a:pPr>
            <a:r>
              <a:rPr lang="tr-TR" sz="1600" dirty="0" smtClean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Kemik Kırığı</a:t>
            </a: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0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502" name="Google Shape;502;p72" descr="raynaud hastalÄ±ÄÄ± ile ilgili gÃ¶rsel sonucu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6050" y="212025"/>
            <a:ext cx="3502975" cy="251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72" descr="Ä°lgili resim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7250" y="2933725"/>
            <a:ext cx="3638238" cy="211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73"/>
          <p:cNvSpPr txBox="1">
            <a:spLocks noGrp="1"/>
          </p:cNvSpPr>
          <p:nvPr>
            <p:ph type="body" idx="1"/>
          </p:nvPr>
        </p:nvSpPr>
        <p:spPr>
          <a:xfrm>
            <a:off x="143400" y="154425"/>
            <a:ext cx="4168200" cy="44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Tricuspid Atresia ( Triküspit Atrezisi ) : </a:t>
            </a:r>
            <a:r>
              <a:rPr lang="tr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Sağ atrium ve sağ ventrikül arasında triküspit kapağın olmaması durumudur.</a:t>
            </a:r>
            <a:endParaRPr/>
          </a:p>
        </p:txBody>
      </p:sp>
      <p:pic>
        <p:nvPicPr>
          <p:cNvPr id="511" name="Google Shape;511;p73" descr="https://lh5.googleusercontent.com/LSI3UuffLnKkwbrfB0YYwoWMGYUkf8pn6YY_1igdrMeEJtoxrn5-knwY_fMk7raz2QOQDIQC3pxwQ2qSEZA9n74mf3WlWhRR6hpvcPXsOoTgRAnDJvgynFM0ze7eiCl1o2IX8fjV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750" y="1354675"/>
            <a:ext cx="4007925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73"/>
          <p:cNvSpPr txBox="1"/>
          <p:nvPr/>
        </p:nvSpPr>
        <p:spPr>
          <a:xfrm>
            <a:off x="4745375" y="273800"/>
            <a:ext cx="4111800" cy="44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Cardialgia (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Kardyalji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) 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Kalp ağrısıdır.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14" name="Google Shape;514;p73" descr="https://lh3.googleusercontent.com/7DW-_EXiaUUw3cjxosn0GUTLUqeVVykk9irKgcWBl06QEyBGXORhUtrIrW_XcvFADZ3td-n_wl9kPRRZ_gYCDJzNG6NBlBU21ueK1N2zgIiUvuwqVcWlDRQn5Yaulsh0IF1I7-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80878" y="1677880"/>
            <a:ext cx="4376691" cy="28621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74"/>
          <p:cNvSpPr txBox="1">
            <a:spLocks noGrp="1"/>
          </p:cNvSpPr>
          <p:nvPr>
            <p:ph type="body" idx="1"/>
          </p:nvPr>
        </p:nvSpPr>
        <p:spPr>
          <a:xfrm>
            <a:off x="190375" y="22595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Cardiodynia ( 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Kardyodini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Kalp bölgesinde ağrıdır.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521" name="Google Shape;521;p74"/>
          <p:cNvSpPr txBox="1">
            <a:spLocks noGrp="1"/>
          </p:cNvSpPr>
          <p:nvPr>
            <p:ph type="body" idx="2"/>
          </p:nvPr>
        </p:nvSpPr>
        <p:spPr>
          <a:xfrm>
            <a:off x="4777250" y="152400"/>
            <a:ext cx="3999900" cy="46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Cardiorrhexis ( 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Kardyoreksi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) 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Kalp duvarının yırtılmasıdır.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Cardioplegia (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Kardyopleji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) 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Kalp felcidir</a:t>
            </a:r>
            <a:r>
              <a:rPr lang="tr" dirty="0" smtClean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Thrombosis ( Tromboz ) 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Damar içinde pıhtı oluşmasıdır.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522" name="Google Shape;522;p74" descr="https://lh6.googleusercontent.com/Dj-_j7LxAeJSR7RpgEEVLK5ja1_ww1r6b27_aZmG_u7HcoMaw7lJFNiVVm3S6uV5E9gBIzBEnm7bzl0TqCUSQpF6judCvLPZhArJfB22Jgqs4u2iRGRXv9V31HA_3rccvM36-BKn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375" y="947725"/>
            <a:ext cx="3895725" cy="324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74" descr="https://lh3.googleusercontent.com/FzXWRjx1hMgWN3SHHbMuaJ7zuUty6J-mLe_sgSLZfnJMUvlFYq3X6sMvxY70DCKGteV1cYQsEdEp1L8dDK_yzNwcfnAR2xHXBd_4iMBn6Px0O_X1huC4VhITh2QOLR1DYZp0moxK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77250" y="2248100"/>
            <a:ext cx="3999899" cy="207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75"/>
          <p:cNvSpPr txBox="1">
            <a:spLocks noGrp="1"/>
          </p:cNvSpPr>
          <p:nvPr>
            <p:ph type="body" idx="1"/>
          </p:nvPr>
        </p:nvSpPr>
        <p:spPr>
          <a:xfrm>
            <a:off x="157274" y="159750"/>
            <a:ext cx="4263805" cy="45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Cor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Pulmonale ( Kor 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Pulmonal ) </a:t>
            </a:r>
            <a:r>
              <a:rPr lang="tr" b="1" dirty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: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Sağ kalp yetmez-</a:t>
            </a:r>
            <a:endParaRPr dirty="0"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liğidir.</a:t>
            </a:r>
            <a:endParaRPr dirty="0"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tr-TR" sz="1600" b="1" dirty="0" err="1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Atrioventricular</a:t>
            </a:r>
            <a:r>
              <a:rPr lang="tr-TR" sz="1600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sz="1600" b="1" dirty="0" err="1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Block</a:t>
            </a:r>
            <a:r>
              <a:rPr lang="tr" sz="1600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(Atriyoventriküler blok): </a:t>
            </a:r>
            <a:r>
              <a:rPr lang="tr" sz="16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Kalp içinde uyarının iletiminin kulakçıklardan karıncıklara geçişinde </a:t>
            </a:r>
            <a:r>
              <a:rPr lang="tr" sz="160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bozulma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tr" sz="1600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Hemopericardium </a:t>
            </a:r>
            <a:r>
              <a:rPr lang="tr" sz="1600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(Hemoperikardiyum) </a:t>
            </a:r>
            <a:r>
              <a:rPr lang="tr" sz="1600" b="1" dirty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: </a:t>
            </a:r>
            <a:r>
              <a:rPr lang="tr" sz="16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Kalbi saran zarlar arasına kan toplanması</a:t>
            </a:r>
            <a:endParaRPr dirty="0"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531" name="Google Shape;531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4850" y="0"/>
            <a:ext cx="4367951" cy="4456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91"/>
          <p:cNvSpPr txBox="1">
            <a:spLocks noGrp="1"/>
          </p:cNvSpPr>
          <p:nvPr>
            <p:ph type="body" idx="1"/>
          </p:nvPr>
        </p:nvSpPr>
        <p:spPr>
          <a:xfrm>
            <a:off x="2164775" y="236875"/>
            <a:ext cx="4133400" cy="9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Garamond"/>
              <a:buNone/>
            </a:pPr>
            <a:endParaRPr sz="1600" b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617" name="Google Shape;617;p91"/>
          <p:cNvSpPr txBox="1">
            <a:spLocks noGrp="1"/>
          </p:cNvSpPr>
          <p:nvPr>
            <p:ph type="body" idx="2"/>
          </p:nvPr>
        </p:nvSpPr>
        <p:spPr>
          <a:xfrm>
            <a:off x="136652" y="185858"/>
            <a:ext cx="8490600" cy="42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Cardiovascular System Cerrahi Terimler</a:t>
            </a:r>
            <a:endParaRPr b="1">
              <a:solidFill>
                <a:schemeClr val="dk1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By Pass (bay pas):</a:t>
            </a:r>
            <a:r>
              <a:rPr lang="tr" dirty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Tıkalı olan arteri köprüleme ameliyatıdır.</a:t>
            </a:r>
            <a:endParaRPr>
              <a:solidFill>
                <a:schemeClr val="dk1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618" name="Google Shape;618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86129" y="1358284"/>
            <a:ext cx="3825716" cy="258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p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4397" y="1251752"/>
            <a:ext cx="3395348" cy="2921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11700" y="736847"/>
            <a:ext cx="8122086" cy="3832028"/>
          </a:xfrm>
        </p:spPr>
        <p:txBody>
          <a:bodyPr/>
          <a:lstStyle/>
          <a:p>
            <a:pPr marL="342900" lvl="0" indent="0">
              <a:lnSpc>
                <a:spcPct val="100000"/>
              </a:lnSpc>
              <a:spcBef>
                <a:spcPts val="340"/>
              </a:spcBef>
              <a:buNone/>
            </a:pPr>
            <a:r>
              <a:rPr lang="tr-TR" b="1" dirty="0" smtClean="0">
                <a:solidFill>
                  <a:srgbClr val="CC0000"/>
                </a:solidFill>
                <a:latin typeface="Garamond"/>
                <a:ea typeface="Garamond"/>
                <a:cs typeface="Garamond"/>
                <a:sym typeface="Garamond"/>
              </a:rPr>
              <a:t>Kalbin Katmanları-</a:t>
            </a:r>
          </a:p>
          <a:p>
            <a:pPr marL="342900" lvl="0" indent="0">
              <a:lnSpc>
                <a:spcPct val="100000"/>
              </a:lnSpc>
              <a:spcBef>
                <a:spcPts val="340"/>
              </a:spcBef>
              <a:buNone/>
            </a:pPr>
            <a:endParaRPr lang="tr-TR" b="1" dirty="0" smtClean="0">
              <a:solidFill>
                <a:srgbClr val="CC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23850">
              <a:lnSpc>
                <a:spcPct val="100000"/>
              </a:lnSpc>
              <a:spcBef>
                <a:spcPts val="340"/>
              </a:spcBef>
              <a:buClr>
                <a:schemeClr val="dk1"/>
              </a:buClr>
              <a:buChar char="•"/>
            </a:pP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Pericardium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(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Perikardyum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) :</a:t>
            </a:r>
            <a:r>
              <a:rPr lang="tr-TR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Kalbi çevreleyen zar.</a:t>
            </a:r>
          </a:p>
          <a:p>
            <a:pPr marL="342900" lvl="0" indent="-323850">
              <a:lnSpc>
                <a:spcPct val="100000"/>
              </a:lnSpc>
              <a:spcBef>
                <a:spcPts val="340"/>
              </a:spcBef>
              <a:buClr>
                <a:schemeClr val="dk1"/>
              </a:buClr>
              <a:buChar char="•"/>
            </a:pPr>
            <a:endParaRPr lang="tr-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23850">
              <a:lnSpc>
                <a:spcPct val="100000"/>
              </a:lnSpc>
              <a:spcBef>
                <a:spcPts val="340"/>
              </a:spcBef>
              <a:buClr>
                <a:schemeClr val="dk1"/>
              </a:buClr>
              <a:buChar char="•"/>
            </a:pPr>
            <a:endParaRPr lang="tr-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23850">
              <a:lnSpc>
                <a:spcPct val="100000"/>
              </a:lnSpc>
              <a:buClr>
                <a:schemeClr val="dk1"/>
              </a:buClr>
              <a:buChar char="•"/>
            </a:pPr>
            <a:r>
              <a:rPr lang="tr-TR" b="1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Myocardium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(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Miokardyum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 :</a:t>
            </a:r>
            <a:r>
              <a:rPr lang="tr-TR" b="1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Kalbin orta katmanıdır.</a:t>
            </a:r>
          </a:p>
          <a:p>
            <a:pPr marL="342900" lvl="0" indent="-323850">
              <a:lnSpc>
                <a:spcPct val="100000"/>
              </a:lnSpc>
              <a:buClr>
                <a:schemeClr val="dk1"/>
              </a:buClr>
              <a:buChar char="•"/>
            </a:pPr>
            <a:endParaRPr lang="tr-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23850">
              <a:lnSpc>
                <a:spcPct val="100000"/>
              </a:lnSpc>
              <a:buClr>
                <a:schemeClr val="dk1"/>
              </a:buClr>
              <a:buChar char="•"/>
            </a:pPr>
            <a:endParaRPr lang="tr-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23850">
              <a:lnSpc>
                <a:spcPct val="100000"/>
              </a:lnSpc>
              <a:spcBef>
                <a:spcPts val="320"/>
              </a:spcBef>
              <a:buClr>
                <a:schemeClr val="dk1"/>
              </a:buClr>
              <a:buChar char="•"/>
            </a:pP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Endocardium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(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Endokardyum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) :</a:t>
            </a:r>
            <a:r>
              <a:rPr lang="tr-TR" b="1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Kalbin en iç katmanıdır.</a:t>
            </a:r>
          </a:p>
          <a:p>
            <a:endParaRPr lang="tr-TR" dirty="0"/>
          </a:p>
        </p:txBody>
      </p:sp>
      <p:pic>
        <p:nvPicPr>
          <p:cNvPr id="5" name="Google Shape;86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308847" y="350144"/>
            <a:ext cx="3441146" cy="41419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92"/>
          <p:cNvSpPr txBox="1">
            <a:spLocks noGrp="1"/>
          </p:cNvSpPr>
          <p:nvPr>
            <p:ph type="body" idx="1"/>
          </p:nvPr>
        </p:nvSpPr>
        <p:spPr>
          <a:xfrm>
            <a:off x="179350" y="14872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Cardiac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Valve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Replacement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(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Kardyak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valf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Replasmanı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-TR" b="1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Uygun olmayan kapakçığın alınması ve yeni kapakçıkla değiştirilmesi.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625" name="Google Shape;625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4690" y="1408850"/>
            <a:ext cx="3607143" cy="249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0075" y="1298175"/>
            <a:ext cx="2981325" cy="307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93"/>
          <p:cNvSpPr txBox="1">
            <a:spLocks noGrp="1"/>
          </p:cNvSpPr>
          <p:nvPr>
            <p:ph type="body" idx="1"/>
          </p:nvPr>
        </p:nvSpPr>
        <p:spPr>
          <a:xfrm>
            <a:off x="201400" y="17080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Pericardiectomy (Perikardyektomi):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Perikardın çıkarılmasıdır.</a:t>
            </a:r>
            <a:endParaRPr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632" name="Google Shape;632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4305" y="1173332"/>
            <a:ext cx="2533650" cy="242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3908" y="1306208"/>
            <a:ext cx="2857500" cy="2105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94"/>
          <p:cNvSpPr txBox="1">
            <a:spLocks noGrp="1"/>
          </p:cNvSpPr>
          <p:nvPr>
            <p:ph type="body" idx="1"/>
          </p:nvPr>
        </p:nvSpPr>
        <p:spPr>
          <a:xfrm>
            <a:off x="212425" y="14875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Cardiac Transplantation (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kardyak transplantasyon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</a:t>
            </a:r>
            <a:r>
              <a:rPr lang="tr" b="1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: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Kalp naklidir.</a:t>
            </a:r>
            <a:endParaRPr dirty="0"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639" name="Google Shape;639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41702" y="903352"/>
            <a:ext cx="3714750" cy="280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" name="Google Shape;640;p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3146" y="1401093"/>
            <a:ext cx="3563130" cy="19635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95"/>
          <p:cNvSpPr txBox="1">
            <a:spLocks noGrp="1"/>
          </p:cNvSpPr>
          <p:nvPr>
            <p:ph type="body" idx="1"/>
          </p:nvPr>
        </p:nvSpPr>
        <p:spPr>
          <a:xfrm>
            <a:off x="110325" y="242675"/>
            <a:ext cx="4057800" cy="42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Atrial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Septal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Defect Correction  (Atriyal Septal Defekt Korreksiyonu)</a:t>
            </a:r>
            <a:r>
              <a:rPr lang="tr" b="1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: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Kulakçıklar arasındaki defektin onarılması.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dirty="0" smtClean="0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646" name="Google Shape;646;p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8792" y="1149388"/>
            <a:ext cx="3086100" cy="273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7" name="Google Shape;647;p9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4288" y="1035596"/>
            <a:ext cx="3808675" cy="26070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8 Dikdörtgen"/>
          <p:cNvSpPr/>
          <p:nvPr/>
        </p:nvSpPr>
        <p:spPr>
          <a:xfrm>
            <a:off x="4536489" y="337351"/>
            <a:ext cx="4140786" cy="835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buClr>
                <a:srgbClr val="595959"/>
              </a:buClr>
              <a:buSzPts val="1400"/>
            </a:pP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Ventricular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Septal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Defect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Correction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(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Ventrikül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Septal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Defekt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Korreksiyonu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-TR" b="1" dirty="0" smtClean="0"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dirty="0" smtClean="0">
                <a:latin typeface="Garamond"/>
                <a:ea typeface="Garamond"/>
                <a:cs typeface="Garamond"/>
                <a:sym typeface="Garamond"/>
              </a:rPr>
              <a:t>Karıncıklar arasındaki </a:t>
            </a:r>
            <a:r>
              <a:rPr lang="tr-TR" dirty="0" err="1" smtClean="0">
                <a:latin typeface="Garamond"/>
                <a:ea typeface="Garamond"/>
                <a:cs typeface="Garamond"/>
                <a:sym typeface="Garamond"/>
              </a:rPr>
              <a:t>septal</a:t>
            </a:r>
            <a:r>
              <a:rPr lang="tr-TR" dirty="0" smtClean="0"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dirty="0" err="1" smtClean="0">
                <a:latin typeface="Garamond"/>
                <a:ea typeface="Garamond"/>
                <a:cs typeface="Garamond"/>
                <a:sym typeface="Garamond"/>
              </a:rPr>
              <a:t>defektin</a:t>
            </a:r>
            <a:r>
              <a:rPr lang="tr-TR" dirty="0" smtClean="0">
                <a:latin typeface="Garamond"/>
                <a:ea typeface="Garamond"/>
                <a:cs typeface="Garamond"/>
                <a:sym typeface="Garamond"/>
              </a:rPr>
              <a:t> onarılması.</a:t>
            </a:r>
            <a:endParaRPr lang="tr-TR" dirty="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96"/>
          <p:cNvSpPr txBox="1">
            <a:spLocks noGrp="1"/>
          </p:cNvSpPr>
          <p:nvPr>
            <p:ph type="body" idx="1"/>
          </p:nvPr>
        </p:nvSpPr>
        <p:spPr>
          <a:xfrm>
            <a:off x="256550" y="22595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Extra Corporeal Circulation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(Ekstra Korporeal Sirkulasyon) (ECC Systema):</a:t>
            </a:r>
            <a:r>
              <a:rPr lang="tr" b="1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Açık kalp ameliyatı sırasında beden dışı dolaşımı sağlayan suni sistem.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653" name="Google Shape;653;p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74345" y="1346591"/>
            <a:ext cx="4267201" cy="28782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97"/>
          <p:cNvSpPr txBox="1">
            <a:spLocks noGrp="1"/>
          </p:cNvSpPr>
          <p:nvPr>
            <p:ph type="body" idx="1"/>
          </p:nvPr>
        </p:nvSpPr>
        <p:spPr>
          <a:xfrm>
            <a:off x="91200" y="152400"/>
            <a:ext cx="4480800" cy="47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Endarterectomy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(Endarterektomi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Bir atardamarda bulunan aterom plağının cerrahi yöntemle çıkarılması işlemidir.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Median Sternotomy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(Medyan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S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ternotomi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Kalp ameliyatlarında sternumun açılarak göğüs boşluğuna girilmesi.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FF0000"/>
              </a:solidFill>
            </a:endParaRPr>
          </a:p>
        </p:txBody>
      </p:sp>
      <p:pic>
        <p:nvPicPr>
          <p:cNvPr id="660" name="Google Shape;660;p97"/>
          <p:cNvPicPr preferRelativeResize="0"/>
          <p:nvPr/>
        </p:nvPicPr>
        <p:blipFill rotWithShape="1">
          <a:blip r:embed="rId3">
            <a:alphaModFix/>
          </a:blip>
          <a:srcRect t="5100" r="-20134" b="-5100"/>
          <a:stretch/>
        </p:blipFill>
        <p:spPr>
          <a:xfrm>
            <a:off x="4886350" y="220400"/>
            <a:ext cx="3937775" cy="2594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61" name="Google Shape;661;p9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2650" y="2866000"/>
            <a:ext cx="3537175" cy="220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98"/>
          <p:cNvSpPr txBox="1">
            <a:spLocks noGrp="1"/>
          </p:cNvSpPr>
          <p:nvPr>
            <p:ph type="body" idx="1"/>
          </p:nvPr>
        </p:nvSpPr>
        <p:spPr>
          <a:xfrm>
            <a:off x="157300" y="303175"/>
            <a:ext cx="3999900" cy="3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Cardiac Biopsy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(Kardyak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B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iyopsi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" b="1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Kalpten biyopsi alınması.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Cardiac Massage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(Kardyak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Masaj):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Açık kalp masajı.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b="1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Mitral Commissurotomy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(Mitral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K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omisürotomi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" b="1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Darlık noktasında mitral kapakçığın açılması.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667" name="Google Shape;667;p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11050" y="152400"/>
            <a:ext cx="4681999" cy="2582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8" name="Google Shape;668;p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2864850"/>
            <a:ext cx="3999900" cy="210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99"/>
          <p:cNvSpPr txBox="1"/>
          <p:nvPr/>
        </p:nvSpPr>
        <p:spPr>
          <a:xfrm>
            <a:off x="304800" y="30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74" name="Google Shape;674;p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177" y="1160000"/>
            <a:ext cx="3548750" cy="216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9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3425" y="1080301"/>
            <a:ext cx="2847975" cy="22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6 Dikdörtgen"/>
          <p:cNvSpPr/>
          <p:nvPr/>
        </p:nvSpPr>
        <p:spPr>
          <a:xfrm>
            <a:off x="368423" y="337351"/>
            <a:ext cx="7887810" cy="835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Mitral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Valve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Reconstruction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(Mitral Valf  Rekonstrüksiyonu):</a:t>
            </a:r>
            <a:r>
              <a:rPr lang="tr-TR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Mitral kapakçık yetmezliğini gidermek amacıyla yapılan işlem</a:t>
            </a:r>
            <a:endParaRPr lang="tr-TR" dirty="0" smtClean="0">
              <a:latin typeface="Garamond"/>
              <a:ea typeface="Garamond"/>
              <a:cs typeface="Garamond"/>
              <a:sym typeface="Garamond"/>
            </a:endParaRPr>
          </a:p>
          <a:p>
            <a:pPr lvl="0">
              <a:lnSpc>
                <a:spcPct val="115000"/>
              </a:lnSpc>
            </a:pPr>
            <a:r>
              <a:rPr lang="tr-TR" dirty="0" smtClean="0">
                <a:solidFill>
                  <a:schemeClr val="dk1"/>
                </a:solidFill>
              </a:rPr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100"/>
          <p:cNvSpPr txBox="1">
            <a:spLocks noGrp="1"/>
          </p:cNvSpPr>
          <p:nvPr>
            <p:ph type="body" idx="1"/>
          </p:nvPr>
        </p:nvSpPr>
        <p:spPr>
          <a:xfrm>
            <a:off x="355850" y="67815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Mitral Valvotomy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(Mitral Valvotomi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" b="1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Mitral ağzı genişletme işlemi.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tr-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tr-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Pulmonary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Valvotomy(Pulmoner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alvotomi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" b="1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Pulmoner dolaşımı düzeltmek üzere pulmoner kapakçığın insizyonu.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681" name="Google Shape;681;p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4625" y="494325"/>
            <a:ext cx="350520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101"/>
          <p:cNvSpPr txBox="1">
            <a:spLocks noGrp="1"/>
          </p:cNvSpPr>
          <p:nvPr>
            <p:ph type="body" idx="1"/>
          </p:nvPr>
        </p:nvSpPr>
        <p:spPr>
          <a:xfrm>
            <a:off x="267574" y="270076"/>
            <a:ext cx="8006413" cy="3957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C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oroneary Bypass Operation (Koroner Baypas Operasyon):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Tıkalı olan koroner arteri köprüleme ameliyatı.</a:t>
            </a:r>
            <a:endParaRPr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687" name="Google Shape;687;p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5897" y="1384249"/>
            <a:ext cx="4029075" cy="278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8" name="Google Shape;688;p10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2274" y="706832"/>
            <a:ext cx="3786435" cy="375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>
            <a:spLocks noGrp="1"/>
          </p:cNvSpPr>
          <p:nvPr>
            <p:ph type="body" idx="1"/>
          </p:nvPr>
        </p:nvSpPr>
        <p:spPr>
          <a:xfrm>
            <a:off x="256550" y="292125"/>
            <a:ext cx="4315500" cy="457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Atrium (Atriyum) : 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Kulakçık kalbin üst bölümünde bulunan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kalp boşluklarından ikisidir.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Ventriculus ( Ventrikül ) :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Karıncık 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kalbin alt bölümünde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bulunan iki boşluğa verilen isimdir.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>
              <a:lnSpc>
                <a:spcPct val="100000"/>
              </a:lnSpc>
              <a:buClr>
                <a:schemeClr val="dk1"/>
              </a:buClr>
              <a:buChar char="•"/>
            </a:pP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Interventriculare Septum (İnterventrikulare Septum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 :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Ventriküller arası bölmedir.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Valva (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Valf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 :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Kapak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Cuspid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Kuspid)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: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Atriyoventriküler deliklerdeki kapakçıkların her biri.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Valva Bicuspidalis (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Valf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bikuspidalis ) :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Biküspid kapak.Kalpteki ikiz kapak.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93" name="Google Shape;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0325" y="119300"/>
            <a:ext cx="4267149" cy="46868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02"/>
          <p:cNvSpPr txBox="1">
            <a:spLocks noGrp="1"/>
          </p:cNvSpPr>
          <p:nvPr>
            <p:ph type="body" idx="1"/>
          </p:nvPr>
        </p:nvSpPr>
        <p:spPr>
          <a:xfrm>
            <a:off x="289625" y="33625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Thromboendarterectomy (Tromboendarterektomi):</a:t>
            </a:r>
            <a:r>
              <a:rPr lang="tr" b="1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Damar içindeki trombüsün çıkarılması.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694" name="Google Shape;694;p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4393" y="1214245"/>
            <a:ext cx="3289000" cy="274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10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86031" y="1228954"/>
            <a:ext cx="3446800" cy="26508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6 Dikdörtgen"/>
          <p:cNvSpPr/>
          <p:nvPr/>
        </p:nvSpPr>
        <p:spPr>
          <a:xfrm>
            <a:off x="4279037" y="435762"/>
            <a:ext cx="44166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Ventricular Aneurysmectomy (Ventrikuler Anevrizmektomi):</a:t>
            </a:r>
            <a:r>
              <a:rPr lang="tr" b="1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Kalbin pompalama etkisini zayıflatan anevrizmanın eksizyonu.</a:t>
            </a:r>
            <a:endParaRPr lang="tr-TR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103"/>
          <p:cNvSpPr txBox="1">
            <a:spLocks noGrp="1"/>
          </p:cNvSpPr>
          <p:nvPr>
            <p:ph type="body" idx="1"/>
          </p:nvPr>
        </p:nvSpPr>
        <p:spPr>
          <a:xfrm>
            <a:off x="190400" y="23482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Percutaneous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Transluminale Angioplasty(Perkütan Transluminal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A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njiyoplasti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):</a:t>
            </a:r>
            <a:r>
              <a:rPr lang="tr" b="1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Arterosklerozlu damarları genişletmek için uygulanan yöntemi.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701" name="Google Shape;701;p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4144" y="1651246"/>
            <a:ext cx="3639844" cy="2175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10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0998" y="1642327"/>
            <a:ext cx="3840525" cy="2254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104"/>
          <p:cNvSpPr txBox="1">
            <a:spLocks noGrp="1"/>
          </p:cNvSpPr>
          <p:nvPr>
            <p:ph type="body" idx="1"/>
          </p:nvPr>
        </p:nvSpPr>
        <p:spPr>
          <a:xfrm>
            <a:off x="156674" y="194925"/>
            <a:ext cx="4880426" cy="472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1877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➢"/>
            </a:pPr>
            <a:r>
              <a:rPr lang="tr" b="1" dirty="0" smtClean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Anastomosis (Anastomoz</a:t>
            </a:r>
            <a:r>
              <a:rPr lang="tr" b="1" dirty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)</a:t>
            </a:r>
            <a:r>
              <a:rPr lang="tr" b="1" dirty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=</a:t>
            </a:r>
            <a:r>
              <a:rPr lang="tr" dirty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Damarları ağız ağıza birleştirerek iki damar arasında geçiş oluşturmak.</a:t>
            </a:r>
            <a:endParaRPr dirty="0">
              <a:solidFill>
                <a:schemeClr val="dk1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31877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31877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➢"/>
            </a:pPr>
            <a:r>
              <a:rPr lang="tr" b="1" dirty="0" smtClean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Angioplasty (Anjiyoplasti</a:t>
            </a:r>
            <a:r>
              <a:rPr lang="tr" b="1" dirty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)</a:t>
            </a:r>
            <a:r>
              <a:rPr lang="tr" b="1" dirty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=</a:t>
            </a:r>
            <a:r>
              <a:rPr lang="tr" dirty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Daralmış kan damarını ameliyatla düzeltme.</a:t>
            </a:r>
            <a:endParaRPr dirty="0">
              <a:solidFill>
                <a:schemeClr val="dk1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318770" lvl="0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➢"/>
            </a:pPr>
            <a:r>
              <a:rPr lang="tr" b="1" dirty="0" smtClean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Angiography (Anjiyografi</a:t>
            </a:r>
            <a:r>
              <a:rPr lang="tr" b="1" dirty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)</a:t>
            </a:r>
            <a:r>
              <a:rPr lang="tr" b="1" dirty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=</a:t>
            </a:r>
            <a:r>
              <a:rPr lang="tr" dirty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Kan damarlarının radyoopak madde verilerek röntgen filminin çekilmesi.</a:t>
            </a:r>
            <a:endParaRPr dirty="0">
              <a:solidFill>
                <a:schemeClr val="dk1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Garamond" pitchFamily="18" charset="0"/>
              <a:ea typeface="Garamond"/>
              <a:cs typeface="Garamond"/>
              <a:sym typeface="Garamond"/>
            </a:endParaRPr>
          </a:p>
          <a:p>
            <a:pPr marL="318770" lvl="0">
              <a:buClr>
                <a:schemeClr val="dk1"/>
              </a:buClr>
              <a:buFont typeface="Noto Sans Symbols"/>
              <a:buChar char="➢"/>
            </a:pPr>
            <a:r>
              <a:rPr lang="tr" b="1" dirty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Angiocardiography</a:t>
            </a:r>
            <a:r>
              <a:rPr lang="tr" b="1" dirty="0" smtClean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=(Anjiyokardyografi</a:t>
            </a:r>
            <a:r>
              <a:rPr lang="tr" b="1" dirty="0">
                <a:solidFill>
                  <a:srgbClr val="FF0000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)=</a:t>
            </a:r>
            <a:r>
              <a:rPr lang="tr" dirty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Kalp ve büyük damarlarının </a:t>
            </a:r>
            <a:r>
              <a:rPr lang="tr" dirty="0" smtClean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radyoopak madde(</a:t>
            </a:r>
            <a:r>
              <a:rPr lang="tr-TR" dirty="0" smtClean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Radyolojide vücudun içinden geçen X-ışınlarının tutulmasını sağlayan ilaçlardır)</a:t>
            </a:r>
            <a:r>
              <a:rPr lang="tr" dirty="0" smtClean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verilerek röntgen filminin </a:t>
            </a:r>
            <a:r>
              <a:rPr lang="tr" dirty="0" smtClean="0">
                <a:solidFill>
                  <a:schemeClr val="dk1"/>
                </a:solidFill>
                <a:latin typeface="Garamond" pitchFamily="18" charset="0"/>
                <a:ea typeface="Garamond"/>
                <a:cs typeface="Garamond"/>
                <a:sym typeface="Garamond"/>
              </a:rPr>
              <a:t>çekilmesi</a:t>
            </a:r>
          </a:p>
          <a:p>
            <a:pPr marL="318770">
              <a:buClr>
                <a:schemeClr val="dk1"/>
              </a:buClr>
              <a:buFont typeface="Noto Sans Symbols"/>
              <a:buChar char="➢"/>
            </a:pPr>
            <a:endParaRPr lang="tr" b="1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1877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➢"/>
            </a:pP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1877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8" name="Google Shape;708;p104" descr="İlgili resim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4754" y="1297644"/>
            <a:ext cx="3660625" cy="241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105"/>
          <p:cNvSpPr txBox="1">
            <a:spLocks noGrp="1"/>
          </p:cNvSpPr>
          <p:nvPr>
            <p:ph type="body" idx="1"/>
          </p:nvPr>
        </p:nvSpPr>
        <p:spPr>
          <a:xfrm>
            <a:off x="147550" y="167550"/>
            <a:ext cx="4248000" cy="44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1877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➢"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Cardiotomy(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Kardyotomi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)=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Kalp duvarına kesi yaparak kalbi 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açma.</a:t>
            </a: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tr-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tr-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tr-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tr-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1877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➢"/>
            </a:pP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Cardioversion(Kardyoversiyon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)=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Kalp ritmini normale döndürmek için elektrik şoku uygulaması.</a:t>
            </a: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1877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715" name="Google Shape;715;p105" descr="kardiyoversiyon resmi ile ilgili görsel sonucu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4900" y="380400"/>
            <a:ext cx="3276600" cy="312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106"/>
          <p:cNvSpPr txBox="1">
            <a:spLocks noGrp="1"/>
          </p:cNvSpPr>
          <p:nvPr>
            <p:ph type="body" idx="1"/>
          </p:nvPr>
        </p:nvSpPr>
        <p:spPr>
          <a:xfrm>
            <a:off x="302575" y="587050"/>
            <a:ext cx="7896000" cy="38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➢"/>
            </a:pPr>
            <a:r>
              <a:rPr lang="tr" b="1" dirty="0" smtClean="0">
                <a:solidFill>
                  <a:srgbClr val="FF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Cardiotoxic(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Kardyotoksik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)=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Kalp çalışmasında kalp kasının veya iletim sisteminin 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zehirlenmesine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bağlı bozukluk yapan.</a:t>
            </a: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➢"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Cardiac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catheterization(Kardyak Kateterizasyonu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</a:t>
            </a:r>
            <a:r>
              <a:rPr lang="tr" b="1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=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chemeClr val="dk1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Kalp boşluklarının ve koroner arterlerin kontrast madde (bir çeşit tıbbi boya maddesi) verilerek görüntülenmesi ve “X” ışınları kullanılarak hareketli film çekilmesi esasına dayanır.</a:t>
            </a:r>
            <a:endParaRPr dirty="0">
              <a:solidFill>
                <a:schemeClr val="dk1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tr-TR" dirty="0" smtClean="0">
              <a:solidFill>
                <a:schemeClr val="dk1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➢"/>
            </a:pPr>
            <a:r>
              <a:rPr lang="tr" b="1" dirty="0" smtClean="0">
                <a:solidFill>
                  <a:srgbClr val="FF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Perfusion ( Perfüzyon)</a:t>
            </a:r>
            <a:r>
              <a:rPr lang="tr" b="1" dirty="0" smtClean="0">
                <a:solidFill>
                  <a:schemeClr val="dk1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=</a:t>
            </a:r>
            <a:r>
              <a:rPr lang="tr" dirty="0" smtClean="0">
                <a:solidFill>
                  <a:srgbClr val="222222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Perfüzyon</a:t>
            </a:r>
            <a:r>
              <a:rPr lang="tr" dirty="0">
                <a:solidFill>
                  <a:srgbClr val="222222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; iğne, intranül ya da sonda yardımıyla bir çözeltinin damar yoluyla kana akıtılması</a:t>
            </a: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107"/>
          <p:cNvSpPr txBox="1">
            <a:spLocks noGrp="1"/>
          </p:cNvSpPr>
          <p:nvPr>
            <p:ph type="body" idx="1"/>
          </p:nvPr>
        </p:nvSpPr>
        <p:spPr>
          <a:xfrm>
            <a:off x="211400" y="267850"/>
            <a:ext cx="4667700" cy="47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8928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➢"/>
            </a:pPr>
            <a:r>
              <a:rPr lang="tr" b="1" dirty="0" smtClean="0">
                <a:solidFill>
                  <a:srgbClr val="FF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Cannulation(Kanülasyon</a:t>
            </a:r>
            <a:r>
              <a:rPr lang="tr" b="1" dirty="0">
                <a:solidFill>
                  <a:srgbClr val="FF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)</a:t>
            </a:r>
            <a:r>
              <a:rPr lang="tr" b="1" dirty="0">
                <a:solidFill>
                  <a:schemeClr val="dk1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=</a:t>
            </a:r>
            <a:r>
              <a:rPr lang="tr" dirty="0">
                <a:solidFill>
                  <a:srgbClr val="333333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Herhangi bir boşluğa kanül sokma, tüp geçirme.</a:t>
            </a:r>
            <a:endParaRPr>
              <a:solidFill>
                <a:srgbClr val="333333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333333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333333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333333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333333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333333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333333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333333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333333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58928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Verdana"/>
              <a:buChar char="➢"/>
            </a:pP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Decannulation(Dekanülasyon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)=</a:t>
            </a:r>
            <a:r>
              <a:rPr lang="tr" b="1" dirty="0">
                <a:solidFill>
                  <a:srgbClr val="40404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>
                <a:solidFill>
                  <a:srgbClr val="40404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Herhangi bir vücut boşluğuna sokulan kanül (tüp)’ün çıkarılması</a:t>
            </a:r>
            <a:endParaRPr>
              <a:solidFill>
                <a:srgbClr val="404040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600">
              <a:solidFill>
                <a:srgbClr val="404040"/>
              </a:solidFill>
              <a:highlight>
                <a:srgbClr val="FFFFFF"/>
              </a:highlight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600">
              <a:solidFill>
                <a:srgbClr val="404040"/>
              </a:solidFill>
              <a:highlight>
                <a:srgbClr val="FFFFFF"/>
              </a:highlight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589280" lvl="0" indent="-457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8928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8928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8928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8928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727" name="Google Shape;727;p107" descr="İlgili resim"/>
          <p:cNvPicPr preferRelativeResize="0"/>
          <p:nvPr/>
        </p:nvPicPr>
        <p:blipFill rotWithShape="1">
          <a:blip r:embed="rId3">
            <a:alphaModFix/>
          </a:blip>
          <a:srcRect b="12273"/>
          <a:stretch/>
        </p:blipFill>
        <p:spPr>
          <a:xfrm>
            <a:off x="5107025" y="1037025"/>
            <a:ext cx="3510674" cy="230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108"/>
          <p:cNvSpPr txBox="1">
            <a:spLocks noGrp="1"/>
          </p:cNvSpPr>
          <p:nvPr>
            <p:ph type="body" idx="1"/>
          </p:nvPr>
        </p:nvSpPr>
        <p:spPr>
          <a:xfrm>
            <a:off x="284325" y="82415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8928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Quattrocento Sans"/>
              <a:buChar char="➢"/>
            </a:pPr>
            <a:r>
              <a:rPr lang="tr" b="1" dirty="0" smtClean="0">
                <a:solidFill>
                  <a:srgbClr val="FF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E</a:t>
            </a:r>
            <a:r>
              <a:rPr lang="tr" b="1" dirty="0">
                <a:solidFill>
                  <a:srgbClr val="FF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x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tracorporeal Circulation (</a:t>
            </a:r>
            <a:r>
              <a:rPr lang="tr" b="1" dirty="0">
                <a:solidFill>
                  <a:srgbClr val="FF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Ekstrakorporeal </a:t>
            </a:r>
            <a:r>
              <a:rPr lang="tr" b="1" dirty="0" smtClean="0">
                <a:solidFill>
                  <a:srgbClr val="FF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Dolaşım) (ECC Systema)=</a:t>
            </a:r>
            <a:r>
              <a:rPr lang="tr" dirty="0">
                <a:solidFill>
                  <a:srgbClr val="222222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Kalbin pompa ve akciğerlerin gaz alışverişi fonksiyonlarının geçici bir süre kalp akciğer makinası adı verilen cihaz ile sağlanması işlemine denir.</a:t>
            </a:r>
            <a:endParaRPr>
              <a:solidFill>
                <a:srgbClr val="66009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10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734" name="Google Shape;734;p108" descr="İlgili resim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4950" y="1264975"/>
            <a:ext cx="3960100" cy="2101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12"/>
          <p:cNvSpPr txBox="1">
            <a:spLocks noGrp="1"/>
          </p:cNvSpPr>
          <p:nvPr>
            <p:ph type="body" idx="1"/>
          </p:nvPr>
        </p:nvSpPr>
        <p:spPr>
          <a:xfrm>
            <a:off x="229625" y="5870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9911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➢"/>
            </a:pPr>
            <a:r>
              <a:rPr lang="tr" sz="16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tr" b="1" dirty="0">
                <a:solidFill>
                  <a:srgbClr val="FF0000"/>
                </a:solidFill>
                <a:latin typeface="Garamond"/>
                <a:ea typeface="Calibri"/>
                <a:cs typeface="Calibri"/>
                <a:sym typeface="Garamond"/>
              </a:rPr>
              <a:t>M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yocard)myokard metebolizmasının yavaşlatılması</a:t>
            </a:r>
            <a:r>
              <a:rPr lang="tr" b="1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=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Kalbin soğutularak ve metabolik aktiviteyi inhibe eden ilaçlar verilir böylece yavaşlatılır,koroner akımın durdurulduğu sürede hücresel canlılığın devamı için enerji ihtiyacı azalır.</a:t>
            </a: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49911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➢"/>
            </a:pP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Perfusion Hypothermia  ( Perfüzyon Hipotermisi) </a:t>
            </a:r>
            <a:r>
              <a:rPr lang="tr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=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Aortik kökün içine veya aort insizasyonuyla(kesi) doğrudan koroner ostiumların içine infuze edilen soğuk solüsyon myokardın soğumasını 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sağlar</a:t>
            </a:r>
            <a:r>
              <a:rPr lang="tr-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.</a:t>
            </a:r>
            <a:endParaRPr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762" name="Google Shape;762;p112" descr="İlgili resim"/>
          <p:cNvPicPr preferRelativeResize="0"/>
          <p:nvPr/>
        </p:nvPicPr>
        <p:blipFill rotWithShape="1">
          <a:blip r:embed="rId3">
            <a:alphaModFix/>
          </a:blip>
          <a:srcRect r="-15446" b="-13752"/>
          <a:stretch/>
        </p:blipFill>
        <p:spPr>
          <a:xfrm>
            <a:off x="4480800" y="663100"/>
            <a:ext cx="4310575" cy="318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13"/>
          <p:cNvSpPr txBox="1">
            <a:spLocks noGrp="1"/>
          </p:cNvSpPr>
          <p:nvPr>
            <p:ph type="body" idx="1"/>
          </p:nvPr>
        </p:nvSpPr>
        <p:spPr>
          <a:xfrm>
            <a:off x="147550" y="176650"/>
            <a:ext cx="4424400" cy="41238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9911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➢"/>
            </a:pP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Repolarization (Repolarizasyon)</a:t>
            </a:r>
            <a:r>
              <a:rPr lang="tr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=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Bir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membran ya da kas liflerinin dinlenme potansiyeline geri dönmesi.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4572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49911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➢"/>
            </a:pP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Vasoconstriction(Vazokonstriksiyon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)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=Damar büzülmesi 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49911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➢"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Vasodilatation(Vazodilatasyon)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=Damar genişlemesi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499110" lvl="0">
              <a:buClr>
                <a:schemeClr val="dk1"/>
              </a:buClr>
              <a:buFont typeface="Noto Sans Symbols"/>
              <a:buChar char="➢"/>
            </a:pPr>
            <a:r>
              <a:rPr lang="tr" b="1" dirty="0">
                <a:solidFill>
                  <a:srgbClr val="FF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Intraaortik balon pompası</a:t>
            </a:r>
            <a:r>
              <a:rPr lang="tr" dirty="0">
                <a:solidFill>
                  <a:srgbClr val="FF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 (IABP)</a:t>
            </a:r>
            <a:r>
              <a:rPr lang="tr" dirty="0">
                <a:solidFill>
                  <a:srgbClr val="222222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, Açık kalp cerrahisinde sık kullanılan, geçici dolaşımsal destek sağlayan mekanik bir cihazdır. Başlıca endikasyonları; </a:t>
            </a:r>
            <a:r>
              <a:rPr lang="tr" dirty="0" smtClean="0">
                <a:solidFill>
                  <a:srgbClr val="222222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cardiogenic </a:t>
            </a:r>
            <a:r>
              <a:rPr lang="tr" dirty="0">
                <a:solidFill>
                  <a:srgbClr val="222222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shock(kardiyojenik şok), kontrol edilemeyen </a:t>
            </a:r>
            <a:r>
              <a:rPr lang="tr" dirty="0" smtClean="0">
                <a:solidFill>
                  <a:srgbClr val="222222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miocardial(miyokardiyal</a:t>
            </a:r>
            <a:r>
              <a:rPr lang="tr" dirty="0">
                <a:solidFill>
                  <a:srgbClr val="222222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) </a:t>
            </a:r>
            <a:r>
              <a:rPr lang="tr" dirty="0" smtClean="0">
                <a:solidFill>
                  <a:srgbClr val="222222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iskemik (ıschemic) </a:t>
            </a:r>
            <a:r>
              <a:rPr lang="tr" dirty="0">
                <a:solidFill>
                  <a:srgbClr val="222222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ağrı ve  postcardiyotomi (postkardiyotomi) düşük </a:t>
            </a:r>
            <a:r>
              <a:rPr lang="tr" dirty="0" smtClean="0">
                <a:solidFill>
                  <a:schemeClr val="tx1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</a:t>
            </a:r>
            <a:r>
              <a:rPr lang="tr" dirty="0" smtClean="0">
                <a:solidFill>
                  <a:schemeClr val="tx1"/>
                </a:solidFill>
                <a:latin typeface="Garamond"/>
                <a:ea typeface="Garamond"/>
                <a:cs typeface="Garamond"/>
                <a:sym typeface="Garamond"/>
              </a:rPr>
              <a:t>ardiac  output ( kardiyak autput )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 smtClean="0">
                <a:solidFill>
                  <a:srgbClr val="222222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durumudur</a:t>
            </a:r>
            <a:r>
              <a:rPr lang="tr" dirty="0">
                <a:solidFill>
                  <a:srgbClr val="222222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.</a:t>
            </a: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117"/>
          <p:cNvSpPr txBox="1">
            <a:spLocks noGrp="1"/>
          </p:cNvSpPr>
          <p:nvPr>
            <p:ph type="body" idx="1"/>
          </p:nvPr>
        </p:nvSpPr>
        <p:spPr>
          <a:xfrm>
            <a:off x="465125" y="550550"/>
            <a:ext cx="7806300" cy="41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9911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➢"/>
            </a:pPr>
            <a:r>
              <a:rPr lang="tr" b="1" dirty="0" smtClean="0">
                <a:solidFill>
                  <a:srgbClr val="FF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Plication (Plikasyon)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=</a:t>
            </a:r>
            <a:r>
              <a:rPr lang="tr" dirty="0" smtClean="0">
                <a:solidFill>
                  <a:schemeClr val="dk1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Organın </a:t>
            </a:r>
            <a:r>
              <a:rPr lang="tr" dirty="0">
                <a:solidFill>
                  <a:schemeClr val="dk1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boyutunun küçültmek için, içi boş bir organın duvarlarında kat yapılması ve daha sonra bunların bir araya dikilmesini içeren cerrahi işlemdir.</a:t>
            </a:r>
            <a:endParaRPr>
              <a:solidFill>
                <a:schemeClr val="dk1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499110" lvl="0">
              <a:buClr>
                <a:schemeClr val="dk1"/>
              </a:buClr>
              <a:buFont typeface="Noto Sans Symbols"/>
              <a:buChar char="➢"/>
            </a:pPr>
            <a:r>
              <a:rPr lang="tr" b="1" dirty="0" smtClean="0">
                <a:solidFill>
                  <a:srgbClr val="FF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Digitalisation ( dijitalizasyon):</a:t>
            </a:r>
            <a:r>
              <a:rPr lang="tr" dirty="0" smtClean="0">
                <a:solidFill>
                  <a:schemeClr val="dk1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 Kalpte</a:t>
            </a:r>
            <a:r>
              <a:rPr lang="tr" dirty="0">
                <a:solidFill>
                  <a:schemeClr val="dk1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 sinüs düğümünü deprese eder ve konjestif kalp </a:t>
            </a:r>
            <a:r>
              <a:rPr lang="tr" dirty="0" smtClean="0">
                <a:solidFill>
                  <a:schemeClr val="dk1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yetmezliği</a:t>
            </a:r>
            <a:r>
              <a:rPr lang="tr" b="1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" dirty="0" smtClean="0">
                <a:solidFill>
                  <a:srgbClr val="CC0000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(</a:t>
            </a:r>
            <a:r>
              <a:rPr lang="tr" dirty="0" smtClean="0">
                <a:solidFill>
                  <a:schemeClr val="tx1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congestive cardiac defectum) </a:t>
            </a:r>
            <a:r>
              <a:rPr lang="tr" dirty="0">
                <a:solidFill>
                  <a:schemeClr val="dk1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olan hastalarda kalbin yükleme dozunda verilir </a:t>
            </a:r>
            <a:r>
              <a:rPr lang="tr" dirty="0" smtClean="0">
                <a:solidFill>
                  <a:schemeClr val="dk1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buna digitalisation (</a:t>
            </a:r>
            <a:r>
              <a:rPr lang="tr" dirty="0">
                <a:solidFill>
                  <a:schemeClr val="dk1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 </a:t>
            </a:r>
            <a:r>
              <a:rPr lang="tr" dirty="0" smtClean="0">
                <a:solidFill>
                  <a:schemeClr val="dk1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dijitalizasyon)</a:t>
            </a:r>
            <a:r>
              <a:rPr lang="tr" dirty="0">
                <a:solidFill>
                  <a:schemeClr val="dk1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 dozu denir.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>
            <a:spLocks noGrp="1"/>
          </p:cNvSpPr>
          <p:nvPr>
            <p:ph type="body" idx="1"/>
          </p:nvPr>
        </p:nvSpPr>
        <p:spPr>
          <a:xfrm>
            <a:off x="190350" y="325225"/>
            <a:ext cx="7124850" cy="39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Funiculus Umbilicalis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(Funikulus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umbilikalis): 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Göbek 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bağı</a:t>
            </a:r>
          </a:p>
          <a:p>
            <a:pPr marL="3429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endParaRPr lang="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endParaRPr lang="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endParaRPr lang="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endParaRPr lang="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endParaRPr lang="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Ductus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Venosus Doppler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 </a:t>
            </a:r>
            <a:r>
              <a:rPr lang="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Duktus venosus doppler) </a:t>
            </a:r>
            <a:r>
              <a:rPr lang="tr" b="1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:</a:t>
            </a:r>
            <a:r>
              <a:rPr lang="tr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Fetüse giden kan akımı </a:t>
            </a:r>
            <a:r>
              <a:rPr lang="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.</a:t>
            </a:r>
          </a:p>
          <a:p>
            <a:pPr marL="3429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endParaRPr lang="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endParaRPr lang="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endParaRPr lang="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57158" y="214296"/>
            <a:ext cx="8215370" cy="466133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Ön 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Tanı</a:t>
            </a:r>
            <a:r>
              <a:rPr lang="tr-TR" sz="1600" b="1" dirty="0">
                <a:solidFill>
                  <a:srgbClr val="FF0000"/>
                </a:solidFill>
                <a:latin typeface="Garamond" pitchFamily="18" charset="0"/>
              </a:rPr>
              <a:t>: MYOCARDİAL İNFARCTİON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,</a:t>
            </a:r>
          </a:p>
          <a:p>
            <a:pPr algn="l">
              <a:buFont typeface="Arial" pitchFamily="34" charset="0"/>
              <a:buChar char="•"/>
            </a:pP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( 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MYOKARD İNFARKTÜSÜ):Kalp krizi</a:t>
            </a:r>
          </a:p>
          <a:p>
            <a:pPr algn="l">
              <a:buFont typeface="Arial" pitchFamily="34" charset="0"/>
              <a:buChar char="•"/>
            </a:pP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40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,</a:t>
            </a:r>
            <a:r>
              <a:rPr lang="tr-TR" sz="1600" b="1" dirty="0">
                <a:solidFill>
                  <a:srgbClr val="FF0000"/>
                </a:solidFill>
                <a:latin typeface="Garamond" pitchFamily="18" charset="0"/>
              </a:rPr>
              <a:t> </a:t>
            </a:r>
          </a:p>
          <a:p>
            <a:pPr algn="l">
              <a:buFont typeface="Arial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E</a:t>
            </a:r>
            <a:r>
              <a:rPr lang="tr-TR" sz="1600" b="1" dirty="0">
                <a:solidFill>
                  <a:srgbClr val="FF0000"/>
                </a:solidFill>
                <a:latin typeface="Garamond" pitchFamily="18" charset="0"/>
              </a:rPr>
              <a:t>, </a:t>
            </a:r>
          </a:p>
          <a:p>
            <a:pPr algn="l">
              <a:buFont typeface="Arial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TA</a:t>
            </a:r>
            <a:r>
              <a:rPr lang="tr-TR" sz="1600" b="1" dirty="0">
                <a:solidFill>
                  <a:srgbClr val="FF0000"/>
                </a:solidFill>
                <a:latin typeface="Garamond" pitchFamily="18" charset="0"/>
              </a:rPr>
              <a:t>: 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160/90</a:t>
            </a:r>
            <a:r>
              <a:rPr lang="tr-TR" sz="1600" b="1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sz="1600" b="1" dirty="0" err="1">
                <a:solidFill>
                  <a:srgbClr val="FF0000"/>
                </a:solidFill>
                <a:latin typeface="Garamond" pitchFamily="18" charset="0"/>
              </a:rPr>
              <a:t>mmHg</a:t>
            </a:r>
            <a:r>
              <a:rPr lang="tr-TR" sz="1600" b="1" dirty="0">
                <a:solidFill>
                  <a:srgbClr val="FF0000"/>
                </a:solidFill>
                <a:latin typeface="Garamond" pitchFamily="18" charset="0"/>
              </a:rPr>
              <a:t> </a:t>
            </a:r>
            <a:endParaRPr lang="tr-TR" sz="1600" b="1" dirty="0" smtClean="0">
              <a:solidFill>
                <a:srgbClr val="FF0000"/>
              </a:solidFill>
              <a:latin typeface="Garamond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Puls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(nabız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) 120/</a:t>
            </a:r>
            <a:r>
              <a:rPr lang="tr-TR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dk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,</a:t>
            </a:r>
          </a:p>
          <a:p>
            <a:pPr algn="l">
              <a:buFont typeface="Arial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Sp02 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(</a:t>
            </a:r>
            <a:r>
              <a:rPr lang="tr-TR" sz="1600" b="1" dirty="0" err="1">
                <a:solidFill>
                  <a:srgbClr val="FF0000"/>
                </a:solidFill>
                <a:latin typeface="Garamond" pitchFamily="18" charset="0"/>
              </a:rPr>
              <a:t>saturasyon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) 86</a:t>
            </a:r>
          </a:p>
          <a:p>
            <a:pPr algn="l">
              <a:buFont typeface="Arial" pitchFamily="34" charset="0"/>
              <a:buChar char="•"/>
            </a:pP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Hasta </a:t>
            </a:r>
            <a:r>
              <a:rPr lang="tr-TR" sz="1600" b="1" dirty="0">
                <a:solidFill>
                  <a:srgbClr val="FF0000"/>
                </a:solidFill>
                <a:latin typeface="Garamond" pitchFamily="18" charset="0"/>
              </a:rPr>
              <a:t>HT (</a:t>
            </a:r>
            <a:r>
              <a:rPr lang="tr-TR" sz="1600" b="1" dirty="0" err="1">
                <a:solidFill>
                  <a:srgbClr val="FF0000"/>
                </a:solidFill>
                <a:latin typeface="Garamond" pitchFamily="18" charset="0"/>
              </a:rPr>
              <a:t>Hypertension</a:t>
            </a:r>
            <a:r>
              <a:rPr lang="tr-TR" sz="1600" b="1" dirty="0">
                <a:solidFill>
                  <a:srgbClr val="FF0000"/>
                </a:solidFill>
                <a:latin typeface="Garamond" pitchFamily="18" charset="0"/>
              </a:rPr>
              <a:t>) 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ve </a:t>
            </a:r>
            <a:r>
              <a:rPr lang="tr-TR" sz="1600" b="1" dirty="0">
                <a:solidFill>
                  <a:srgbClr val="FF0000"/>
                </a:solidFill>
                <a:latin typeface="Garamond" pitchFamily="18" charset="0"/>
              </a:rPr>
              <a:t>DM ( </a:t>
            </a:r>
            <a:r>
              <a:rPr lang="tr-TR" sz="1600" b="1" dirty="0" err="1">
                <a:solidFill>
                  <a:srgbClr val="FF0000"/>
                </a:solidFill>
                <a:latin typeface="Garamond" pitchFamily="18" charset="0"/>
              </a:rPr>
              <a:t>Diabetes</a:t>
            </a:r>
            <a:r>
              <a:rPr lang="tr-TR" sz="1600" b="1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sz="1600" b="1" dirty="0" err="1">
                <a:solidFill>
                  <a:srgbClr val="FF0000"/>
                </a:solidFill>
                <a:latin typeface="Garamond" pitchFamily="18" charset="0"/>
              </a:rPr>
              <a:t>Mellitus</a:t>
            </a:r>
            <a:r>
              <a:rPr lang="tr-TR" sz="1600" b="1" dirty="0">
                <a:solidFill>
                  <a:srgbClr val="FF0000"/>
                </a:solidFill>
                <a:latin typeface="Garamond" pitchFamily="18" charset="0"/>
              </a:rPr>
              <a:t>)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öykülü </a:t>
            </a:r>
            <a:endParaRPr lang="tr-TR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SİGN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</a:t>
            </a:r>
            <a:r>
              <a:rPr lang="tr-TR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and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</a:t>
            </a:r>
            <a:r>
              <a:rPr lang="tr-TR" sz="1600" b="1" dirty="0">
                <a:solidFill>
                  <a:srgbClr val="FF0000"/>
                </a:solidFill>
                <a:latin typeface="Garamond" pitchFamily="18" charset="0"/>
              </a:rPr>
              <a:t>SYMPTOMS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(Belirti ve Bulgular) : </a:t>
            </a:r>
            <a:endParaRPr lang="tr-TR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Emesis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(bulantı-kusma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)</a:t>
            </a:r>
          </a:p>
          <a:p>
            <a:pPr algn="l">
              <a:buFont typeface="Arial" pitchFamily="34" charset="0"/>
              <a:buChar char="•"/>
            </a:pP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Dispne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(ağrılı ve güç solunum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)</a:t>
            </a:r>
          </a:p>
          <a:p>
            <a:pPr algn="l">
              <a:buFont typeface="Arial" pitchFamily="34" charset="0"/>
              <a:buChar char="•"/>
            </a:pP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Anksiyete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 </a:t>
            </a:r>
          </a:p>
          <a:p>
            <a:pPr algn="l">
              <a:buFont typeface="Arial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Tachycardia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  </a:t>
            </a:r>
          </a:p>
          <a:p>
            <a:pPr algn="l">
              <a:buFont typeface="Arial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Pulpitation</a:t>
            </a:r>
            <a:endParaRPr lang="tr-TR" sz="1600" b="1" dirty="0">
              <a:solidFill>
                <a:srgbClr val="FF0000"/>
              </a:solidFill>
              <a:latin typeface="Garamond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QUALİTY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( kalitesi): </a:t>
            </a:r>
            <a:r>
              <a:rPr lang="tr-T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Ağrı sıkıştırıcı ve baskılayıcı </a:t>
            </a:r>
          </a:p>
          <a:p>
            <a:pPr algn="l">
              <a:buFont typeface="Arial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REGİON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(Bölgesi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): </a:t>
            </a:r>
            <a:r>
              <a:rPr lang="tr-TR" sz="1600" b="1" dirty="0" err="1">
                <a:solidFill>
                  <a:srgbClr val="FF0000"/>
                </a:solidFill>
                <a:latin typeface="Garamond" pitchFamily="18" charset="0"/>
              </a:rPr>
              <a:t>Retrosternal</a:t>
            </a:r>
            <a:r>
              <a:rPr lang="tr-TR" sz="1600" b="1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, </a:t>
            </a:r>
            <a:r>
              <a:rPr lang="tr-TR" sz="1600" b="1" dirty="0" err="1">
                <a:solidFill>
                  <a:srgbClr val="FF0000"/>
                </a:solidFill>
                <a:latin typeface="Garamond" pitchFamily="18" charset="0"/>
              </a:rPr>
              <a:t>sinistrum</a:t>
            </a:r>
            <a:r>
              <a:rPr lang="tr-TR" sz="1600" b="1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sz="1600" b="1" dirty="0" err="1">
                <a:solidFill>
                  <a:srgbClr val="FF0000"/>
                </a:solidFill>
                <a:latin typeface="Garamond" pitchFamily="18" charset="0"/>
              </a:rPr>
              <a:t>brachium</a:t>
            </a:r>
            <a:r>
              <a:rPr lang="tr-TR" sz="1600" b="1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(sol kol) </a:t>
            </a:r>
            <a:r>
              <a:rPr lang="tr-T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olmak üzere her iki kolun </a:t>
            </a:r>
            <a:r>
              <a:rPr lang="tr-T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4. ve </a:t>
            </a:r>
            <a:r>
              <a:rPr lang="tr-T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5. parmaklarına alt çeneye boyuna ve sırta </a:t>
            </a:r>
            <a:r>
              <a:rPr lang="tr-TR" sz="1600" b="1" dirty="0" err="1">
                <a:solidFill>
                  <a:srgbClr val="FF0000"/>
                </a:solidFill>
                <a:latin typeface="Garamond" pitchFamily="18" charset="0"/>
              </a:rPr>
              <a:t>epigastriyum</a:t>
            </a:r>
            <a:r>
              <a:rPr lang="tr-TR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a</a:t>
            </a:r>
            <a:r>
              <a:rPr lang="tr-T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 </a:t>
            </a:r>
            <a:r>
              <a:rPr lang="tr-T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yayılmaktadır</a:t>
            </a:r>
          </a:p>
          <a:p>
            <a:pPr algn="l">
              <a:buFont typeface="Arial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TİME(</a:t>
            </a:r>
            <a:r>
              <a:rPr lang="tr-TR" sz="1600" b="1" dirty="0" smtClean="0">
                <a:solidFill>
                  <a:schemeClr val="tx1"/>
                </a:solidFill>
                <a:latin typeface="Garamond" pitchFamily="18" charset="0"/>
              </a:rPr>
              <a:t>Zamanı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): 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1 saatten fazla</a:t>
            </a:r>
            <a:endParaRPr lang="tr-TR" sz="1600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/>
            <a:endParaRPr lang="tr-TR" sz="1600" dirty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0026" y="400051"/>
            <a:ext cx="8632274" cy="4257675"/>
          </a:xfrm>
        </p:spPr>
        <p:txBody>
          <a:bodyPr/>
          <a:lstStyle/>
          <a:p>
            <a:pPr algn="l"/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-EKG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(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ELEKTROCARDİOGRAFİ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): 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NSTEMİ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(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Non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-ST 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elevasyonlu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 MI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)</a:t>
            </a:r>
            <a:b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</a:b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/>
            </a:r>
            <a:b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</a:b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-Hastane öncesi acil bakımda hastaya 4 l/</a:t>
            </a:r>
            <a:r>
              <a:rPr lang="tr-TR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dk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maske ile 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oxigen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300 mg  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Asetil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 Salisilik Asit (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Coraspin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) oral 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yolla verildi </a:t>
            </a:r>
            <a:b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</a:b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-Hastane acil servisinde 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cardiac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 enzim (kardiyak 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maker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) 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; 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Cardiac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Troponin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 T ve I , CK-MB  (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creatine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kinase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), 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myoglobin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değerlerine bakıldı .</a:t>
            </a:r>
            <a:b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</a:b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-Ağrısı geçmeyen hastaya 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IV(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İntravenöz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) 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yolla  </a:t>
            </a:r>
            <a:r>
              <a:rPr lang="tr-TR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dk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 1 mg gidecek şekilde 2 mg doz 10 </a:t>
            </a:r>
            <a:r>
              <a:rPr lang="tr-TR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cc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NaCL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sulandırarak  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Morfin Sülfat 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(narkotik </a:t>
            </a:r>
            <a:r>
              <a:rPr lang="tr-TR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aneljezik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)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verildi. </a:t>
            </a:r>
            <a:b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</a:b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-Hasta 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kateter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</a:t>
            </a:r>
            <a:r>
              <a:rPr lang="tr-TR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lab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.’ a alındı. </a:t>
            </a:r>
            <a:b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</a:b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-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RCA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’ da 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tromboz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görüldü. </a:t>
            </a:r>
            <a:b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</a:b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-Hastaya 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PKG  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(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Perkutan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 Koroner Girişim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)  için  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anjioplasti</a:t>
            </a:r>
            <a:r>
              <a:rPr lang="tr-TR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ye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alındı. </a:t>
            </a:r>
            <a:b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</a:b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-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Anjioplasti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de balon 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dilatasyon</a:t>
            </a:r>
            <a:r>
              <a:rPr lang="tr-TR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u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sonrası </a:t>
            </a:r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stent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takılarak hasta 2gün sonra taburcu edildi.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/>
            </a:r>
            <a:b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</a:br>
            <a:endParaRPr lang="tr-TR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718"/>
            <a:ext cx="8229600" cy="482206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    Ön Tanı: 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</a:t>
            </a:r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HYPERTENSION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(Hipertansiyon)</a:t>
            </a:r>
          </a:p>
          <a:p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52</a:t>
            </a:r>
          </a:p>
          <a:p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K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 </a:t>
            </a:r>
          </a:p>
          <a:p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TA 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210/120 </a:t>
            </a:r>
            <a:r>
              <a:rPr lang="tr-TR" sz="1600" b="1" dirty="0" err="1">
                <a:solidFill>
                  <a:srgbClr val="FF0000"/>
                </a:solidFill>
                <a:latin typeface="Garamond" pitchFamily="18" charset="0"/>
              </a:rPr>
              <a:t>mmHg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</a:t>
            </a:r>
            <a:endParaRPr lang="tr-TR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r>
              <a:rPr lang="tr-TR" sz="1600" b="1" dirty="0" err="1" smtClean="0">
                <a:solidFill>
                  <a:schemeClr val="tx1"/>
                </a:solidFill>
                <a:latin typeface="Garamond" pitchFamily="18" charset="0"/>
              </a:rPr>
              <a:t>Puls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130/</a:t>
            </a:r>
            <a:r>
              <a:rPr lang="tr-TR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dk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 </a:t>
            </a:r>
          </a:p>
          <a:p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SpO2 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(</a:t>
            </a:r>
            <a:r>
              <a:rPr lang="tr-TR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saturasyon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) 88 </a:t>
            </a:r>
            <a:endParaRPr lang="tr-TR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Hasta </a:t>
            </a:r>
            <a:r>
              <a:rPr lang="tr-TR" sz="1600" b="1" dirty="0">
                <a:solidFill>
                  <a:srgbClr val="FF0000"/>
                </a:solidFill>
                <a:latin typeface="Garamond" pitchFamily="18" charset="0"/>
              </a:rPr>
              <a:t>HT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öykülü </a:t>
            </a:r>
            <a:endParaRPr lang="tr-TR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Hasta 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2 gündür idrara az çıktığını (</a:t>
            </a:r>
            <a:r>
              <a:rPr lang="tr-TR" sz="1600" b="1" dirty="0" err="1">
                <a:solidFill>
                  <a:srgbClr val="FF0000"/>
                </a:solidFill>
                <a:latin typeface="Garamond" pitchFamily="18" charset="0"/>
              </a:rPr>
              <a:t>oligüri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) </a:t>
            </a:r>
            <a:endParaRPr lang="tr-TR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Baş 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ve ense ağrısı çarpıntısı (</a:t>
            </a:r>
            <a:r>
              <a:rPr lang="tr-TR" sz="1600" b="1" dirty="0" err="1">
                <a:solidFill>
                  <a:srgbClr val="FF0000"/>
                </a:solidFill>
                <a:latin typeface="Garamond" pitchFamily="18" charset="0"/>
              </a:rPr>
              <a:t>pulpitation</a:t>
            </a: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) olduğunu 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belirtti. </a:t>
            </a:r>
          </a:p>
          <a:p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Tachycardia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</a:t>
            </a:r>
          </a:p>
          <a:p>
            <a:r>
              <a:rPr 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Anksiyete</a:t>
            </a:r>
            <a:r>
              <a:rPr lang="tr-T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</a:t>
            </a:r>
          </a:p>
          <a:p>
            <a:r>
              <a:rPr lang="tr-TR" sz="1600" b="1" dirty="0" smtClean="0">
                <a:solidFill>
                  <a:srgbClr val="FF0000"/>
                </a:solidFill>
                <a:latin typeface="Garamond" pitchFamily="18" charset="0"/>
              </a:rPr>
              <a:t>Hastanın </a:t>
            </a:r>
            <a:r>
              <a:rPr lang="tr-TR" sz="1600" b="1" dirty="0">
                <a:solidFill>
                  <a:srgbClr val="FF0000"/>
                </a:solidFill>
                <a:latin typeface="Garamond" pitchFamily="18" charset="0"/>
              </a:rPr>
              <a:t>cilt rengi kırmızı   </a:t>
            </a:r>
            <a:endParaRPr lang="tr-TR" sz="1600" b="1" dirty="0" smtClean="0">
              <a:solidFill>
                <a:srgbClr val="FF0000"/>
              </a:solidFill>
              <a:latin typeface="Garamond" pitchFamily="18" charset="0"/>
            </a:endParaRPr>
          </a:p>
          <a:p>
            <a:pPr>
              <a:buNone/>
            </a:pPr>
            <a:endParaRPr lang="tr-TR" sz="1600" b="1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>
              <a:buNone/>
            </a:pPr>
            <a:r>
              <a:rPr lang="tr-T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8535" y="539916"/>
            <a:ext cx="8565970" cy="3552690"/>
          </a:xfrm>
        </p:spPr>
        <p:txBody>
          <a:bodyPr/>
          <a:lstStyle/>
          <a:p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Hastane öncesinde </a:t>
            </a:r>
            <a:r>
              <a:rPr lang="tr-TR" b="1" dirty="0" smtClean="0">
                <a:solidFill>
                  <a:srgbClr val="FF0000"/>
                </a:solidFill>
                <a:latin typeface="Garamond" pitchFamily="18" charset="0"/>
              </a:rPr>
              <a:t>EKG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(</a:t>
            </a:r>
            <a:r>
              <a:rPr lang="tr-TR" b="1" dirty="0" smtClean="0">
                <a:solidFill>
                  <a:srgbClr val="FF0000"/>
                </a:solidFill>
                <a:latin typeface="Garamond" pitchFamily="18" charset="0"/>
              </a:rPr>
              <a:t>ELEKTROCARDİOGRAFİ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) çekildi.</a:t>
            </a:r>
          </a:p>
          <a:p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Hastada </a:t>
            </a:r>
            <a:r>
              <a:rPr lang="tr-TR" b="1" dirty="0" smtClean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Garamond" pitchFamily="18" charset="0"/>
              </a:rPr>
              <a:t>tachycardia</a:t>
            </a:r>
            <a:r>
              <a:rPr lang="tr-TR" b="1" dirty="0" smtClean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mevcut çift taraflı tansiyon ölçümü yapıldı. </a:t>
            </a:r>
          </a:p>
          <a:p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Hastaya nazal </a:t>
            </a:r>
            <a:r>
              <a:rPr lang="tr-TR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kanül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ile 4 L/ </a:t>
            </a:r>
            <a:r>
              <a:rPr lang="tr-TR" b="1" dirty="0" err="1" smtClean="0">
                <a:solidFill>
                  <a:srgbClr val="FF0000"/>
                </a:solidFill>
                <a:latin typeface="Garamond" pitchFamily="18" charset="0"/>
              </a:rPr>
              <a:t>oxigen</a:t>
            </a:r>
            <a:r>
              <a:rPr lang="tr-TR" b="1" dirty="0" smtClean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verildi.</a:t>
            </a:r>
          </a:p>
          <a:p>
            <a:r>
              <a:rPr lang="tr-TR" b="1" dirty="0" err="1" smtClean="0">
                <a:solidFill>
                  <a:srgbClr val="FF0000"/>
                </a:solidFill>
                <a:latin typeface="Garamond" pitchFamily="18" charset="0"/>
              </a:rPr>
              <a:t>Antihipertansif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etkili</a:t>
            </a:r>
            <a:r>
              <a:rPr lang="tr-TR" b="1" dirty="0" smtClean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Garamond" pitchFamily="18" charset="0"/>
              </a:rPr>
              <a:t>Kaptoril</a:t>
            </a:r>
            <a:r>
              <a:rPr lang="tr-TR" b="1" dirty="0" smtClean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(</a:t>
            </a:r>
            <a:r>
              <a:rPr lang="tr-TR" b="1" dirty="0" smtClean="0">
                <a:solidFill>
                  <a:srgbClr val="FF0000"/>
                </a:solidFill>
                <a:latin typeface="Garamond" pitchFamily="18" charset="0"/>
              </a:rPr>
              <a:t>ACE İnhibitörleri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) 50 mg </a:t>
            </a:r>
            <a:r>
              <a:rPr lang="tr-TR" b="1" dirty="0" err="1" smtClean="0">
                <a:solidFill>
                  <a:srgbClr val="FF0000"/>
                </a:solidFill>
                <a:latin typeface="Garamond" pitchFamily="18" charset="0"/>
              </a:rPr>
              <a:t>Suplingual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yolla verildi .</a:t>
            </a:r>
          </a:p>
          <a:p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Çift damar yolu açıldı.</a:t>
            </a:r>
          </a:p>
          <a:p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Hastane acil servisinde </a:t>
            </a:r>
            <a:r>
              <a:rPr lang="tr-TR" b="1" dirty="0" smtClean="0">
                <a:solidFill>
                  <a:srgbClr val="FF0000"/>
                </a:solidFill>
                <a:latin typeface="Garamond" pitchFamily="18" charset="0"/>
              </a:rPr>
              <a:t>mesane </a:t>
            </a:r>
            <a:r>
              <a:rPr lang="tr-TR" b="1" dirty="0" err="1" smtClean="0">
                <a:solidFill>
                  <a:srgbClr val="FF0000"/>
                </a:solidFill>
                <a:latin typeface="Garamond" pitchFamily="18" charset="0"/>
              </a:rPr>
              <a:t>kateterizasyonu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işlemi uygulanarak idrar takibi yapıldı.</a:t>
            </a:r>
            <a:endParaRPr lang="tr-TR" b="1" dirty="0" smtClean="0">
              <a:solidFill>
                <a:srgbClr val="FF0000"/>
              </a:solidFill>
              <a:latin typeface="Garamond" pitchFamily="18" charset="0"/>
            </a:endParaRPr>
          </a:p>
          <a:p>
            <a:r>
              <a:rPr lang="tr-TR" b="1" dirty="0" err="1" smtClean="0">
                <a:solidFill>
                  <a:srgbClr val="FF0000"/>
                </a:solidFill>
                <a:latin typeface="Garamond" pitchFamily="18" charset="0"/>
              </a:rPr>
              <a:t>Hemogram</a:t>
            </a:r>
            <a:r>
              <a:rPr lang="tr-TR" b="1" dirty="0" smtClean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ve</a:t>
            </a:r>
            <a:r>
              <a:rPr lang="tr-TR" b="1" dirty="0" smtClean="0">
                <a:solidFill>
                  <a:srgbClr val="FF0000"/>
                </a:solidFill>
                <a:latin typeface="Garamond" pitchFamily="18" charset="0"/>
              </a:rPr>
              <a:t> biyokimya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değerlerine bakıldı .</a:t>
            </a:r>
          </a:p>
          <a:p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Hastanın  </a:t>
            </a:r>
            <a:r>
              <a:rPr lang="tr-TR" b="1" dirty="0" smtClean="0">
                <a:solidFill>
                  <a:srgbClr val="FF0000"/>
                </a:solidFill>
                <a:latin typeface="Garamond" pitchFamily="18" charset="0"/>
              </a:rPr>
              <a:t>TA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değeri normal değerlere düşmediği için </a:t>
            </a:r>
            <a:r>
              <a:rPr lang="tr-TR" b="1" dirty="0" smtClean="0">
                <a:solidFill>
                  <a:srgbClr val="FF0000"/>
                </a:solidFill>
                <a:latin typeface="Garamond" pitchFamily="18" charset="0"/>
              </a:rPr>
              <a:t>IV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(</a:t>
            </a:r>
            <a:r>
              <a:rPr lang="tr-TR" b="1" dirty="0" err="1" smtClean="0">
                <a:solidFill>
                  <a:srgbClr val="FF0000"/>
                </a:solidFill>
                <a:latin typeface="Garamond" pitchFamily="18" charset="0"/>
              </a:rPr>
              <a:t>İntavenöz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) 1 </a:t>
            </a:r>
            <a:r>
              <a:rPr lang="tr-TR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amp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. (</a:t>
            </a:r>
            <a:r>
              <a:rPr lang="tr-TR" b="1" dirty="0" smtClean="0">
                <a:solidFill>
                  <a:srgbClr val="FF0000"/>
                </a:solidFill>
                <a:latin typeface="Garamond" pitchFamily="18" charset="0"/>
              </a:rPr>
              <a:t>10 mg nitrogliserin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) </a:t>
            </a:r>
            <a:r>
              <a:rPr lang="tr-TR" b="1" dirty="0" err="1" smtClean="0">
                <a:solidFill>
                  <a:srgbClr val="FF0000"/>
                </a:solidFill>
                <a:latin typeface="Garamond" pitchFamily="18" charset="0"/>
              </a:rPr>
              <a:t>perlinganit</a:t>
            </a:r>
            <a:r>
              <a:rPr lang="tr-TR" b="1" dirty="0" smtClean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%0.9 </a:t>
            </a:r>
            <a:r>
              <a:rPr lang="tr-TR" b="1" dirty="0" err="1" smtClean="0">
                <a:solidFill>
                  <a:srgbClr val="FF0000"/>
                </a:solidFill>
                <a:latin typeface="Garamond" pitchFamily="18" charset="0"/>
              </a:rPr>
              <a:t>NaCL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ile sulandırılarak  </a:t>
            </a:r>
            <a:r>
              <a:rPr lang="tr-TR" b="1" dirty="0" err="1" smtClean="0">
                <a:solidFill>
                  <a:srgbClr val="FF0000"/>
                </a:solidFill>
                <a:latin typeface="Garamond" pitchFamily="18" charset="0"/>
              </a:rPr>
              <a:t>Dosiflow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ile   verildi .</a:t>
            </a:r>
          </a:p>
          <a:p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Oluşabilecek </a:t>
            </a:r>
            <a:r>
              <a:rPr lang="tr-TR" b="1" dirty="0" smtClean="0">
                <a:solidFill>
                  <a:srgbClr val="FF0000"/>
                </a:solidFill>
                <a:latin typeface="Garamond" pitchFamily="18" charset="0"/>
              </a:rPr>
              <a:t>komplikasyon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lara karşı </a:t>
            </a:r>
            <a:r>
              <a:rPr lang="tr-TR" b="1" dirty="0" err="1" smtClean="0">
                <a:solidFill>
                  <a:srgbClr val="FF0000"/>
                </a:solidFill>
                <a:latin typeface="Garamond" pitchFamily="18" charset="0"/>
              </a:rPr>
              <a:t>Kranial</a:t>
            </a:r>
            <a:r>
              <a:rPr lang="tr-TR" b="1" dirty="0" smtClean="0">
                <a:solidFill>
                  <a:srgbClr val="FF0000"/>
                </a:solidFill>
                <a:latin typeface="Garamond" pitchFamily="18" charset="0"/>
              </a:rPr>
              <a:t>  BT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ve </a:t>
            </a:r>
            <a:r>
              <a:rPr lang="tr-TR" b="1" dirty="0" err="1" smtClean="0">
                <a:solidFill>
                  <a:srgbClr val="FF0000"/>
                </a:solidFill>
                <a:latin typeface="Garamond" pitchFamily="18" charset="0"/>
              </a:rPr>
              <a:t>Kranial</a:t>
            </a:r>
            <a:r>
              <a:rPr lang="tr-TR" b="1" dirty="0" smtClean="0">
                <a:solidFill>
                  <a:srgbClr val="FF0000"/>
                </a:solidFill>
                <a:latin typeface="Garamond" pitchFamily="18" charset="0"/>
              </a:rPr>
              <a:t>  MR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çekildi.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02822" y="664203"/>
            <a:ext cx="3999900" cy="3416400"/>
          </a:xfrm>
        </p:spPr>
        <p:txBody>
          <a:bodyPr/>
          <a:lstStyle/>
          <a:p>
            <a:pPr marL="342900" lvl="0" indent="-330200">
              <a:lnSpc>
                <a:spcPct val="100000"/>
              </a:lnSpc>
              <a:spcBef>
                <a:spcPts val="360"/>
              </a:spcBef>
              <a:buClr>
                <a:schemeClr val="dk1"/>
              </a:buClr>
              <a:buChar char="•"/>
            </a:pP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Systole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(Sistol):</a:t>
            </a:r>
            <a:r>
              <a:rPr lang="tr-TR" b="1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Kalbin kanı pompaladığı periyot, kasılma</a:t>
            </a:r>
          </a:p>
          <a:p>
            <a:pPr marL="342900" lvl="0" indent="-330200">
              <a:lnSpc>
                <a:spcPct val="100000"/>
              </a:lnSpc>
              <a:spcBef>
                <a:spcPts val="360"/>
              </a:spcBef>
              <a:buClr>
                <a:schemeClr val="dk1"/>
              </a:buClr>
              <a:buChar char="•"/>
            </a:pPr>
            <a:endParaRPr lang="tr-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>
              <a:lnSpc>
                <a:spcPct val="100000"/>
              </a:lnSpc>
              <a:spcBef>
                <a:spcPts val="360"/>
              </a:spcBef>
              <a:buClr>
                <a:schemeClr val="dk1"/>
              </a:buClr>
              <a:buChar char="•"/>
            </a:pPr>
            <a:endParaRPr lang="tr-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>
              <a:lnSpc>
                <a:spcPct val="100000"/>
              </a:lnSpc>
              <a:spcBef>
                <a:spcPts val="360"/>
              </a:spcBef>
              <a:buClr>
                <a:schemeClr val="dk1"/>
              </a:buClr>
              <a:buChar char="•"/>
            </a:pPr>
            <a:endParaRPr lang="tr-TR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30200">
              <a:lnSpc>
                <a:spcPct val="100000"/>
              </a:lnSpc>
              <a:spcBef>
                <a:spcPts val="360"/>
              </a:spcBef>
              <a:buClr>
                <a:schemeClr val="dk1"/>
              </a:buClr>
              <a:buChar char="•"/>
            </a:pPr>
            <a:r>
              <a:rPr lang="tr-TR" b="1" dirty="0" err="1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Diastole</a:t>
            </a:r>
            <a:r>
              <a:rPr lang="tr-TR" b="1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( Diyastol):</a:t>
            </a:r>
            <a:r>
              <a:rPr lang="tr-TR" dirty="0" smtClean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tr-TR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Kanın kalbe dolduğu periyot, gevşeme</a:t>
            </a:r>
          </a:p>
          <a:p>
            <a:endParaRPr lang="tr-TR" dirty="0"/>
          </a:p>
        </p:txBody>
      </p:sp>
      <p:pic>
        <p:nvPicPr>
          <p:cNvPr id="5" name="Google Shape;100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15878" y="451303"/>
            <a:ext cx="4388550" cy="3373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1661</TotalTime>
  <Words>3260</Words>
  <Application>Microsoft Office PowerPoint</Application>
  <PresentationFormat>Ekran Gösterisi (16:9)</PresentationFormat>
  <Paragraphs>607</Paragraphs>
  <Slides>83</Slides>
  <Notes>74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83</vt:i4>
      </vt:variant>
    </vt:vector>
  </HeadingPairs>
  <TitlesOfParts>
    <vt:vector size="91" baseType="lpstr">
      <vt:lpstr>Garamond</vt:lpstr>
      <vt:lpstr>Calibri</vt:lpstr>
      <vt:lpstr>Arial</vt:lpstr>
      <vt:lpstr>Noto Sans Symbols</vt:lpstr>
      <vt:lpstr>Times New Roman</vt:lpstr>
      <vt:lpstr>Quattrocento Sans</vt:lpstr>
      <vt:lpstr>Verdana</vt:lpstr>
      <vt:lpstr>Simple Light</vt:lpstr>
      <vt:lpstr>                           Cardiovascular System Terminologia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Semptom Terimleri</vt:lpstr>
      <vt:lpstr>PowerPoint Sunusu</vt:lpstr>
      <vt:lpstr>PowerPoint Sunusu</vt:lpstr>
      <vt:lpstr>PowerPoint Sunusu</vt:lpstr>
      <vt:lpstr>PowerPoint Sunusu</vt:lpstr>
      <vt:lpstr>PowerPoint Sunusu</vt:lpstr>
      <vt:lpstr>Tanı Terimleri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-EKG(ELEKTROCARDİOGRAFİ): NSTEMİ (Non-ST elevasyonlu MI)  -Hastane öncesi acil bakımda hastaya 4 l/dk maske ile oxigen 300 mg  Asetil Salisilik Asit (Coraspin) oral yolla verildi  -Hastane acil servisinde cardiac enzim (kardiyak maker) ; Cardiac Troponin T ve I , CK-MB  (creatine kinase), myoglobin değerlerine bakıldı . -Ağrısı geçmeyen hastaya IV(İntravenöz) yolla  dk  1 mg gidecek şekilde 2 mg doz 10 cc NaCL sulandırarak  Morfin Sülfat (narkotik aneljezik) verildi.  -Hasta kateter lab.’ a alındı.  -RCA’ da tromboz görüldü.  -Hastaya PKG  (Perkutan Koroner Girişim)  için  anjioplastiye alındı.  -Anjioplasti de balon dilatasyonu sonrası stent takılarak hasta 2gün sonra taburcu edildi.  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Cardiovascular System Terminologia</dc:title>
  <dc:creator>Samsung</dc:creator>
  <cp:lastModifiedBy>KILIÇ</cp:lastModifiedBy>
  <cp:revision>64</cp:revision>
  <dcterms:modified xsi:type="dcterms:W3CDTF">2019-05-08T11:17:29Z</dcterms:modified>
</cp:coreProperties>
</file>