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69" r:id="rId5"/>
    <p:sldId id="280" r:id="rId6"/>
    <p:sldId id="259" r:id="rId7"/>
    <p:sldId id="260" r:id="rId8"/>
    <p:sldId id="270" r:id="rId9"/>
    <p:sldId id="271" r:id="rId10"/>
    <p:sldId id="272" r:id="rId11"/>
    <p:sldId id="273" r:id="rId12"/>
    <p:sldId id="274" r:id="rId13"/>
    <p:sldId id="263" r:id="rId14"/>
    <p:sldId id="264" r:id="rId15"/>
    <p:sldId id="275" r:id="rId16"/>
    <p:sldId id="266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3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78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45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3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3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9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9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8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8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39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12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9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9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42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3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8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57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76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1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27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13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02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2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16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3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5FED-471A-4B2B-AD3F-9B096AFEB252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23EF-5B37-484F-A930-4E9294628B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8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33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2782" y="2297200"/>
            <a:ext cx="10131427" cy="1468800"/>
          </a:xfrm>
        </p:spPr>
        <p:txBody>
          <a:bodyPr/>
          <a:lstStyle/>
          <a:p>
            <a:pPr algn="ctr"/>
            <a:r>
              <a:rPr lang="tr-TR" dirty="0" smtClean="0"/>
              <a:t>ELECTROTHERAPY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3766000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4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87" y="4250924"/>
            <a:ext cx="2839035" cy="2130324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6636328" y="817419"/>
            <a:ext cx="5062973" cy="2992582"/>
            <a:chOff x="6325463" y="720436"/>
            <a:chExt cx="5387073" cy="328183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463" y="720436"/>
              <a:ext cx="5387073" cy="3033191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380267" y="3786831"/>
              <a:ext cx="327746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https://horse-canada.com/wp-content/uploads/2015/07/2996.jpg</a:t>
              </a:r>
              <a:endParaRPr lang="tr-TR" sz="800" dirty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879572" y="720436"/>
            <a:ext cx="501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Effects of electrical stimulation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92728" y="2308825"/>
            <a:ext cx="6096000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At the beginning and as a result of each application, the electrical potential of the cell membranes changes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It causes a muscle </a:t>
            </a:r>
            <a:r>
              <a:rPr lang="tr-TR" sz="2400" dirty="0" smtClean="0">
                <a:solidFill>
                  <a:prstClr val="white"/>
                </a:solidFill>
              </a:rPr>
              <a:t>contraction by </a:t>
            </a:r>
            <a:r>
              <a:rPr lang="tr-TR" sz="2400" dirty="0">
                <a:solidFill>
                  <a:prstClr val="white"/>
                </a:solidFill>
              </a:rPr>
              <a:t>depolarizing the motor nerve </a:t>
            </a:r>
            <a:r>
              <a:rPr lang="tr-TR" sz="2400" dirty="0" smtClean="0">
                <a:solidFill>
                  <a:prstClr val="white"/>
                </a:solidFill>
              </a:rPr>
              <a:t>with an </a:t>
            </a:r>
            <a:r>
              <a:rPr lang="tr-TR" sz="2400" dirty="0">
                <a:solidFill>
                  <a:prstClr val="white"/>
                </a:solidFill>
              </a:rPr>
              <a:t>electrical current delivered via </a:t>
            </a:r>
            <a:r>
              <a:rPr lang="tr-TR" sz="2400" dirty="0" smtClean="0">
                <a:solidFill>
                  <a:prstClr val="white"/>
                </a:solidFill>
              </a:rPr>
              <a:t>electrodes placed </a:t>
            </a:r>
            <a:r>
              <a:rPr lang="tr-TR" sz="2400" dirty="0">
                <a:solidFill>
                  <a:prstClr val="white"/>
                </a:solidFill>
              </a:rPr>
              <a:t>on the skin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  <a:endParaRPr lang="tr-T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95745" y="2026052"/>
            <a:ext cx="6096000" cy="28058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They provide analgesic effects through sensory blockade that caused by stimulating the nerves.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Some currents have trophic (growth stimulating) effects. This effect occurs with vasodilation and an increase in blood supply.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6691745" y="1264344"/>
            <a:ext cx="5039482" cy="4670752"/>
            <a:chOff x="6691745" y="1264344"/>
            <a:chExt cx="5039482" cy="4670752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1745" y="1264344"/>
              <a:ext cx="4776247" cy="374742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6691745" y="5011766"/>
              <a:ext cx="50394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/>
                <a:t>Application of electrical stimulation for cocontraction of the cranial and caudal thigh muscles (Levine and Bockstaler, 2014) 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49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948" y="1734897"/>
            <a:ext cx="6380016" cy="385695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It decreases muscle spasm.</a:t>
            </a:r>
          </a:p>
          <a:p>
            <a:r>
              <a:rPr lang="tr-TR" sz="2400" dirty="0" smtClean="0"/>
              <a:t>It </a:t>
            </a:r>
            <a:r>
              <a:rPr lang="tr-TR" sz="2400" dirty="0"/>
              <a:t>has edema-reducing effects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Muscles </a:t>
            </a:r>
            <a:r>
              <a:rPr lang="tr-TR" sz="2400" dirty="0"/>
              <a:t>that are not disconnected from the nerve can be stimulated with low levels of low frequency currents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It </a:t>
            </a:r>
            <a:r>
              <a:rPr lang="tr-TR" sz="2400" dirty="0"/>
              <a:t>can be used to increase the strength of a normal muscle, but </a:t>
            </a:r>
            <a:r>
              <a:rPr lang="tr-TR" sz="2400" dirty="0">
                <a:solidFill>
                  <a:srgbClr val="FFFF00"/>
                </a:solidFill>
              </a:rPr>
              <a:t>is not as effective as active exercise.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051964" y="1421631"/>
            <a:ext cx="4662185" cy="4687162"/>
            <a:chOff x="7051964" y="1421631"/>
            <a:chExt cx="4662185" cy="4687162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1964" y="1421631"/>
              <a:ext cx="4662185" cy="3496733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051964" y="4908464"/>
              <a:ext cx="46621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/>
                <a:t>Application electrodes for chronic pain using flexible E-pads because of elbow dysplasia (Levine and Bockstaler, 2014) </a:t>
              </a:r>
            </a:p>
            <a:p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12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8385" y="1885183"/>
            <a:ext cx="5784270" cy="3250966"/>
          </a:xfrm>
        </p:spPr>
        <p:txBody>
          <a:bodyPr>
            <a:noAutofit/>
          </a:bodyPr>
          <a:lstStyle/>
          <a:p>
            <a:r>
              <a:rPr lang="tr-TR" sz="2400" dirty="0"/>
              <a:t>To prevent muscle atrophy in patients with neurological damage, </a:t>
            </a:r>
            <a:endParaRPr lang="tr-TR" sz="2400" dirty="0" smtClean="0"/>
          </a:p>
          <a:p>
            <a:r>
              <a:rPr lang="tr-TR" sz="2400" dirty="0" smtClean="0"/>
              <a:t>to </a:t>
            </a:r>
            <a:r>
              <a:rPr lang="tr-TR" sz="2400" dirty="0"/>
              <a:t>stimulate motor recovery and strengthening</a:t>
            </a:r>
            <a:r>
              <a:rPr lang="tr-TR" sz="2400" dirty="0" smtClean="0"/>
              <a:t>,</a:t>
            </a:r>
          </a:p>
          <a:p>
            <a:r>
              <a:rPr lang="tr-TR" sz="2400" dirty="0" smtClean="0"/>
              <a:t>to </a:t>
            </a:r>
            <a:r>
              <a:rPr lang="tr-TR" sz="2400" dirty="0"/>
              <a:t>provide retraining of </a:t>
            </a:r>
            <a:r>
              <a:rPr lang="tr-TR" sz="2400" dirty="0" smtClean="0"/>
              <a:t>muscles</a:t>
            </a:r>
          </a:p>
          <a:p>
            <a:r>
              <a:rPr lang="tr-TR" sz="2400" dirty="0"/>
              <a:t>to </a:t>
            </a:r>
            <a:r>
              <a:rPr lang="tr-TR" sz="2400" dirty="0" smtClean="0"/>
              <a:t>diminish joint </a:t>
            </a:r>
            <a:r>
              <a:rPr lang="tr-TR" sz="2400" dirty="0"/>
              <a:t>contractures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48" y="1885183"/>
            <a:ext cx="4067895" cy="305092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913419" y="4936104"/>
            <a:ext cx="4543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Application of electrodes for lumbar pain utilizing flexible E-pads (Levine and Bockstaler, 2014)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4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Iontophoresis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878831"/>
            <a:ext cx="6638057" cy="3759969"/>
          </a:xfrm>
        </p:spPr>
        <p:txBody>
          <a:bodyPr>
            <a:normAutofit/>
          </a:bodyPr>
          <a:lstStyle/>
          <a:p>
            <a:r>
              <a:rPr lang="tr-TR" sz="2400" dirty="0"/>
              <a:t>Iontophoresis is a process of </a:t>
            </a:r>
            <a:r>
              <a:rPr lang="tr-TR" sz="2400" dirty="0">
                <a:solidFill>
                  <a:srgbClr val="C00000"/>
                </a:solidFill>
              </a:rPr>
              <a:t>transdermal drug delivery</a:t>
            </a:r>
            <a:r>
              <a:rPr lang="tr-TR" sz="2400" dirty="0"/>
              <a:t> by use of a voltage gradient on the skin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Molecules are transported across the stratum corneum by electrophoresis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 smtClean="0"/>
              <a:t>electroosmosis</a:t>
            </a:r>
            <a:r>
              <a:rPr lang="tr-TR" sz="2400" dirty="0" smtClean="0"/>
              <a:t>, </a:t>
            </a:r>
            <a:r>
              <a:rPr lang="tr-TR" sz="2400" dirty="0"/>
              <a:t>and the electric field can also increase the permeability of the skin.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323858" y="2234323"/>
            <a:ext cx="4286250" cy="3048983"/>
            <a:chOff x="7661564" y="709534"/>
            <a:chExt cx="4286250" cy="304898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1564" y="709534"/>
              <a:ext cx="4286250" cy="2848928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8229600" y="3558462"/>
              <a:ext cx="338050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https://images-na.ssl-images-amazon.com/images/I/819IyswjhSL._SL1500_.jpg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436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87235" y="1153932"/>
            <a:ext cx="3412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Positive 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Cefazolin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Dexamethasone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Hyaluronate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Idoxirudin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Lidocaine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Magnesium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Zinc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17373" y="1153932"/>
            <a:ext cx="4224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Negative 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Chloride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Ciproflaxacin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Gentamicin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Iodine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Ketocanazole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Salicylate</a:t>
            </a:r>
          </a:p>
          <a:p>
            <a:pPr lvl="0">
              <a:defRPr/>
            </a:pPr>
            <a:r>
              <a:rPr lang="tr-TR" sz="2800" dirty="0" smtClean="0">
                <a:solidFill>
                  <a:prstClr val="white"/>
                </a:solidFill>
              </a:rPr>
              <a:t>Tobramycin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566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>
                <a:solidFill>
                  <a:srgbClr val="FFFF00"/>
                </a:solidFill>
              </a:rPr>
              <a:t>Indications and Contraindications for NMES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98722"/>
            <a:ext cx="7171630" cy="435571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Indications;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fracture </a:t>
            </a:r>
            <a:r>
              <a:rPr lang="tr-TR" sz="2200" dirty="0"/>
              <a:t>repair, ACL reconstruction, </a:t>
            </a:r>
            <a:r>
              <a:rPr lang="tr-TR" sz="2200" dirty="0" smtClean="0"/>
              <a:t>and meniscal </a:t>
            </a:r>
            <a:r>
              <a:rPr lang="tr-TR" sz="2200" dirty="0"/>
              <a:t>debridement or </a:t>
            </a:r>
            <a:r>
              <a:rPr lang="tr-TR" sz="2200" dirty="0" smtClean="0"/>
              <a:t>repair</a:t>
            </a:r>
            <a:endParaRPr lang="tr-TR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patients </a:t>
            </a:r>
            <a:r>
              <a:rPr lang="tr-TR" sz="2200" dirty="0"/>
              <a:t>with </a:t>
            </a:r>
            <a:r>
              <a:rPr lang="tr-TR" sz="2200" dirty="0" smtClean="0"/>
              <a:t>neurologic conditions</a:t>
            </a:r>
            <a:r>
              <a:rPr lang="tr-TR" sz="2200" dirty="0"/>
              <a:t>, such as cerebrovascular accidents, closed </a:t>
            </a:r>
            <a:r>
              <a:rPr lang="tr-TR" sz="2200" dirty="0" smtClean="0"/>
              <a:t>head injuries</a:t>
            </a:r>
            <a:r>
              <a:rPr lang="tr-TR" sz="2200" dirty="0"/>
              <a:t>, spinal cord injuries, or other neurologic </a:t>
            </a:r>
            <a:r>
              <a:rPr lang="tr-TR" sz="2200" dirty="0" smtClean="0"/>
              <a:t>disease involving </a:t>
            </a:r>
            <a:r>
              <a:rPr lang="tr-TR" sz="2200" dirty="0"/>
              <a:t>paralysis or </a:t>
            </a:r>
            <a:r>
              <a:rPr lang="tr-TR" sz="2200" dirty="0" smtClean="0"/>
              <a:t>paresis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857430" y="1698721"/>
            <a:ext cx="3320535" cy="4381054"/>
            <a:chOff x="7857430" y="1698721"/>
            <a:chExt cx="3320535" cy="4381054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430" y="1698721"/>
              <a:ext cx="3320535" cy="4037061"/>
            </a:xfrm>
            <a:prstGeom prst="rect">
              <a:avLst/>
            </a:prstGeom>
          </p:spPr>
        </p:pic>
        <p:sp>
          <p:nvSpPr>
            <p:cNvPr id="6" name="Metin kutusu 5"/>
            <p:cNvSpPr txBox="1"/>
            <p:nvPr/>
          </p:nvSpPr>
          <p:spPr>
            <a:xfrm>
              <a:off x="8437419" y="5710443"/>
              <a:ext cx="2574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Niebaum et al., 2018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9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33054" y="1803830"/>
            <a:ext cx="84651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FF00"/>
                </a:solidFill>
              </a:rPr>
              <a:t>Contraindications;</a:t>
            </a:r>
            <a:r>
              <a:rPr lang="tr-TR" sz="2400" dirty="0" smtClean="0"/>
              <a:t> </a:t>
            </a:r>
            <a:endParaRPr lang="tr-T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High-intensity </a:t>
            </a:r>
            <a:r>
              <a:rPr lang="tr-TR" sz="2400" dirty="0"/>
              <a:t>stimulation directly over the </a:t>
            </a:r>
            <a:r>
              <a:rPr lang="tr-TR" sz="2400" dirty="0" smtClean="0"/>
              <a:t>heart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In </a:t>
            </a:r>
            <a:r>
              <a:rPr lang="tr-TR" sz="2400" dirty="0"/>
              <a:t>animals with </a:t>
            </a:r>
            <a:r>
              <a:rPr lang="tr-TR" sz="2400" dirty="0" smtClean="0"/>
              <a:t>pacemakers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In </a:t>
            </a:r>
            <a:r>
              <a:rPr lang="tr-TR" sz="2400" dirty="0"/>
              <a:t>animals with seizure </a:t>
            </a:r>
            <a:r>
              <a:rPr lang="tr-TR" sz="2400" dirty="0" smtClean="0"/>
              <a:t>disorders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Over </a:t>
            </a:r>
            <a:r>
              <a:rPr lang="tr-TR" sz="2400" dirty="0"/>
              <a:t>areas of thrombosis or </a:t>
            </a:r>
            <a:r>
              <a:rPr lang="tr-TR" sz="2400" dirty="0" smtClean="0"/>
              <a:t>thrombophlebitis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Over </a:t>
            </a:r>
            <a:r>
              <a:rPr lang="tr-TR" sz="2400" dirty="0"/>
              <a:t>infected areas or </a:t>
            </a:r>
            <a:r>
              <a:rPr lang="tr-TR" sz="2400" dirty="0" smtClean="0"/>
              <a:t>neoplasms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Over </a:t>
            </a:r>
            <a:r>
              <a:rPr lang="tr-TR" sz="2400" dirty="0"/>
              <a:t>the carotid </a:t>
            </a:r>
            <a:r>
              <a:rPr lang="tr-TR" sz="2400" dirty="0" smtClean="0"/>
              <a:t>sinus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Any </a:t>
            </a:r>
            <a:r>
              <a:rPr lang="tr-TR" sz="2400" dirty="0"/>
              <a:t>time active motion is </a:t>
            </a:r>
            <a:r>
              <a:rPr lang="tr-TR" sz="2400" dirty="0" smtClean="0"/>
              <a:t>contraindicated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Over </a:t>
            </a:r>
            <a:r>
              <a:rPr lang="tr-TR" sz="2400" dirty="0"/>
              <a:t>the trunk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120951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6580" y="2108445"/>
            <a:ext cx="6539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Be careful; </a:t>
            </a:r>
            <a:endParaRPr lang="tr-T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/>
              <a:t>In areas with impaired </a:t>
            </a:r>
            <a:r>
              <a:rPr lang="tr-TR" sz="2400" dirty="0" smtClean="0"/>
              <a:t>sensation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In </a:t>
            </a:r>
            <a:r>
              <a:rPr lang="tr-TR" sz="2400" dirty="0"/>
              <a:t>areas of skin irritation or </a:t>
            </a:r>
            <a:r>
              <a:rPr lang="tr-TR" sz="2400" dirty="0" smtClean="0"/>
              <a:t>damage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Near </a:t>
            </a:r>
            <a:r>
              <a:rPr lang="tr-TR" sz="2400" dirty="0"/>
              <a:t>electronic sensing devices such as ECG </a:t>
            </a:r>
            <a:r>
              <a:rPr lang="tr-TR" sz="2400" dirty="0" smtClean="0"/>
              <a:t>monitors (possible </a:t>
            </a:r>
            <a:r>
              <a:rPr lang="tr-TR" sz="2400" dirty="0"/>
              <a:t>interference)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531832" y="838132"/>
            <a:ext cx="3861646" cy="5365798"/>
            <a:chOff x="7531832" y="838132"/>
            <a:chExt cx="3861646" cy="5365798"/>
          </a:xfrm>
        </p:grpSpPr>
        <p:grpSp>
          <p:nvGrpSpPr>
            <p:cNvPr id="6" name="Grup 5"/>
            <p:cNvGrpSpPr/>
            <p:nvPr/>
          </p:nvGrpSpPr>
          <p:grpSpPr>
            <a:xfrm>
              <a:off x="7531832" y="838132"/>
              <a:ext cx="3861646" cy="4996466"/>
              <a:chOff x="7531832" y="838132"/>
              <a:chExt cx="3861646" cy="4996466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31832" y="838132"/>
                <a:ext cx="3861646" cy="2540625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1832" y="3378757"/>
                <a:ext cx="3150023" cy="2455841"/>
              </a:xfrm>
              <a:prstGeom prst="rect">
                <a:avLst/>
              </a:prstGeom>
            </p:spPr>
          </p:pic>
        </p:grpSp>
        <p:sp>
          <p:nvSpPr>
            <p:cNvPr id="7" name="Metin kutusu 6"/>
            <p:cNvSpPr txBox="1"/>
            <p:nvPr/>
          </p:nvSpPr>
          <p:spPr>
            <a:xfrm>
              <a:off x="7967351" y="5834598"/>
              <a:ext cx="2574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Niebaum et al., 2018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96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/>
              <a:t>References 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Niebaum K, McCauley L, Medina C (2018) Rehabilitation </a:t>
            </a:r>
            <a:r>
              <a:rPr lang="tr-TR" sz="2000" dirty="0"/>
              <a:t>physical </a:t>
            </a:r>
            <a:r>
              <a:rPr lang="tr-TR" sz="2000" dirty="0" smtClean="0"/>
              <a:t>modalities, In</a:t>
            </a:r>
            <a:r>
              <a:rPr lang="tr-TR" sz="2000" dirty="0"/>
              <a:t>; Canine Sports Medicine and Rehabilitation, </a:t>
            </a:r>
            <a:r>
              <a:rPr lang="tr-TR" sz="2000" dirty="0" smtClean="0"/>
              <a:t>editors; Chris Zink and Janet </a:t>
            </a:r>
            <a:r>
              <a:rPr lang="tr-TR" sz="2000" dirty="0"/>
              <a:t>B. Van </a:t>
            </a:r>
            <a:r>
              <a:rPr lang="tr-TR" sz="2000" dirty="0" smtClean="0"/>
              <a:t>Dyke, 2nd edition, Wiley Blackwell</a:t>
            </a:r>
          </a:p>
          <a:p>
            <a:r>
              <a:rPr lang="tr-TR" sz="2000" dirty="0"/>
              <a:t>Levine </a:t>
            </a:r>
            <a:r>
              <a:rPr lang="tr-TR" sz="2000" dirty="0" smtClean="0"/>
              <a:t>D, Bockstaler B (2014</a:t>
            </a:r>
            <a:r>
              <a:rPr lang="tr-TR" sz="2000" dirty="0"/>
              <a:t>) </a:t>
            </a:r>
            <a:r>
              <a:rPr lang="tr-TR" sz="2000" dirty="0" smtClean="0"/>
              <a:t>Electrical stimulation, </a:t>
            </a:r>
            <a:r>
              <a:rPr lang="en-US" sz="2000" dirty="0"/>
              <a:t>In; Canine Rehabilitation and Physical Therapy, editors Darryl Millis, David Levine, 2nd Edition, Saunders, Philadelphia, USA.</a:t>
            </a:r>
            <a:endParaRPr lang="tr-TR" sz="2000" dirty="0"/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377525"/>
            <a:ext cx="10131425" cy="1121544"/>
          </a:xfrm>
        </p:spPr>
        <p:txBody>
          <a:bodyPr/>
          <a:lstStyle/>
          <a:p>
            <a:pPr algn="ctr"/>
            <a:r>
              <a:rPr lang="tr-TR" cap="none" dirty="0" smtClean="0"/>
              <a:t>Definition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361463"/>
            <a:ext cx="10131425" cy="2214509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There are many different terminology in electrical stimulation</a:t>
            </a:r>
          </a:p>
          <a:p>
            <a:r>
              <a:rPr lang="tr-TR" sz="2000" dirty="0" smtClean="0"/>
              <a:t>Examples</a:t>
            </a:r>
            <a:r>
              <a:rPr lang="tr-TR" sz="2000" dirty="0"/>
              <a:t>; galvanic current, </a:t>
            </a:r>
            <a:r>
              <a:rPr lang="tr-TR" sz="2000" dirty="0" smtClean="0"/>
              <a:t>faradic current</a:t>
            </a:r>
            <a:r>
              <a:rPr lang="tr-TR" sz="2000" dirty="0"/>
              <a:t>, diadynamic current, high voltage, low voltage, </a:t>
            </a:r>
            <a:r>
              <a:rPr lang="tr-TR" sz="2000" dirty="0" smtClean="0"/>
              <a:t>low frequency</a:t>
            </a:r>
            <a:r>
              <a:rPr lang="tr-TR" sz="2000" dirty="0"/>
              <a:t>, medium frequency, transcutaneous </a:t>
            </a:r>
            <a:r>
              <a:rPr lang="tr-TR" sz="2000" dirty="0" smtClean="0"/>
              <a:t>electrical nerve </a:t>
            </a:r>
            <a:r>
              <a:rPr lang="tr-TR" sz="2000" dirty="0"/>
              <a:t>stimulation (TENS), electrical muscle </a:t>
            </a:r>
            <a:r>
              <a:rPr lang="tr-TR" sz="2000" dirty="0" smtClean="0"/>
              <a:t>stimulation (EMS</a:t>
            </a:r>
            <a:r>
              <a:rPr lang="tr-TR" sz="2000" dirty="0"/>
              <a:t>), functional electrical stimulation (FES), </a:t>
            </a:r>
            <a:r>
              <a:rPr lang="tr-TR" sz="2000" dirty="0" smtClean="0"/>
              <a:t>Russian stimulation</a:t>
            </a:r>
            <a:r>
              <a:rPr lang="tr-TR" sz="2000" dirty="0"/>
              <a:t>, and interferential stimulation.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658824" y="3775478"/>
            <a:ext cx="4271804" cy="2820193"/>
            <a:chOff x="2936153" y="4190976"/>
            <a:chExt cx="4279618" cy="2630292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/>
            <a:srcRect l="3707" t="7440" r="3100" b="6594"/>
            <a:stretch/>
          </p:blipFill>
          <p:spPr>
            <a:xfrm>
              <a:off x="3032703" y="4190976"/>
              <a:ext cx="3730655" cy="2322516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2936153" y="6405770"/>
              <a:ext cx="42796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https://www.researchgate.net/profile/Maijke-Van-Bloemendaal/publication/308796211/figure/fig2/AS:413198353223683@1475525572182/The-functional-electrical-stimulation-device-including-two-cuffs-a-foot-switch-and-a.png</a:t>
              </a:r>
              <a:endParaRPr lang="tr-TR" sz="700" dirty="0"/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29" y="3553562"/>
            <a:ext cx="2692544" cy="29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1499370"/>
            <a:ext cx="7613071" cy="3649133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TENS</a:t>
            </a:r>
            <a:r>
              <a:rPr lang="tr-TR" sz="2400" dirty="0" smtClean="0"/>
              <a:t> has </a:t>
            </a:r>
            <a:r>
              <a:rPr lang="tr-TR" sz="2400" dirty="0"/>
              <a:t>been widely used to </a:t>
            </a:r>
            <a:r>
              <a:rPr lang="tr-TR" sz="2400" dirty="0" smtClean="0"/>
              <a:t>identify stimulators </a:t>
            </a:r>
            <a:r>
              <a:rPr lang="tr-TR" sz="2400" dirty="0"/>
              <a:t>that </a:t>
            </a:r>
            <a:r>
              <a:rPr lang="tr-TR" sz="2400" dirty="0">
                <a:solidFill>
                  <a:srgbClr val="FFFF00"/>
                </a:solidFill>
              </a:rPr>
              <a:t>modify pain</a:t>
            </a:r>
            <a:r>
              <a:rPr lang="tr-TR" sz="2400" dirty="0"/>
              <a:t>, </a:t>
            </a:r>
            <a:endParaRPr lang="tr-TR" sz="2400" dirty="0" smtClean="0"/>
          </a:p>
          <a:p>
            <a:r>
              <a:rPr lang="tr-TR" sz="2400" dirty="0" smtClean="0"/>
              <a:t>NMES </a:t>
            </a:r>
            <a:r>
              <a:rPr lang="tr-TR" sz="2400" dirty="0"/>
              <a:t>or </a:t>
            </a:r>
            <a:r>
              <a:rPr lang="tr-TR" sz="2400" dirty="0" smtClean="0"/>
              <a:t>EMS </a:t>
            </a:r>
            <a:r>
              <a:rPr lang="tr-TR" sz="2400" dirty="0"/>
              <a:t>has been identified with muscle </a:t>
            </a:r>
            <a:r>
              <a:rPr lang="tr-TR" sz="2400" dirty="0" smtClean="0"/>
              <a:t>reeducation, prevention </a:t>
            </a:r>
            <a:r>
              <a:rPr lang="tr-TR" sz="2400" dirty="0"/>
              <a:t>of muscle atrophy, and enhanced joint movement.</a:t>
            </a:r>
          </a:p>
          <a:p>
            <a:r>
              <a:rPr lang="tr-TR" sz="2400" dirty="0" smtClean="0"/>
              <a:t>If </a:t>
            </a:r>
            <a:r>
              <a:rPr lang="tr-TR" sz="2400" dirty="0"/>
              <a:t>the </a:t>
            </a:r>
            <a:r>
              <a:rPr lang="tr-TR" sz="2400" dirty="0">
                <a:solidFill>
                  <a:srgbClr val="FFFF00"/>
                </a:solidFill>
              </a:rPr>
              <a:t>muscle is innervated </a:t>
            </a:r>
            <a:r>
              <a:rPr lang="tr-TR" sz="2400" dirty="0"/>
              <a:t>by a motor </a:t>
            </a:r>
            <a:r>
              <a:rPr lang="tr-TR" sz="2400" dirty="0" smtClean="0"/>
              <a:t>nerve &gt; </a:t>
            </a:r>
            <a:r>
              <a:rPr lang="tr-TR" sz="2400" dirty="0" smtClean="0">
                <a:solidFill>
                  <a:srgbClr val="FFFF00"/>
                </a:solidFill>
              </a:rPr>
              <a:t>NMES </a:t>
            </a:r>
          </a:p>
          <a:p>
            <a:r>
              <a:rPr lang="tr-TR" sz="2400" dirty="0" smtClean="0"/>
              <a:t>when </a:t>
            </a:r>
            <a:r>
              <a:rPr lang="tr-TR" sz="2400" dirty="0">
                <a:solidFill>
                  <a:srgbClr val="FFFF00"/>
                </a:solidFill>
              </a:rPr>
              <a:t>a </a:t>
            </a:r>
            <a:r>
              <a:rPr lang="tr-TR" sz="2400" dirty="0" smtClean="0">
                <a:solidFill>
                  <a:srgbClr val="FFFF00"/>
                </a:solidFill>
              </a:rPr>
              <a:t>muscle is </a:t>
            </a:r>
            <a:r>
              <a:rPr lang="tr-TR" sz="2400" dirty="0">
                <a:solidFill>
                  <a:srgbClr val="FFFF00"/>
                </a:solidFill>
              </a:rPr>
              <a:t>denervated </a:t>
            </a:r>
            <a:r>
              <a:rPr lang="tr-TR" sz="2400" dirty="0"/>
              <a:t>and requires direct muscle fiber </a:t>
            </a:r>
            <a:r>
              <a:rPr lang="tr-TR" sz="2400" dirty="0" smtClean="0"/>
              <a:t>activation through </a:t>
            </a:r>
            <a:r>
              <a:rPr lang="tr-TR" sz="2400" dirty="0"/>
              <a:t>electrical </a:t>
            </a:r>
            <a:r>
              <a:rPr lang="tr-TR" sz="2400" dirty="0" smtClean="0"/>
              <a:t>stimulation &gt; </a:t>
            </a:r>
            <a:r>
              <a:rPr lang="tr-TR" sz="2400" dirty="0" smtClean="0">
                <a:solidFill>
                  <a:srgbClr val="FFFF00"/>
                </a:solidFill>
              </a:rPr>
              <a:t>EMS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73" y="2142067"/>
            <a:ext cx="3505504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71442" y="1914666"/>
            <a:ext cx="8894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FF00"/>
                </a:solidFill>
              </a:rPr>
              <a:t>NMES</a:t>
            </a:r>
            <a:r>
              <a:rPr lang="tr-TR" sz="2400" dirty="0"/>
              <a:t> is the administration of an </a:t>
            </a:r>
            <a:r>
              <a:rPr lang="tr-TR" sz="2400" dirty="0" smtClean="0"/>
              <a:t>electrical current </a:t>
            </a:r>
            <a:r>
              <a:rPr lang="tr-TR" sz="2400" dirty="0"/>
              <a:t>generated by a stimulator that travels through </a:t>
            </a:r>
            <a:r>
              <a:rPr lang="tr-TR" sz="2400" dirty="0" smtClean="0"/>
              <a:t>leads to </a:t>
            </a:r>
            <a:r>
              <a:rPr lang="tr-TR" sz="2400" dirty="0"/>
              <a:t>electrodes placed on the skin to depolarize the </a:t>
            </a:r>
            <a:r>
              <a:rPr lang="tr-TR" sz="2400" dirty="0" smtClean="0"/>
              <a:t>motor nerve </a:t>
            </a:r>
            <a:r>
              <a:rPr lang="tr-TR" sz="2400" dirty="0"/>
              <a:t>and produce a skeletal muscle contraction.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Stimulation of </a:t>
            </a:r>
            <a:r>
              <a:rPr lang="tr-TR" sz="2400" dirty="0"/>
              <a:t>motor end plates with electrical current </a:t>
            </a:r>
            <a:r>
              <a:rPr lang="tr-TR" sz="2400" dirty="0" smtClean="0"/>
              <a:t>causes nerve </a:t>
            </a:r>
            <a:r>
              <a:rPr lang="tr-TR" sz="2400" dirty="0"/>
              <a:t>depolarization and subsequent activation of </a:t>
            </a:r>
            <a:r>
              <a:rPr lang="tr-TR" sz="2400" dirty="0" smtClean="0"/>
              <a:t>muscle fibers.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942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3" y="378907"/>
            <a:ext cx="7813022" cy="1311502"/>
          </a:xfrm>
        </p:spPr>
        <p:txBody>
          <a:bodyPr>
            <a:normAutofit/>
          </a:bodyPr>
          <a:lstStyle/>
          <a:p>
            <a:r>
              <a:rPr lang="tr-TR" sz="3200" cap="none" dirty="0" smtClean="0"/>
              <a:t>Basic Principles of Electrical Stimulation</a:t>
            </a:r>
            <a:endParaRPr lang="tr-TR" sz="32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3" y="1367025"/>
            <a:ext cx="10885966" cy="2535902"/>
          </a:xfrm>
        </p:spPr>
        <p:txBody>
          <a:bodyPr>
            <a:normAutofit/>
          </a:bodyPr>
          <a:lstStyle/>
          <a:p>
            <a:r>
              <a:rPr lang="tr-TR" sz="2000" dirty="0"/>
              <a:t>The emergence of a number of biological events in cells, which are the building blocks of the organism, is partially or completely dependent on the membrane potential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Intracellular (-), extracellular (+) </a:t>
            </a:r>
          </a:p>
          <a:p>
            <a:r>
              <a:rPr lang="tr-TR" sz="2000" dirty="0" smtClean="0"/>
              <a:t>Electrical currents change this membrane potentials and lead to an action potential</a:t>
            </a:r>
          </a:p>
          <a:p>
            <a:r>
              <a:rPr lang="tr-TR" sz="2000" dirty="0" smtClean="0"/>
              <a:t>By means of this action potentials, </a:t>
            </a:r>
            <a:r>
              <a:rPr lang="tr-TR" sz="2000" dirty="0" err="1" smtClean="0"/>
              <a:t>muscles</a:t>
            </a:r>
            <a:r>
              <a:rPr lang="tr-TR" sz="2000" dirty="0" smtClean="0"/>
              <a:t> </a:t>
            </a:r>
            <a:r>
              <a:rPr lang="tr-TR" sz="2000" dirty="0" err="1" smtClean="0"/>
              <a:t>contract</a:t>
            </a:r>
            <a:endParaRPr lang="tr-TR" sz="20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3976400"/>
            <a:ext cx="3459561" cy="2520537"/>
          </a:xfrm>
          <a:prstGeom prst="rect">
            <a:avLst/>
          </a:prstGeom>
        </p:spPr>
      </p:pic>
      <p:pic>
        <p:nvPicPr>
          <p:cNvPr id="1026" name="Picture 2" descr="action poten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6" y="3976400"/>
            <a:ext cx="3780805" cy="25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984" y="1579417"/>
            <a:ext cx="6556082" cy="3740728"/>
          </a:xfrm>
        </p:spPr>
        <p:txBody>
          <a:bodyPr>
            <a:normAutofit/>
          </a:bodyPr>
          <a:lstStyle/>
          <a:p>
            <a:r>
              <a:rPr lang="tr-TR" sz="2400" dirty="0"/>
              <a:t>Three types of currents are commonly </a:t>
            </a:r>
            <a:r>
              <a:rPr lang="tr-TR" sz="2400" dirty="0" smtClean="0"/>
              <a:t>used: 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200" dirty="0" smtClean="0"/>
              <a:t>Continuous </a:t>
            </a:r>
            <a:r>
              <a:rPr lang="tr-TR" sz="2400" dirty="0" smtClean="0"/>
              <a:t>direct </a:t>
            </a:r>
            <a:r>
              <a:rPr lang="tr-TR" sz="2400" dirty="0"/>
              <a:t>current (</a:t>
            </a:r>
            <a:r>
              <a:rPr lang="tr-TR" sz="2400" dirty="0" smtClean="0"/>
              <a:t>DC) &gt; </a:t>
            </a:r>
            <a:r>
              <a:rPr lang="tr-TR" sz="2400" dirty="0" smtClean="0">
                <a:solidFill>
                  <a:srgbClr val="FFFF00"/>
                </a:solidFill>
              </a:rPr>
              <a:t>A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dirty="0"/>
              <a:t>C</a:t>
            </a:r>
            <a:r>
              <a:rPr lang="tr-TR" sz="2400" dirty="0" smtClean="0"/>
              <a:t>ontinuous alternating current </a:t>
            </a:r>
            <a:r>
              <a:rPr lang="tr-TR" sz="2400" dirty="0"/>
              <a:t>(</a:t>
            </a:r>
            <a:r>
              <a:rPr lang="tr-TR" sz="2400" dirty="0" smtClean="0"/>
              <a:t>AC) &gt; </a:t>
            </a:r>
            <a:r>
              <a:rPr lang="tr-TR" sz="2400" dirty="0" smtClean="0">
                <a:solidFill>
                  <a:srgbClr val="FFFF00"/>
                </a:solidFill>
              </a:rPr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dirty="0"/>
              <a:t>P</a:t>
            </a:r>
            <a:r>
              <a:rPr lang="tr-TR" sz="2400" dirty="0" smtClean="0"/>
              <a:t>ulsed current (either </a:t>
            </a:r>
            <a:r>
              <a:rPr lang="tr-TR" sz="2400" dirty="0"/>
              <a:t>AC or DC</a:t>
            </a:r>
            <a:r>
              <a:rPr lang="tr-TR" sz="2400" dirty="0" smtClean="0"/>
              <a:t>) &gt; </a:t>
            </a:r>
            <a:r>
              <a:rPr lang="tr-TR" sz="2400" dirty="0" smtClean="0">
                <a:solidFill>
                  <a:srgbClr val="FFFF00"/>
                </a:solidFill>
              </a:rPr>
              <a:t>C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12137" y="880947"/>
            <a:ext cx="5499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Electrical Current/Waveforms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66" y="1579417"/>
            <a:ext cx="4726690" cy="382815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243183" y="5099797"/>
            <a:ext cx="2517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Levine and Bockstahler, 2014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C/DC: Power Up - Plak | Opus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24363"/>
          <a:stretch/>
        </p:blipFill>
        <p:spPr bwMode="auto">
          <a:xfrm>
            <a:off x="2523544" y="4742464"/>
            <a:ext cx="2464962" cy="13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1393921"/>
            <a:ext cx="10131425" cy="364913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Continuous </a:t>
            </a:r>
            <a:r>
              <a:rPr lang="tr-TR" sz="2400" dirty="0" smtClean="0"/>
              <a:t>direct current </a:t>
            </a:r>
            <a:r>
              <a:rPr lang="tr-TR" sz="2400" dirty="0"/>
              <a:t>is a unidirectional electrical current that flows </a:t>
            </a:r>
            <a:r>
              <a:rPr lang="tr-TR" sz="2400" dirty="0" smtClean="0"/>
              <a:t>for 1 </a:t>
            </a:r>
            <a:r>
              <a:rPr lang="tr-TR" sz="2400" dirty="0"/>
              <a:t>second or </a:t>
            </a:r>
            <a:r>
              <a:rPr lang="tr-TR" sz="2400" dirty="0" smtClean="0"/>
              <a:t>longer</a:t>
            </a:r>
          </a:p>
          <a:p>
            <a:r>
              <a:rPr lang="tr-TR" sz="2400" dirty="0" smtClean="0"/>
              <a:t>Alternating </a:t>
            </a:r>
            <a:r>
              <a:rPr lang="tr-TR" sz="2400" dirty="0"/>
              <a:t>current changes the </a:t>
            </a:r>
            <a:r>
              <a:rPr lang="tr-TR" sz="2400" dirty="0" smtClean="0"/>
              <a:t>direction of </a:t>
            </a:r>
            <a:r>
              <a:rPr lang="tr-TR" sz="2400" dirty="0"/>
              <a:t>flow at least once every second. 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FFFF00"/>
                </a:solidFill>
              </a:rPr>
              <a:t>Continuous direct current (galvanic </a:t>
            </a:r>
            <a:r>
              <a:rPr lang="tr-TR" sz="2400" dirty="0">
                <a:solidFill>
                  <a:srgbClr val="FFFF00"/>
                </a:solidFill>
              </a:rPr>
              <a:t>current)</a:t>
            </a:r>
            <a:r>
              <a:rPr lang="tr-TR" sz="2400" dirty="0"/>
              <a:t> </a:t>
            </a:r>
            <a:r>
              <a:rPr lang="tr-TR" sz="2400" dirty="0" smtClean="0"/>
              <a:t>is used only for </a:t>
            </a:r>
            <a:r>
              <a:rPr lang="tr-TR" sz="2400" dirty="0" smtClean="0">
                <a:solidFill>
                  <a:srgbClr val="FFFF00"/>
                </a:solidFill>
              </a:rPr>
              <a:t>iontophoresis</a:t>
            </a:r>
            <a:r>
              <a:rPr lang="tr-TR" sz="2400" dirty="0" smtClean="0"/>
              <a:t> in clinical practice.</a:t>
            </a:r>
          </a:p>
          <a:p>
            <a:r>
              <a:rPr lang="tr-TR" sz="2400" dirty="0"/>
              <a:t>Pulsed current consists of a unidirectional or </a:t>
            </a:r>
            <a:r>
              <a:rPr lang="tr-TR" sz="2400" dirty="0" smtClean="0"/>
              <a:t>bidirectional flow </a:t>
            </a:r>
            <a:r>
              <a:rPr lang="tr-TR" sz="2400" dirty="0"/>
              <a:t>of charges (DC or AC) that periodically stops for a </a:t>
            </a:r>
            <a:r>
              <a:rPr lang="tr-TR" sz="2400" dirty="0" smtClean="0"/>
              <a:t>limited </a:t>
            </a:r>
            <a:r>
              <a:rPr lang="tr-TR" sz="2400" dirty="0"/>
              <a:t>time period. </a:t>
            </a:r>
            <a:endParaRPr lang="tr-TR" sz="2400" dirty="0" smtClean="0"/>
          </a:p>
          <a:p>
            <a:r>
              <a:rPr lang="tr-TR" sz="2400" dirty="0" smtClean="0"/>
              <a:t>All </a:t>
            </a:r>
            <a:r>
              <a:rPr lang="tr-TR" sz="2400" dirty="0"/>
              <a:t>NMES devices are </a:t>
            </a:r>
            <a:r>
              <a:rPr lang="tr-TR" sz="2400" dirty="0" smtClean="0"/>
              <a:t>pulsed current </a:t>
            </a:r>
            <a:r>
              <a:rPr lang="tr-TR" sz="2400" dirty="0"/>
              <a:t>stimulators.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0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4455" y="609600"/>
            <a:ext cx="9812771" cy="1456267"/>
          </a:xfrm>
        </p:spPr>
        <p:txBody>
          <a:bodyPr/>
          <a:lstStyle/>
          <a:p>
            <a:r>
              <a:rPr lang="tr-TR" cap="none" dirty="0" smtClean="0"/>
              <a:t>Aims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4455" y="2143654"/>
            <a:ext cx="5618017" cy="364913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To increase </a:t>
            </a:r>
            <a:r>
              <a:rPr lang="tr-TR" sz="2400" dirty="0"/>
              <a:t>muscle strength, </a:t>
            </a:r>
            <a:endParaRPr lang="tr-TR" sz="2400" dirty="0" smtClean="0"/>
          </a:p>
          <a:p>
            <a:r>
              <a:rPr lang="tr-TR" sz="2400" dirty="0" err="1" smtClean="0"/>
              <a:t>muscle</a:t>
            </a:r>
            <a:r>
              <a:rPr lang="tr-TR" sz="2400" dirty="0" smtClean="0"/>
              <a:t> </a:t>
            </a:r>
            <a:r>
              <a:rPr lang="tr-TR" sz="2400" dirty="0" err="1" smtClean="0"/>
              <a:t>retraining</a:t>
            </a:r>
            <a:r>
              <a:rPr lang="tr-TR" sz="2400" dirty="0" smtClean="0"/>
              <a:t>,</a:t>
            </a:r>
            <a:endParaRPr lang="tr-TR" sz="2400" dirty="0"/>
          </a:p>
          <a:p>
            <a:r>
              <a:rPr lang="tr-TR" sz="2400" dirty="0" smtClean="0"/>
              <a:t>To increase </a:t>
            </a:r>
            <a:r>
              <a:rPr lang="tr-TR" sz="2400" dirty="0"/>
              <a:t>range of motion (ROM), </a:t>
            </a:r>
            <a:endParaRPr lang="tr-TR" sz="2400" dirty="0" smtClean="0"/>
          </a:p>
          <a:p>
            <a:r>
              <a:rPr lang="tr-TR" sz="2400" dirty="0" smtClean="0"/>
              <a:t>correction </a:t>
            </a:r>
            <a:r>
              <a:rPr lang="tr-TR" sz="2400" dirty="0"/>
              <a:t>of </a:t>
            </a:r>
            <a:r>
              <a:rPr lang="tr-TR" sz="2400" dirty="0" smtClean="0"/>
              <a:t>structural abnormalities</a:t>
            </a:r>
            <a:r>
              <a:rPr lang="tr-TR" sz="2400" dirty="0"/>
              <a:t>, </a:t>
            </a:r>
            <a:endParaRPr lang="tr-TR" sz="2400" dirty="0" smtClean="0"/>
          </a:p>
          <a:p>
            <a:r>
              <a:rPr lang="tr-TR" sz="2400" dirty="0" smtClean="0"/>
              <a:t>To improve </a:t>
            </a:r>
            <a:r>
              <a:rPr lang="tr-TR" sz="2400" dirty="0"/>
              <a:t>muscle tone, </a:t>
            </a:r>
            <a:endParaRPr lang="tr-TR" sz="2400" dirty="0" smtClean="0"/>
          </a:p>
          <a:p>
            <a:r>
              <a:rPr lang="tr-TR" sz="2400" dirty="0" smtClean="0"/>
              <a:t>To enhance </a:t>
            </a:r>
            <a:r>
              <a:rPr lang="tr-TR" sz="2400" dirty="0"/>
              <a:t>function</a:t>
            </a:r>
            <a:r>
              <a:rPr lang="tr-TR" sz="2400" dirty="0" smtClean="0"/>
              <a:t>,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6511636" y="1680296"/>
            <a:ext cx="5140036" cy="3620266"/>
            <a:chOff x="6511636" y="1680296"/>
            <a:chExt cx="5140036" cy="362026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1636" y="1680296"/>
              <a:ext cx="5140036" cy="3424549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7415644" y="5085118"/>
              <a:ext cx="344285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https://www.globusvet.it/wp-content/uploads/2018/12/Tens01-LOW.jpg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67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437" y="1623147"/>
            <a:ext cx="6165272" cy="3649133"/>
          </a:xfrm>
        </p:spPr>
        <p:txBody>
          <a:bodyPr>
            <a:normAutofit/>
          </a:bodyPr>
          <a:lstStyle/>
          <a:p>
            <a:r>
              <a:rPr lang="tr-TR" sz="2400" dirty="0"/>
              <a:t>pain control, </a:t>
            </a:r>
            <a:endParaRPr lang="tr-TR" sz="2400" dirty="0" smtClean="0"/>
          </a:p>
          <a:p>
            <a:r>
              <a:rPr lang="tr-TR" sz="2400" dirty="0" smtClean="0"/>
              <a:t>To accelerate </a:t>
            </a:r>
            <a:r>
              <a:rPr lang="tr-TR" sz="2400" dirty="0"/>
              <a:t>wound healing, </a:t>
            </a:r>
            <a:endParaRPr lang="tr-TR" sz="2400" dirty="0" smtClean="0"/>
          </a:p>
          <a:p>
            <a:r>
              <a:rPr lang="tr-TR" sz="2400" dirty="0" smtClean="0"/>
              <a:t>edema </a:t>
            </a:r>
            <a:r>
              <a:rPr lang="tr-TR" sz="2400" dirty="0"/>
              <a:t>reduction,</a:t>
            </a:r>
          </a:p>
          <a:p>
            <a:r>
              <a:rPr lang="tr-TR" sz="2400" dirty="0"/>
              <a:t>muscle spasm reduction, </a:t>
            </a:r>
            <a:endParaRPr lang="tr-TR" sz="2400" dirty="0" smtClean="0"/>
          </a:p>
          <a:p>
            <a:r>
              <a:rPr lang="tr-TR" sz="2400" dirty="0" smtClean="0"/>
              <a:t>enhancing transdermal administration </a:t>
            </a:r>
            <a:r>
              <a:rPr lang="tr-TR" sz="2400" dirty="0"/>
              <a:t>of medication (iontophoresis)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702428" y="3664529"/>
            <a:ext cx="4114799" cy="2890066"/>
            <a:chOff x="6702428" y="3539838"/>
            <a:chExt cx="4114799" cy="2890066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5709" y="3539838"/>
              <a:ext cx="3611416" cy="2708562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6702428" y="6224781"/>
              <a:ext cx="4114799" cy="205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https://www.pawsitivestepsrehab.com/blog/wp-content/uploads/2016/12/TENS-Herc-800x600.jpg</a:t>
              </a:r>
              <a:endParaRPr lang="tr-TR" sz="700" dirty="0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6330804" y="368541"/>
            <a:ext cx="4721227" cy="3050905"/>
            <a:chOff x="6330804" y="368541"/>
            <a:chExt cx="4721227" cy="3050905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0977" y="368541"/>
              <a:ext cx="4286250" cy="2857500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6330804" y="3234780"/>
              <a:ext cx="472122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600" dirty="0" smtClean="0"/>
                <a:t>https://international.chattgroup.com/sites/default/files/styles/product_detail/public/chatt_products/id_2756_detail3_4.jpg?itok=h-rh3tyV</a:t>
              </a:r>
              <a:endParaRPr lang="tr-TR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8232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924</Words>
  <Application>Microsoft Office PowerPoint</Application>
  <PresentationFormat>Geniş ekran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Teması</vt:lpstr>
      <vt:lpstr>Gökyüzü</vt:lpstr>
      <vt:lpstr>ELECTROTHERAPY</vt:lpstr>
      <vt:lpstr>Definition</vt:lpstr>
      <vt:lpstr>PowerPoint Sunusu</vt:lpstr>
      <vt:lpstr>PowerPoint Sunusu</vt:lpstr>
      <vt:lpstr>Basic Principles of Electrical Stimulation</vt:lpstr>
      <vt:lpstr>PowerPoint Sunusu</vt:lpstr>
      <vt:lpstr>PowerPoint Sunusu</vt:lpstr>
      <vt:lpstr>Aims</vt:lpstr>
      <vt:lpstr>PowerPoint Sunusu</vt:lpstr>
      <vt:lpstr>PowerPoint Sunusu</vt:lpstr>
      <vt:lpstr>PowerPoint Sunusu</vt:lpstr>
      <vt:lpstr>PowerPoint Sunusu</vt:lpstr>
      <vt:lpstr>PowerPoint Sunusu</vt:lpstr>
      <vt:lpstr>Iontophoresis</vt:lpstr>
      <vt:lpstr>PowerPoint Sunusu</vt:lpstr>
      <vt:lpstr>Indications and Contraindications for NMES</vt:lpstr>
      <vt:lpstr>PowerPoint Sunusu</vt:lpstr>
      <vt:lpstr>PowerPoint Sunusu</vt:lpstr>
      <vt:lpstr>References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ELECTROTHERAPY</dc:title>
  <dc:creator>ronaldinho424</dc:creator>
  <cp:lastModifiedBy>Pınar</cp:lastModifiedBy>
  <cp:revision>39</cp:revision>
  <dcterms:created xsi:type="dcterms:W3CDTF">2021-03-27T08:21:14Z</dcterms:created>
  <dcterms:modified xsi:type="dcterms:W3CDTF">2021-11-10T06:12:06Z</dcterms:modified>
</cp:coreProperties>
</file>