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87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3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06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16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0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30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56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2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10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1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3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FBA1-114B-4198-8D65-0295B3AC75C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36A3A-3E9B-4C8A-BDE3-81FEEDE22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70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>
                <a:solidFill>
                  <a:schemeClr val="accent1"/>
                </a:solidFill>
              </a:rPr>
              <a:t>Numeric codes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FE86B2-4245-408A-8475-A315F8B01B2E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39940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endParaRPr lang="tr-TR" altLang="tr-TR" smtClean="0">
              <a:solidFill>
                <a:srgbClr val="C00000"/>
              </a:solidFill>
            </a:endParaRPr>
          </a:p>
          <a:p>
            <a:pPr eaLnBrk="1" hangingPunct="1"/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 </a:t>
            </a:r>
            <a:r>
              <a:rPr lang="en-US" altLang="tr-TR" smtClean="0">
                <a:solidFill>
                  <a:srgbClr val="C00000"/>
                </a:solidFill>
              </a:rPr>
              <a:t>Numeric codes express words in numbers</a:t>
            </a:r>
          </a:p>
        </p:txBody>
      </p:sp>
    </p:spTree>
    <p:extLst>
      <p:ext uri="{BB962C8B-B14F-4D97-AF65-F5344CB8AC3E}">
        <p14:creationId xmlns:p14="http://schemas.microsoft.com/office/powerpoint/2010/main" val="623658905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2362200" cy="1752600"/>
          </a:xfrm>
        </p:spPr>
        <p:txBody>
          <a:bodyPr/>
          <a:lstStyle/>
          <a:p>
            <a:pPr eaLnBrk="1" hangingPunct="1"/>
            <a:r>
              <a:rPr lang="tr-TR" altLang="tr-TR" sz="2800" u="sng"/>
              <a:t>Ardışık ve hiyerarşik numerik </a:t>
            </a:r>
            <a:br>
              <a:rPr lang="tr-TR" altLang="tr-TR" sz="2800" u="sng"/>
            </a:br>
            <a:r>
              <a:rPr lang="tr-TR" altLang="tr-TR" sz="2800" u="sng"/>
              <a:t>kodlar</a:t>
            </a:r>
            <a:endParaRPr lang="en-US" altLang="tr-TR" sz="2800" u="sng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905000" y="1905001"/>
            <a:ext cx="2362200" cy="4144963"/>
          </a:xfrm>
        </p:spPr>
        <p:txBody>
          <a:bodyPr>
            <a:normAutofit/>
          </a:bodyPr>
          <a:lstStyle/>
          <a:p>
            <a:pPr eaLnBrk="1" fontAlgn="auto" hangingPunct="1">
              <a:buFont typeface="Wingdings 2"/>
              <a:buNone/>
              <a:defRPr/>
            </a:pPr>
            <a:endParaRPr lang="tr-TR" i="1" u="sng" dirty="0" smtClean="0"/>
          </a:p>
          <a:p>
            <a:pPr eaLnBrk="1" fontAlgn="auto" hangingPunct="1">
              <a:buFont typeface="Wingdings 2"/>
              <a:buNone/>
              <a:defRPr/>
            </a:pPr>
            <a:endParaRPr lang="tr-TR" u="sng" dirty="0" smtClean="0"/>
          </a:p>
          <a:p>
            <a:pPr eaLnBrk="1" fontAlgn="auto" hangingPunct="1">
              <a:buFont typeface="Wingdings 2"/>
              <a:buNone/>
              <a:defRPr/>
            </a:pPr>
            <a:endParaRPr lang="tr-TR" u="sng" dirty="0" smtClean="0"/>
          </a:p>
          <a:p>
            <a:pPr eaLnBrk="1" fontAlgn="auto" hangingPunct="1">
              <a:buFont typeface="Wingdings 2"/>
              <a:buNone/>
              <a:defRPr/>
            </a:pPr>
            <a:r>
              <a:rPr lang="tr-TR" u="sng" dirty="0" smtClean="0"/>
              <a:t>Ardışık  numerik kodlar Verileri sunan sıralı sayılardan ibarettir</a:t>
            </a:r>
          </a:p>
          <a:p>
            <a:pPr eaLnBrk="1" fontAlgn="auto" hangingPunct="1">
              <a:buFont typeface="Wingdings 2"/>
              <a:buNone/>
              <a:defRPr/>
            </a:pPr>
            <a:endParaRPr lang="tr-TR" dirty="0" smtClean="0"/>
          </a:p>
          <a:p>
            <a:pPr eaLnBrk="1" fontAlgn="auto" hangingPunct="1">
              <a:buFont typeface="Wingdings 2"/>
              <a:buNone/>
              <a:defRPr/>
            </a:pPr>
            <a:r>
              <a:rPr lang="tr-TR" dirty="0" smtClean="0"/>
              <a:t>Örneğin </a:t>
            </a:r>
            <a:r>
              <a:rPr lang="en-US" dirty="0" smtClean="0"/>
              <a:t>:-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n-US" dirty="0" smtClean="0"/>
              <a:t>001= distemper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n-US" dirty="0" smtClean="0"/>
              <a:t>002= infeksiy</a:t>
            </a:r>
            <a:r>
              <a:rPr lang="tr-TR" dirty="0" smtClean="0"/>
              <a:t>ö</a:t>
            </a:r>
            <a:r>
              <a:rPr lang="en-US" dirty="0" smtClean="0"/>
              <a:t>z hepatit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n-US" dirty="0" smtClean="0"/>
              <a:t>003= akut sistit</a:t>
            </a:r>
            <a:endParaRPr lang="en-US" dirty="0"/>
          </a:p>
        </p:txBody>
      </p:sp>
      <p:sp>
        <p:nvSpPr>
          <p:cNvPr id="40964" name="Content Placeholder 3"/>
          <p:cNvSpPr>
            <a:spLocks noGrp="1"/>
          </p:cNvSpPr>
          <p:nvPr>
            <p:ph sz="quarter" idx="1"/>
          </p:nvPr>
        </p:nvSpPr>
        <p:spPr>
          <a:xfrm>
            <a:off x="4648200" y="685800"/>
            <a:ext cx="5638800" cy="5638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Hiyerarşik numerik kodlama örneği </a:t>
            </a:r>
            <a:r>
              <a:rPr lang="en-US" altLang="tr-TR" sz="1800"/>
              <a:t>:-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1800"/>
              <a:t>                  </a:t>
            </a:r>
            <a:r>
              <a:rPr lang="tr-TR" altLang="tr-TR" sz="1800"/>
              <a:t>  </a:t>
            </a:r>
            <a:r>
              <a:rPr lang="en-US" altLang="tr-TR" sz="1800" u="sng"/>
              <a:t> kod </a:t>
            </a:r>
            <a:r>
              <a:rPr lang="en-US" altLang="tr-TR" sz="1800"/>
              <a:t>                  </a:t>
            </a:r>
            <a:r>
              <a:rPr lang="tr-TR" altLang="tr-TR" sz="1800"/>
              <a:t>           </a:t>
            </a:r>
            <a:r>
              <a:rPr lang="en-US" altLang="tr-TR" sz="1800" u="sng"/>
              <a:t> anlam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Tedavi         100                       genel medikal tedavi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110                        antibiyotik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112                         oksitetrasiklin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120                         parazitisid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122                         Tiabendazole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tür ve ırk     100                          At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110                           PONİ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111                           DAĞ PONİSİ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120                           SICAK KANLI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121                           İNGİLİZ SAFKAN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200                          KÖPEK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300                          KEDİ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400                           SIĞIR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                     410                           HOLŞTAYN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C81F2F-182B-4B24-B665-505BBDC97CD7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057400" y="22860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37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825625" y="0"/>
            <a:ext cx="8534400" cy="1066800"/>
          </a:xfrm>
        </p:spPr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Numerik hiyarşik kodların şematik olarak gösterilmesi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419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8B0538-3A94-47B7-B1DF-D3E7CF6B0198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1988" name="Content Placeholder 3"/>
          <p:cNvSpPr>
            <a:spLocks noGrp="1"/>
          </p:cNvSpPr>
          <p:nvPr>
            <p:ph sz="quarter" idx="1"/>
          </p:nvPr>
        </p:nvSpPr>
        <p:spPr>
          <a:xfrm>
            <a:off x="1862138" y="1600201"/>
            <a:ext cx="8805862" cy="44227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400" b="1"/>
              <a:t>          Belirleyici tip </a:t>
            </a:r>
            <a:r>
              <a:rPr lang="en-US" altLang="tr-TR" sz="1400" b="1"/>
              <a:t>=t</a:t>
            </a:r>
            <a:r>
              <a:rPr lang="tr-TR" altLang="tr-TR" sz="1400" b="1"/>
              <a:t>ür ve ırk</a:t>
            </a:r>
            <a:r>
              <a:rPr lang="en-US" altLang="tr-TR" sz="1400" b="1"/>
              <a:t>                                                                               belirleyici   tip = tedavi   </a:t>
            </a:r>
            <a:endParaRPr lang="tr-TR" altLang="tr-TR" sz="1400" b="1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400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1400" b="1"/>
              <a:t>                                                                                                             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400" b="1"/>
              <a:t>100</a:t>
            </a:r>
            <a:r>
              <a:rPr lang="en-US" altLang="tr-TR" sz="1400" b="1"/>
              <a:t>: at</a:t>
            </a:r>
            <a:r>
              <a:rPr lang="tr-TR" altLang="tr-TR" sz="1400" b="1"/>
              <a:t> </a:t>
            </a:r>
            <a:r>
              <a:rPr lang="en-US" altLang="tr-TR" sz="1400" b="1"/>
              <a:t>         200:k</a:t>
            </a:r>
            <a:r>
              <a:rPr lang="tr-TR" altLang="tr-TR" sz="1400" b="1"/>
              <a:t>ö</a:t>
            </a:r>
            <a:r>
              <a:rPr lang="en-US" altLang="tr-TR" sz="1400" b="1"/>
              <a:t>pek             300: kedi           400:s</a:t>
            </a:r>
            <a:r>
              <a:rPr lang="tr-TR" altLang="tr-TR" sz="1400" b="1"/>
              <a:t>ı</a:t>
            </a:r>
            <a:r>
              <a:rPr lang="en-US" altLang="tr-TR" sz="1400" b="1"/>
              <a:t>g</a:t>
            </a:r>
            <a:r>
              <a:rPr lang="tr-TR" altLang="tr-TR" sz="1400" b="1"/>
              <a:t>ı</a:t>
            </a:r>
            <a:r>
              <a:rPr lang="en-US" altLang="tr-TR" sz="1400" b="1"/>
              <a:t>r                                    100: medikal  tedavi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400" b="1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400" b="1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400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1400" b="1"/>
              <a:t>110:poni              120:s</a:t>
            </a:r>
            <a:r>
              <a:rPr lang="tr-TR" altLang="tr-TR" sz="1400" b="1"/>
              <a:t>ı</a:t>
            </a:r>
            <a:r>
              <a:rPr lang="en-US" altLang="tr-TR" sz="1400" b="1"/>
              <a:t>cak</a:t>
            </a:r>
            <a:r>
              <a:rPr lang="tr-TR" altLang="tr-TR" sz="1400" b="1"/>
              <a:t> </a:t>
            </a:r>
            <a:r>
              <a:rPr lang="en-US" altLang="tr-TR" sz="1400" b="1"/>
              <a:t> kanl</a:t>
            </a:r>
            <a:r>
              <a:rPr lang="tr-TR" altLang="tr-TR" sz="1400" b="1"/>
              <a:t>ı</a:t>
            </a:r>
            <a:r>
              <a:rPr lang="en-US" altLang="tr-TR" sz="1400" b="1"/>
              <a:t>           410:holst</a:t>
            </a:r>
            <a:r>
              <a:rPr lang="tr-TR" altLang="tr-TR" sz="1400" b="1"/>
              <a:t>ein</a:t>
            </a:r>
            <a:r>
              <a:rPr lang="en-US" altLang="tr-TR" sz="1400" b="1"/>
              <a:t>                                110: antibiyotik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400" b="1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400" b="1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400" b="1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1400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1400" b="1"/>
              <a:t>111: da</a:t>
            </a:r>
            <a:r>
              <a:rPr lang="tr-TR" altLang="tr-TR" sz="1400" b="1"/>
              <a:t>ğ </a:t>
            </a:r>
            <a:r>
              <a:rPr lang="en-US" altLang="tr-TR" sz="1400" b="1"/>
              <a:t>ponisi              121: ingiliz safkan                                                  113: ampisillin        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2171700" y="19431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971800" y="1981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0" y="19050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95800" y="19050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714500" y="29337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33600" y="26670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438400" y="25908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390900" y="29337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81400" y="2819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648200" y="28956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953000" y="27432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5677694" y="2932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400800" y="2667000"/>
            <a:ext cx="1524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1714500" y="40767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362200" y="36576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3848100" y="38481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 flipH="1">
            <a:off x="8381207" y="2134394"/>
            <a:ext cx="533400" cy="74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991600" y="19050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9829800" y="1905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>
            <a:off x="8382000" y="26670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9220200" y="25146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525000" y="25146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H="1">
            <a:off x="8915400" y="39624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8496300" y="36957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 flipV="1">
            <a:off x="7467600" y="3581400"/>
            <a:ext cx="1219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419600" y="37338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89422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825625" y="1"/>
            <a:ext cx="8534400" cy="987425"/>
          </a:xfrm>
        </p:spPr>
        <p:txBody>
          <a:bodyPr/>
          <a:lstStyle/>
          <a:p>
            <a:pPr eaLnBrk="1" hangingPunct="1"/>
            <a:r>
              <a:rPr lang="tr-TR" altLang="tr-TR" sz="1800" b="1">
                <a:solidFill>
                  <a:srgbClr val="9D2512"/>
                </a:solidFill>
              </a:rPr>
              <a:t> </a:t>
            </a:r>
            <a:r>
              <a:rPr lang="tr-TR" altLang="tr-TR" sz="1600" b="1">
                <a:solidFill>
                  <a:srgbClr val="9D2512"/>
                </a:solidFill>
              </a:rPr>
              <a:t>NUMERIC CODING OF QUANTITATIVE DATA </a:t>
            </a:r>
            <a:r>
              <a:rPr lang="en-US" altLang="tr-TR" sz="1600" b="1">
                <a:solidFill>
                  <a:srgbClr val="9D2512"/>
                </a:solidFill>
              </a:rPr>
              <a:t>RESPONDING TO THE CODES SHOW THE PARASITE EGGS (EPG) EXCEPT GRAM.</a:t>
            </a:r>
          </a:p>
        </p:txBody>
      </p:sp>
      <p:sp>
        <p:nvSpPr>
          <p:cNvPr id="43011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5867400" y="1066801"/>
            <a:ext cx="4572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66D2CF-5274-4112-87B3-85B0123A7016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825625" y="1527176"/>
          <a:ext cx="8504238" cy="357822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173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73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73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73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73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737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15645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CODE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EPG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chemeClr val="accent3"/>
                          </a:solidFill>
                        </a:rPr>
                        <a:t>CODe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EPG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CODE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EPG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5645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001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1-500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005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2001-2500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009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4001-4500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5645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002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501-1000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006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2501-3000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010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4501-5000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5645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003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1001-1500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007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3001-3500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011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5000-5500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5645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004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1501-2000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008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3501-4000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012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3"/>
                          </a:solidFill>
                        </a:rPr>
                        <a:t>5501-6000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21628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ALFA CODES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E90111-1BFB-4829-8A20-E066CE997515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4036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Alpha codes are often used to specify qualitative information in alphabetical abbreviations.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For example 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K = dog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DK = female dog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GDK = pregnant female dog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Alpha codes alone are rarely used.</a:t>
            </a:r>
          </a:p>
        </p:txBody>
      </p:sp>
    </p:spTree>
    <p:extLst>
      <p:ext uri="{BB962C8B-B14F-4D97-AF65-F5344CB8AC3E}">
        <p14:creationId xmlns:p14="http://schemas.microsoft.com/office/powerpoint/2010/main" val="18346681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Alphanumeric codes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45326C-3955-4E62-96DC-ED58EE6199E2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5060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Alphanumeric codes are a newer form of encoding than numeric codes.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20999953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2400" b="1">
                <a:solidFill>
                  <a:schemeClr val="accent1"/>
                </a:solidFill>
              </a:rPr>
              <a:t>An example of a three-axis alphanumeric diagnostic coding</a:t>
            </a:r>
            <a:endParaRPr lang="en-US" altLang="tr-TR" sz="2400">
              <a:solidFill>
                <a:srgbClr val="9D2512"/>
              </a:solidFill>
            </a:endParaRPr>
          </a:p>
        </p:txBody>
      </p:sp>
      <p:sp>
        <p:nvSpPr>
          <p:cNvPr id="460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4102C6-9C0B-4DDC-B204-134C3C30BCF3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825626" y="1527176"/>
          <a:ext cx="8504237" cy="449262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22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7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98525">
                <a:tc>
                  <a:txBody>
                    <a:bodyPr/>
                    <a:lstStyle/>
                    <a:p>
                      <a:endParaRPr lang="tr-TR" sz="14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tr-TR" sz="1400" dirty="0" err="1" smtClean="0">
                          <a:solidFill>
                            <a:schemeClr val="accent3"/>
                          </a:solidFill>
                        </a:rPr>
                        <a:t>Code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DISEASE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accent3"/>
                          </a:solidFill>
                        </a:rPr>
                        <a:t>NAME (1)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ANATOMY-SYSTEM (2)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CAUSES OF DISEASE (3)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ABO10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ABOMAZİT,MİKOTİK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USIN(ÜST</a:t>
                      </a:r>
                      <a:r>
                        <a:rPr lang="tr-TR" sz="1400" baseline="0" dirty="0" smtClean="0">
                          <a:solidFill>
                            <a:schemeClr val="accent3"/>
                          </a:solidFill>
                        </a:rPr>
                        <a:t> SİNDİRİM)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MİKO(MİKOTİK)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ENC45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ENCEPHALOMYELİT ,AT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NERV(NERVÖZ SİSTEM)</a:t>
                      </a:r>
                    </a:p>
                    <a:p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VIRO(VİRUS)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EPI10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EPİDERMİTİS,KEDİ ,EKSUD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DER (DERİ)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BAKT(BAKTERİYEL)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TOX64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SENESİYOZİS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KARSAF(K.CİĞER,SAFRA)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accent3"/>
                          </a:solidFill>
                        </a:rPr>
                        <a:t>TOXİ(TOKSİKOZİS)</a:t>
                      </a:r>
                      <a:endParaRPr lang="en-US" sz="14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2437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Geniş ekran</PresentationFormat>
  <Paragraphs>120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Wingdings 2</vt:lpstr>
      <vt:lpstr>Office Teması</vt:lpstr>
      <vt:lpstr>Numeric codes</vt:lpstr>
      <vt:lpstr>Ardışık ve hiyerarşik numerik  kodlar</vt:lpstr>
      <vt:lpstr>Numerik hiyarşik kodların şematik olarak gösterilmesi</vt:lpstr>
      <vt:lpstr> NUMERIC CODING OF QUANTITATIVE DATA RESPONDING TO THE CODES SHOW THE PARASITE EGGS (EPG) EXCEPT GRAM.</vt:lpstr>
      <vt:lpstr>ALFA CODES</vt:lpstr>
      <vt:lpstr>Alphanumeric codes</vt:lpstr>
      <vt:lpstr>An example of a three-axis alphanumeric diagnostic coding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 codes</dc:title>
  <dc:creator>Inci Basak Kaya</dc:creator>
  <cp:lastModifiedBy>Inci Basak Kaya</cp:lastModifiedBy>
  <cp:revision>1</cp:revision>
  <dcterms:created xsi:type="dcterms:W3CDTF">2018-02-16T11:02:27Z</dcterms:created>
  <dcterms:modified xsi:type="dcterms:W3CDTF">2018-02-16T11:02:35Z</dcterms:modified>
</cp:coreProperties>
</file>