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92" d="100"/>
          <a:sy n="92" d="100"/>
        </p:scale>
        <p:origin x="49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BBFBA1-114B-4198-8D65-0295B3AC75C2}" type="datetimeFigureOut">
              <a:rPr lang="tr-TR" smtClean="0"/>
              <a:t>16.02.2018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36A3A-3E9B-4C8A-BDE3-81FEEDE227C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998787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BBFBA1-114B-4198-8D65-0295B3AC75C2}" type="datetimeFigureOut">
              <a:rPr lang="tr-TR" smtClean="0"/>
              <a:t>16.02.2018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36A3A-3E9B-4C8A-BDE3-81FEEDE227C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033502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BBFBA1-114B-4198-8D65-0295B3AC75C2}" type="datetimeFigureOut">
              <a:rPr lang="tr-TR" smtClean="0"/>
              <a:t>16.02.2018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36A3A-3E9B-4C8A-BDE3-81FEEDE227C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100635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BBFBA1-114B-4198-8D65-0295B3AC75C2}" type="datetimeFigureOut">
              <a:rPr lang="tr-TR" smtClean="0"/>
              <a:t>16.02.2018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36A3A-3E9B-4C8A-BDE3-81FEEDE227C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831694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BBFBA1-114B-4198-8D65-0295B3AC75C2}" type="datetimeFigureOut">
              <a:rPr lang="tr-TR" smtClean="0"/>
              <a:t>16.02.2018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36A3A-3E9B-4C8A-BDE3-81FEEDE227C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58062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BBFBA1-114B-4198-8D65-0295B3AC75C2}" type="datetimeFigureOut">
              <a:rPr lang="tr-TR" smtClean="0"/>
              <a:t>16.02.2018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36A3A-3E9B-4C8A-BDE3-81FEEDE227C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993013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BBFBA1-114B-4198-8D65-0295B3AC75C2}" type="datetimeFigureOut">
              <a:rPr lang="tr-TR" smtClean="0"/>
              <a:t>16.02.2018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36A3A-3E9B-4C8A-BDE3-81FEEDE227C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365689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BBFBA1-114B-4198-8D65-0295B3AC75C2}" type="datetimeFigureOut">
              <a:rPr lang="tr-TR" smtClean="0"/>
              <a:t>16.02.2018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36A3A-3E9B-4C8A-BDE3-81FEEDE227C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792072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BBFBA1-114B-4198-8D65-0295B3AC75C2}" type="datetimeFigureOut">
              <a:rPr lang="tr-TR" smtClean="0"/>
              <a:t>16.02.2018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36A3A-3E9B-4C8A-BDE3-81FEEDE227C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161051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BBFBA1-114B-4198-8D65-0295B3AC75C2}" type="datetimeFigureOut">
              <a:rPr lang="tr-TR" smtClean="0"/>
              <a:t>16.02.2018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36A3A-3E9B-4C8A-BDE3-81FEEDE227C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83148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BBFBA1-114B-4198-8D65-0295B3AC75C2}" type="datetimeFigureOut">
              <a:rPr lang="tr-TR" smtClean="0"/>
              <a:t>16.02.2018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36A3A-3E9B-4C8A-BDE3-81FEEDE227C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13365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BBFBA1-114B-4198-8D65-0295B3AC75C2}" type="datetimeFigureOut">
              <a:rPr lang="tr-TR" smtClean="0"/>
              <a:t>16.02.2018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736A3A-3E9B-4C8A-BDE3-81FEEDE227C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597051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 sz="3600" b="1">
                <a:solidFill>
                  <a:schemeClr val="accent1"/>
                </a:solidFill>
              </a:rPr>
              <a:t>Numeric codes</a:t>
            </a:r>
            <a:endParaRPr lang="en-US" altLang="tr-TR" smtClean="0">
              <a:solidFill>
                <a:srgbClr val="9D2512"/>
              </a:solidFill>
            </a:endParaRPr>
          </a:p>
        </p:txBody>
      </p:sp>
      <p:sp>
        <p:nvSpPr>
          <p:cNvPr id="39939" name="Slide Number Placeholder 2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7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"/>
              <a:defRPr sz="2200">
                <a:solidFill>
                  <a:schemeClr val="tx2"/>
                </a:solidFill>
                <a:latin typeface="Georgia" panose="020405020504050203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B32C16"/>
              </a:buClr>
              <a:buSzPct val="75000"/>
              <a:buFont typeface="Wingdings 2" panose="05020102010507070707" pitchFamily="18" charset="2"/>
              <a:buChar char="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5CD2D"/>
              </a:buClr>
              <a:buSzPct val="70000"/>
              <a:buFont typeface="Wingdings" panose="05000000000000000000" pitchFamily="2" charset="2"/>
              <a:buChar char=""/>
              <a:defRPr sz="2000">
                <a:solidFill>
                  <a:schemeClr val="tx2"/>
                </a:solidFill>
                <a:latin typeface="Georgia" panose="0204050205040502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AEBAD5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AEBAD5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AEBAD5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AEBAD5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AEBAD5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D8FE86B2-4245-408A-8475-A315F8B01B2E}" type="slidenum">
              <a:rPr lang="en-US" altLang="tr-TR" sz="1600">
                <a:solidFill>
                  <a:srgbClr val="9D2512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</a:t>
            </a:fld>
            <a:endParaRPr lang="en-US" altLang="tr-TR" sz="1600">
              <a:solidFill>
                <a:srgbClr val="9D2512"/>
              </a:solidFill>
            </a:endParaRPr>
          </a:p>
        </p:txBody>
      </p:sp>
      <p:sp>
        <p:nvSpPr>
          <p:cNvPr id="39940" name="Content Placeholder 3"/>
          <p:cNvSpPr>
            <a:spLocks noGrp="1"/>
          </p:cNvSpPr>
          <p:nvPr>
            <p:ph sz="quarter" idx="1"/>
          </p:nvPr>
        </p:nvSpPr>
        <p:spPr>
          <a:xfrm>
            <a:off x="1825625" y="1527175"/>
            <a:ext cx="8504238" cy="4572000"/>
          </a:xfrm>
        </p:spPr>
        <p:txBody>
          <a:bodyPr/>
          <a:lstStyle/>
          <a:p>
            <a:pPr eaLnBrk="1" hangingPunct="1"/>
            <a:endParaRPr lang="tr-TR" altLang="tr-TR" smtClean="0">
              <a:solidFill>
                <a:srgbClr val="C00000"/>
              </a:solidFill>
            </a:endParaRPr>
          </a:p>
          <a:p>
            <a:pPr eaLnBrk="1" hangingPunct="1"/>
            <a:endParaRPr lang="tr-TR" altLang="tr-TR" smtClean="0">
              <a:solidFill>
                <a:srgbClr val="C00000"/>
              </a:solidFill>
            </a:endParaRPr>
          </a:p>
          <a:p>
            <a:pPr eaLnBrk="1" hangingPunct="1">
              <a:buFont typeface="Wingdings 2" panose="05020102010507070707" pitchFamily="18" charset="2"/>
              <a:buNone/>
            </a:pPr>
            <a:r>
              <a:rPr lang="tr-TR" altLang="tr-TR" smtClean="0">
                <a:solidFill>
                  <a:srgbClr val="C00000"/>
                </a:solidFill>
              </a:rPr>
              <a:t> </a:t>
            </a:r>
            <a:r>
              <a:rPr lang="en-US" altLang="tr-TR" smtClean="0">
                <a:solidFill>
                  <a:srgbClr val="C00000"/>
                </a:solidFill>
              </a:rPr>
              <a:t>Numeric codes express words in numbers</a:t>
            </a:r>
          </a:p>
        </p:txBody>
      </p:sp>
    </p:spTree>
    <p:extLst>
      <p:ext uri="{BB962C8B-B14F-4D97-AF65-F5344CB8AC3E}">
        <p14:creationId xmlns:p14="http://schemas.microsoft.com/office/powerpoint/2010/main" val="623658905"/>
      </p:ext>
    </p:extLst>
  </p:cSld>
  <p:clrMapOvr>
    <a:masterClrMapping/>
  </p:clrMapOvr>
  <p:transition>
    <p:comb dir="vert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Title 1"/>
          <p:cNvSpPr>
            <a:spLocks noGrp="1"/>
          </p:cNvSpPr>
          <p:nvPr>
            <p:ph type="title"/>
          </p:nvPr>
        </p:nvSpPr>
        <p:spPr>
          <a:xfrm>
            <a:off x="1905000" y="914400"/>
            <a:ext cx="2362200" cy="1752600"/>
          </a:xfrm>
        </p:spPr>
        <p:txBody>
          <a:bodyPr/>
          <a:lstStyle/>
          <a:p>
            <a:pPr eaLnBrk="1" hangingPunct="1"/>
            <a:r>
              <a:rPr lang="tr-TR" altLang="tr-TR" sz="2800" u="sng"/>
              <a:t>Ardışık ve hiyerarşik numerik </a:t>
            </a:r>
            <a:br>
              <a:rPr lang="tr-TR" altLang="tr-TR" sz="2800" u="sng"/>
            </a:br>
            <a:r>
              <a:rPr lang="tr-TR" altLang="tr-TR" sz="2800" u="sng"/>
              <a:t>kodlar</a:t>
            </a:r>
            <a:endParaRPr lang="en-US" altLang="tr-TR" sz="2800" u="sng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1905000" y="1905001"/>
            <a:ext cx="2362200" cy="4144963"/>
          </a:xfrm>
        </p:spPr>
        <p:txBody>
          <a:bodyPr>
            <a:normAutofit/>
          </a:bodyPr>
          <a:lstStyle/>
          <a:p>
            <a:pPr eaLnBrk="1" fontAlgn="auto" hangingPunct="1">
              <a:buFont typeface="Wingdings 2"/>
              <a:buNone/>
              <a:defRPr/>
            </a:pPr>
            <a:endParaRPr lang="tr-TR" i="1" u="sng" dirty="0" smtClean="0"/>
          </a:p>
          <a:p>
            <a:pPr eaLnBrk="1" fontAlgn="auto" hangingPunct="1">
              <a:buFont typeface="Wingdings 2"/>
              <a:buNone/>
              <a:defRPr/>
            </a:pPr>
            <a:endParaRPr lang="tr-TR" u="sng" dirty="0" smtClean="0"/>
          </a:p>
          <a:p>
            <a:pPr eaLnBrk="1" fontAlgn="auto" hangingPunct="1">
              <a:buFont typeface="Wingdings 2"/>
              <a:buNone/>
              <a:defRPr/>
            </a:pPr>
            <a:endParaRPr lang="tr-TR" u="sng" dirty="0" smtClean="0"/>
          </a:p>
          <a:p>
            <a:pPr eaLnBrk="1" fontAlgn="auto" hangingPunct="1">
              <a:buFont typeface="Wingdings 2"/>
              <a:buNone/>
              <a:defRPr/>
            </a:pPr>
            <a:r>
              <a:rPr lang="tr-TR" u="sng" dirty="0" smtClean="0"/>
              <a:t>Ardışık  numerik kodlar Verileri sunan sıralı sayılardan ibarettir</a:t>
            </a:r>
          </a:p>
          <a:p>
            <a:pPr eaLnBrk="1" fontAlgn="auto" hangingPunct="1">
              <a:buFont typeface="Wingdings 2"/>
              <a:buNone/>
              <a:defRPr/>
            </a:pPr>
            <a:endParaRPr lang="tr-TR" dirty="0" smtClean="0"/>
          </a:p>
          <a:p>
            <a:pPr eaLnBrk="1" fontAlgn="auto" hangingPunct="1">
              <a:buFont typeface="Wingdings 2"/>
              <a:buNone/>
              <a:defRPr/>
            </a:pPr>
            <a:r>
              <a:rPr lang="tr-TR" dirty="0" smtClean="0"/>
              <a:t>Örneğin </a:t>
            </a:r>
            <a:r>
              <a:rPr lang="en-US" dirty="0" smtClean="0"/>
              <a:t>:-</a:t>
            </a:r>
          </a:p>
          <a:p>
            <a:pPr eaLnBrk="1" fontAlgn="auto" hangingPunct="1">
              <a:buFont typeface="Wingdings 2"/>
              <a:buNone/>
              <a:defRPr/>
            </a:pPr>
            <a:r>
              <a:rPr lang="en-US" dirty="0" smtClean="0"/>
              <a:t>001= distemper</a:t>
            </a:r>
          </a:p>
          <a:p>
            <a:pPr eaLnBrk="1" fontAlgn="auto" hangingPunct="1">
              <a:buFont typeface="Wingdings 2"/>
              <a:buNone/>
              <a:defRPr/>
            </a:pPr>
            <a:r>
              <a:rPr lang="en-US" dirty="0" smtClean="0"/>
              <a:t>002= infeksiy</a:t>
            </a:r>
            <a:r>
              <a:rPr lang="tr-TR" dirty="0" smtClean="0"/>
              <a:t>ö</a:t>
            </a:r>
            <a:r>
              <a:rPr lang="en-US" dirty="0" smtClean="0"/>
              <a:t>z hepatit</a:t>
            </a:r>
          </a:p>
          <a:p>
            <a:pPr eaLnBrk="1" fontAlgn="auto" hangingPunct="1">
              <a:buFont typeface="Wingdings 2"/>
              <a:buNone/>
              <a:defRPr/>
            </a:pPr>
            <a:r>
              <a:rPr lang="en-US" dirty="0" smtClean="0"/>
              <a:t>003= akut sistit</a:t>
            </a:r>
            <a:endParaRPr lang="en-US" dirty="0"/>
          </a:p>
        </p:txBody>
      </p:sp>
      <p:sp>
        <p:nvSpPr>
          <p:cNvPr id="40964" name="Content Placeholder 3"/>
          <p:cNvSpPr>
            <a:spLocks noGrp="1"/>
          </p:cNvSpPr>
          <p:nvPr>
            <p:ph sz="quarter" idx="1"/>
          </p:nvPr>
        </p:nvSpPr>
        <p:spPr>
          <a:xfrm>
            <a:off x="4648200" y="685800"/>
            <a:ext cx="5638800" cy="5638800"/>
          </a:xfrm>
        </p:spPr>
        <p:txBody>
          <a:bodyPr>
            <a:normAutofit fontScale="92500" lnSpcReduction="20000"/>
          </a:bodyPr>
          <a:lstStyle/>
          <a:p>
            <a:pPr eaLnBrk="1" hangingPunct="1">
              <a:buFont typeface="Wingdings 2" panose="05020102010507070707" pitchFamily="18" charset="2"/>
              <a:buNone/>
            </a:pPr>
            <a:r>
              <a:rPr lang="tr-TR" altLang="tr-TR" sz="1800"/>
              <a:t>Hiyerarşik numerik kodlama örneği </a:t>
            </a:r>
            <a:r>
              <a:rPr lang="en-US" altLang="tr-TR" sz="1800"/>
              <a:t>:-</a:t>
            </a:r>
          </a:p>
          <a:p>
            <a:pPr eaLnBrk="1" hangingPunct="1">
              <a:buFont typeface="Wingdings 2" panose="05020102010507070707" pitchFamily="18" charset="2"/>
              <a:buNone/>
            </a:pPr>
            <a:r>
              <a:rPr lang="en-US" altLang="tr-TR" sz="1800"/>
              <a:t>                  </a:t>
            </a:r>
            <a:r>
              <a:rPr lang="tr-TR" altLang="tr-TR" sz="1800"/>
              <a:t>  </a:t>
            </a:r>
            <a:r>
              <a:rPr lang="en-US" altLang="tr-TR" sz="1800" u="sng"/>
              <a:t> kod </a:t>
            </a:r>
            <a:r>
              <a:rPr lang="en-US" altLang="tr-TR" sz="1800"/>
              <a:t>                  </a:t>
            </a:r>
            <a:r>
              <a:rPr lang="tr-TR" altLang="tr-TR" sz="1800"/>
              <a:t>           </a:t>
            </a:r>
            <a:r>
              <a:rPr lang="en-US" altLang="tr-TR" sz="1800" u="sng"/>
              <a:t> anlam</a:t>
            </a:r>
          </a:p>
          <a:p>
            <a:pPr eaLnBrk="1" hangingPunct="1">
              <a:buFont typeface="Wingdings 2" panose="05020102010507070707" pitchFamily="18" charset="2"/>
              <a:buNone/>
            </a:pPr>
            <a:r>
              <a:rPr lang="tr-TR" altLang="tr-TR" sz="1800"/>
              <a:t>Tedavi         100                       genel medikal tedavi   </a:t>
            </a:r>
          </a:p>
          <a:p>
            <a:pPr eaLnBrk="1" hangingPunct="1">
              <a:buFont typeface="Wingdings 2" panose="05020102010507070707" pitchFamily="18" charset="2"/>
              <a:buNone/>
            </a:pPr>
            <a:r>
              <a:rPr lang="tr-TR" altLang="tr-TR" sz="1800"/>
              <a:t>                     110                        antibiyotik</a:t>
            </a:r>
          </a:p>
          <a:p>
            <a:pPr eaLnBrk="1" hangingPunct="1">
              <a:buFont typeface="Wingdings 2" panose="05020102010507070707" pitchFamily="18" charset="2"/>
              <a:buNone/>
            </a:pPr>
            <a:r>
              <a:rPr lang="tr-TR" altLang="tr-TR" sz="1800"/>
              <a:t>                     112                         oksitetrasiklin</a:t>
            </a:r>
          </a:p>
          <a:p>
            <a:pPr eaLnBrk="1" hangingPunct="1">
              <a:buFont typeface="Wingdings 2" panose="05020102010507070707" pitchFamily="18" charset="2"/>
              <a:buNone/>
            </a:pPr>
            <a:r>
              <a:rPr lang="tr-TR" altLang="tr-TR" sz="1800"/>
              <a:t>                     120                         parazitisid</a:t>
            </a:r>
          </a:p>
          <a:p>
            <a:pPr eaLnBrk="1" hangingPunct="1">
              <a:buFont typeface="Wingdings 2" panose="05020102010507070707" pitchFamily="18" charset="2"/>
              <a:buNone/>
            </a:pPr>
            <a:r>
              <a:rPr lang="tr-TR" altLang="tr-TR" sz="1800"/>
              <a:t>                     122                         Tiabendazole</a:t>
            </a:r>
          </a:p>
          <a:p>
            <a:pPr eaLnBrk="1" hangingPunct="1">
              <a:buFont typeface="Wingdings 2" panose="05020102010507070707" pitchFamily="18" charset="2"/>
              <a:buNone/>
            </a:pPr>
            <a:r>
              <a:rPr lang="tr-TR" altLang="tr-TR" sz="1800"/>
              <a:t>    </a:t>
            </a:r>
          </a:p>
          <a:p>
            <a:pPr eaLnBrk="1" hangingPunct="1">
              <a:buFont typeface="Wingdings 2" panose="05020102010507070707" pitchFamily="18" charset="2"/>
              <a:buNone/>
            </a:pPr>
            <a:r>
              <a:rPr lang="tr-TR" altLang="tr-TR" sz="1800"/>
              <a:t>tür ve ırk     100                          At </a:t>
            </a:r>
          </a:p>
          <a:p>
            <a:pPr eaLnBrk="1" hangingPunct="1">
              <a:buFont typeface="Wingdings 2" panose="05020102010507070707" pitchFamily="18" charset="2"/>
              <a:buNone/>
            </a:pPr>
            <a:r>
              <a:rPr lang="tr-TR" altLang="tr-TR" sz="1800"/>
              <a:t>                     110                           PONİ</a:t>
            </a:r>
          </a:p>
          <a:p>
            <a:pPr eaLnBrk="1" hangingPunct="1">
              <a:buFont typeface="Wingdings 2" panose="05020102010507070707" pitchFamily="18" charset="2"/>
              <a:buNone/>
            </a:pPr>
            <a:r>
              <a:rPr lang="tr-TR" altLang="tr-TR" sz="1800"/>
              <a:t>                     111                           DAĞ PONİSİ</a:t>
            </a:r>
          </a:p>
          <a:p>
            <a:pPr eaLnBrk="1" hangingPunct="1">
              <a:buFont typeface="Wingdings 2" panose="05020102010507070707" pitchFamily="18" charset="2"/>
              <a:buNone/>
            </a:pPr>
            <a:r>
              <a:rPr lang="tr-TR" altLang="tr-TR" sz="1800"/>
              <a:t>                     120                           SICAK KANLI</a:t>
            </a:r>
          </a:p>
          <a:p>
            <a:pPr eaLnBrk="1" hangingPunct="1">
              <a:buFont typeface="Wingdings 2" panose="05020102010507070707" pitchFamily="18" charset="2"/>
              <a:buNone/>
            </a:pPr>
            <a:r>
              <a:rPr lang="tr-TR" altLang="tr-TR" sz="1800"/>
              <a:t>                     121                           İNGİLİZ SAFKAN</a:t>
            </a:r>
          </a:p>
          <a:p>
            <a:pPr eaLnBrk="1" hangingPunct="1">
              <a:buFont typeface="Wingdings 2" panose="05020102010507070707" pitchFamily="18" charset="2"/>
              <a:buNone/>
            </a:pPr>
            <a:r>
              <a:rPr lang="tr-TR" altLang="tr-TR" sz="1800"/>
              <a:t>                     200                          KÖPEK</a:t>
            </a:r>
          </a:p>
          <a:p>
            <a:pPr eaLnBrk="1" hangingPunct="1">
              <a:buFont typeface="Wingdings 2" panose="05020102010507070707" pitchFamily="18" charset="2"/>
              <a:buNone/>
            </a:pPr>
            <a:r>
              <a:rPr lang="tr-TR" altLang="tr-TR" sz="1800"/>
              <a:t>                     300                          KEDİ</a:t>
            </a:r>
          </a:p>
          <a:p>
            <a:pPr eaLnBrk="1" hangingPunct="1">
              <a:buFont typeface="Wingdings 2" panose="05020102010507070707" pitchFamily="18" charset="2"/>
              <a:buNone/>
            </a:pPr>
            <a:r>
              <a:rPr lang="tr-TR" altLang="tr-TR" sz="1800"/>
              <a:t>                     400                           SIĞIR</a:t>
            </a:r>
          </a:p>
          <a:p>
            <a:pPr eaLnBrk="1" hangingPunct="1">
              <a:buFont typeface="Wingdings 2" panose="05020102010507070707" pitchFamily="18" charset="2"/>
              <a:buNone/>
            </a:pPr>
            <a:r>
              <a:rPr lang="tr-TR" altLang="tr-TR" sz="1800"/>
              <a:t>                     410                           HOLŞTAYN</a:t>
            </a:r>
          </a:p>
        </p:txBody>
      </p:sp>
      <p:sp>
        <p:nvSpPr>
          <p:cNvPr id="40965" name="Slide Number Placeholder 4"/>
          <p:cNvSpPr>
            <a:spLocks noGrp="1"/>
          </p:cNvSpPr>
          <p:nvPr>
            <p:ph type="sldNum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7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"/>
              <a:defRPr sz="2200">
                <a:solidFill>
                  <a:schemeClr val="tx2"/>
                </a:solidFill>
                <a:latin typeface="Georgia" panose="020405020504050203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B32C16"/>
              </a:buClr>
              <a:buSzPct val="75000"/>
              <a:buFont typeface="Wingdings 2" panose="05020102010507070707" pitchFamily="18" charset="2"/>
              <a:buChar char="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5CD2D"/>
              </a:buClr>
              <a:buSzPct val="70000"/>
              <a:buFont typeface="Wingdings" panose="05000000000000000000" pitchFamily="2" charset="2"/>
              <a:buChar char=""/>
              <a:defRPr sz="2000">
                <a:solidFill>
                  <a:schemeClr val="tx2"/>
                </a:solidFill>
                <a:latin typeface="Georgia" panose="0204050205040502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AEBAD5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AEBAD5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AEBAD5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AEBAD5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AEBAD5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42C81F2F-182B-4B24-B665-505BBDC97CD7}" type="slidenum">
              <a:rPr lang="en-US" altLang="tr-TR" sz="1600">
                <a:solidFill>
                  <a:srgbClr val="9D2512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2</a:t>
            </a:fld>
            <a:endParaRPr lang="en-US" altLang="tr-TR" sz="1600">
              <a:solidFill>
                <a:srgbClr val="9D2512"/>
              </a:solidFill>
            </a:endParaRPr>
          </a:p>
        </p:txBody>
      </p:sp>
      <p:cxnSp>
        <p:nvCxnSpPr>
          <p:cNvPr id="7" name="Straight Connector 6"/>
          <p:cNvCxnSpPr/>
          <p:nvPr/>
        </p:nvCxnSpPr>
        <p:spPr>
          <a:xfrm rot="10800000">
            <a:off x="2057400" y="2286000"/>
            <a:ext cx="18288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623790"/>
      </p:ext>
    </p:extLst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Title 1"/>
          <p:cNvSpPr>
            <a:spLocks noGrp="1"/>
          </p:cNvSpPr>
          <p:nvPr>
            <p:ph type="title"/>
          </p:nvPr>
        </p:nvSpPr>
        <p:spPr>
          <a:xfrm>
            <a:off x="1825625" y="0"/>
            <a:ext cx="8534400" cy="1066800"/>
          </a:xfrm>
        </p:spPr>
        <p:txBody>
          <a:bodyPr/>
          <a:lstStyle/>
          <a:p>
            <a:pPr eaLnBrk="1" hangingPunct="1"/>
            <a:r>
              <a:rPr lang="tr-TR" altLang="tr-TR" sz="2800" b="1">
                <a:solidFill>
                  <a:schemeClr val="accent1"/>
                </a:solidFill>
              </a:rPr>
              <a:t>Numerik hiyarşik kodların şematik olarak gösterilmesi</a:t>
            </a:r>
            <a:endParaRPr lang="en-US" altLang="tr-TR" sz="2800" b="1">
              <a:solidFill>
                <a:schemeClr val="accent1"/>
              </a:solidFill>
            </a:endParaRPr>
          </a:p>
        </p:txBody>
      </p:sp>
      <p:sp>
        <p:nvSpPr>
          <p:cNvPr id="41987" name="Slide Number Placeholder 2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7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"/>
              <a:defRPr sz="2200">
                <a:solidFill>
                  <a:schemeClr val="tx2"/>
                </a:solidFill>
                <a:latin typeface="Georgia" panose="020405020504050203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B32C16"/>
              </a:buClr>
              <a:buSzPct val="75000"/>
              <a:buFont typeface="Wingdings 2" panose="05020102010507070707" pitchFamily="18" charset="2"/>
              <a:buChar char="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5CD2D"/>
              </a:buClr>
              <a:buSzPct val="70000"/>
              <a:buFont typeface="Wingdings" panose="05000000000000000000" pitchFamily="2" charset="2"/>
              <a:buChar char=""/>
              <a:defRPr sz="2000">
                <a:solidFill>
                  <a:schemeClr val="tx2"/>
                </a:solidFill>
                <a:latin typeface="Georgia" panose="0204050205040502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AEBAD5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AEBAD5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AEBAD5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AEBAD5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AEBAD5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978B0538-3A94-47B7-B1DF-D3E7CF6B0198}" type="slidenum">
              <a:rPr lang="en-US" altLang="tr-TR" sz="1600">
                <a:solidFill>
                  <a:srgbClr val="9D2512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3</a:t>
            </a:fld>
            <a:endParaRPr lang="en-US" altLang="tr-TR" sz="1600">
              <a:solidFill>
                <a:srgbClr val="9D2512"/>
              </a:solidFill>
            </a:endParaRPr>
          </a:p>
        </p:txBody>
      </p:sp>
      <p:sp>
        <p:nvSpPr>
          <p:cNvPr id="41988" name="Content Placeholder 3"/>
          <p:cNvSpPr>
            <a:spLocks noGrp="1"/>
          </p:cNvSpPr>
          <p:nvPr>
            <p:ph sz="quarter" idx="1"/>
          </p:nvPr>
        </p:nvSpPr>
        <p:spPr>
          <a:xfrm>
            <a:off x="1862138" y="1600201"/>
            <a:ext cx="8805862" cy="4422775"/>
          </a:xfrm>
        </p:spPr>
        <p:txBody>
          <a:bodyPr/>
          <a:lstStyle/>
          <a:p>
            <a:pPr eaLnBrk="1" hangingPunct="1">
              <a:buFont typeface="Wingdings 2" panose="05020102010507070707" pitchFamily="18" charset="2"/>
              <a:buNone/>
            </a:pPr>
            <a:r>
              <a:rPr lang="tr-TR" altLang="tr-TR" sz="1400" b="1"/>
              <a:t>          Belirleyici tip </a:t>
            </a:r>
            <a:r>
              <a:rPr lang="en-US" altLang="tr-TR" sz="1400" b="1"/>
              <a:t>=t</a:t>
            </a:r>
            <a:r>
              <a:rPr lang="tr-TR" altLang="tr-TR" sz="1400" b="1"/>
              <a:t>ür ve ırk</a:t>
            </a:r>
            <a:r>
              <a:rPr lang="en-US" altLang="tr-TR" sz="1400" b="1"/>
              <a:t>                                                                               belirleyici   tip = tedavi   </a:t>
            </a:r>
            <a:endParaRPr lang="tr-TR" altLang="tr-TR" sz="1400" b="1"/>
          </a:p>
          <a:p>
            <a:pPr eaLnBrk="1" hangingPunct="1">
              <a:buFont typeface="Wingdings 2" panose="05020102010507070707" pitchFamily="18" charset="2"/>
              <a:buNone/>
            </a:pPr>
            <a:endParaRPr lang="en-US" altLang="tr-TR" sz="1400" b="1"/>
          </a:p>
          <a:p>
            <a:pPr eaLnBrk="1" hangingPunct="1">
              <a:buFont typeface="Wingdings 2" panose="05020102010507070707" pitchFamily="18" charset="2"/>
              <a:buNone/>
            </a:pPr>
            <a:r>
              <a:rPr lang="en-US" altLang="tr-TR" sz="1400" b="1"/>
              <a:t>                                                                                                                                </a:t>
            </a:r>
          </a:p>
          <a:p>
            <a:pPr eaLnBrk="1" hangingPunct="1">
              <a:buFont typeface="Wingdings 2" panose="05020102010507070707" pitchFamily="18" charset="2"/>
              <a:buNone/>
            </a:pPr>
            <a:r>
              <a:rPr lang="tr-TR" altLang="tr-TR" sz="1400" b="1"/>
              <a:t>100</a:t>
            </a:r>
            <a:r>
              <a:rPr lang="en-US" altLang="tr-TR" sz="1400" b="1"/>
              <a:t>: at</a:t>
            </a:r>
            <a:r>
              <a:rPr lang="tr-TR" altLang="tr-TR" sz="1400" b="1"/>
              <a:t> </a:t>
            </a:r>
            <a:r>
              <a:rPr lang="en-US" altLang="tr-TR" sz="1400" b="1"/>
              <a:t>         200:k</a:t>
            </a:r>
            <a:r>
              <a:rPr lang="tr-TR" altLang="tr-TR" sz="1400" b="1"/>
              <a:t>ö</a:t>
            </a:r>
            <a:r>
              <a:rPr lang="en-US" altLang="tr-TR" sz="1400" b="1"/>
              <a:t>pek             300: kedi           400:s</a:t>
            </a:r>
            <a:r>
              <a:rPr lang="tr-TR" altLang="tr-TR" sz="1400" b="1"/>
              <a:t>ı</a:t>
            </a:r>
            <a:r>
              <a:rPr lang="en-US" altLang="tr-TR" sz="1400" b="1"/>
              <a:t>g</a:t>
            </a:r>
            <a:r>
              <a:rPr lang="tr-TR" altLang="tr-TR" sz="1400" b="1"/>
              <a:t>ı</a:t>
            </a:r>
            <a:r>
              <a:rPr lang="en-US" altLang="tr-TR" sz="1400" b="1"/>
              <a:t>r                                    100: medikal  tedavi </a:t>
            </a:r>
          </a:p>
          <a:p>
            <a:pPr eaLnBrk="1" hangingPunct="1">
              <a:buFont typeface="Wingdings 2" panose="05020102010507070707" pitchFamily="18" charset="2"/>
              <a:buNone/>
            </a:pPr>
            <a:endParaRPr lang="en-US" altLang="tr-TR" sz="1400" b="1"/>
          </a:p>
          <a:p>
            <a:pPr eaLnBrk="1" hangingPunct="1">
              <a:buFont typeface="Wingdings 2" panose="05020102010507070707" pitchFamily="18" charset="2"/>
              <a:buNone/>
            </a:pPr>
            <a:endParaRPr lang="en-US" altLang="tr-TR" sz="1400" b="1"/>
          </a:p>
          <a:p>
            <a:pPr eaLnBrk="1" hangingPunct="1">
              <a:buFont typeface="Wingdings 2" panose="05020102010507070707" pitchFamily="18" charset="2"/>
              <a:buNone/>
            </a:pPr>
            <a:endParaRPr lang="en-US" altLang="tr-TR" sz="1400" b="1"/>
          </a:p>
          <a:p>
            <a:pPr eaLnBrk="1" hangingPunct="1">
              <a:buFont typeface="Wingdings 2" panose="05020102010507070707" pitchFamily="18" charset="2"/>
              <a:buNone/>
            </a:pPr>
            <a:r>
              <a:rPr lang="en-US" altLang="tr-TR" sz="1400" b="1"/>
              <a:t>110:poni              120:s</a:t>
            </a:r>
            <a:r>
              <a:rPr lang="tr-TR" altLang="tr-TR" sz="1400" b="1"/>
              <a:t>ı</a:t>
            </a:r>
            <a:r>
              <a:rPr lang="en-US" altLang="tr-TR" sz="1400" b="1"/>
              <a:t>cak</a:t>
            </a:r>
            <a:r>
              <a:rPr lang="tr-TR" altLang="tr-TR" sz="1400" b="1"/>
              <a:t> </a:t>
            </a:r>
            <a:r>
              <a:rPr lang="en-US" altLang="tr-TR" sz="1400" b="1"/>
              <a:t> kanl</a:t>
            </a:r>
            <a:r>
              <a:rPr lang="tr-TR" altLang="tr-TR" sz="1400" b="1"/>
              <a:t>ı</a:t>
            </a:r>
            <a:r>
              <a:rPr lang="en-US" altLang="tr-TR" sz="1400" b="1"/>
              <a:t>           410:holst</a:t>
            </a:r>
            <a:r>
              <a:rPr lang="tr-TR" altLang="tr-TR" sz="1400" b="1"/>
              <a:t>ein</a:t>
            </a:r>
            <a:r>
              <a:rPr lang="en-US" altLang="tr-TR" sz="1400" b="1"/>
              <a:t>                                110: antibiyotik</a:t>
            </a:r>
          </a:p>
          <a:p>
            <a:pPr eaLnBrk="1" hangingPunct="1">
              <a:buFont typeface="Wingdings 2" panose="05020102010507070707" pitchFamily="18" charset="2"/>
              <a:buNone/>
            </a:pPr>
            <a:endParaRPr lang="en-US" altLang="tr-TR" sz="1400" b="1"/>
          </a:p>
          <a:p>
            <a:pPr eaLnBrk="1" hangingPunct="1">
              <a:buFont typeface="Wingdings 2" panose="05020102010507070707" pitchFamily="18" charset="2"/>
              <a:buNone/>
            </a:pPr>
            <a:endParaRPr lang="en-US" altLang="tr-TR" sz="1400" b="1"/>
          </a:p>
          <a:p>
            <a:pPr eaLnBrk="1" hangingPunct="1">
              <a:buFont typeface="Wingdings 2" panose="05020102010507070707" pitchFamily="18" charset="2"/>
              <a:buNone/>
            </a:pPr>
            <a:endParaRPr lang="en-US" altLang="tr-TR" sz="1400" b="1"/>
          </a:p>
          <a:p>
            <a:pPr eaLnBrk="1" hangingPunct="1">
              <a:buFont typeface="Wingdings 2" panose="05020102010507070707" pitchFamily="18" charset="2"/>
              <a:buNone/>
            </a:pPr>
            <a:endParaRPr lang="en-US" altLang="tr-TR" sz="1400" b="1"/>
          </a:p>
          <a:p>
            <a:pPr eaLnBrk="1" hangingPunct="1">
              <a:buFont typeface="Wingdings 2" panose="05020102010507070707" pitchFamily="18" charset="2"/>
              <a:buNone/>
            </a:pPr>
            <a:r>
              <a:rPr lang="en-US" altLang="tr-TR" sz="1400" b="1"/>
              <a:t>111: da</a:t>
            </a:r>
            <a:r>
              <a:rPr lang="tr-TR" altLang="tr-TR" sz="1400" b="1"/>
              <a:t>ğ </a:t>
            </a:r>
            <a:r>
              <a:rPr lang="en-US" altLang="tr-TR" sz="1400" b="1"/>
              <a:t>ponisi              121: ingiliz safkan                                                  113: ampisillin         </a:t>
            </a:r>
          </a:p>
        </p:txBody>
      </p:sp>
      <p:cxnSp>
        <p:nvCxnSpPr>
          <p:cNvPr id="12" name="Straight Arrow Connector 11"/>
          <p:cNvCxnSpPr/>
          <p:nvPr/>
        </p:nvCxnSpPr>
        <p:spPr>
          <a:xfrm rot="5400000">
            <a:off x="2171700" y="1943100"/>
            <a:ext cx="381000" cy="304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 rot="16200000" flipH="1">
            <a:off x="2971800" y="1981200"/>
            <a:ext cx="457200" cy="304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>
            <a:off x="3810000" y="1905000"/>
            <a:ext cx="609600" cy="4572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>
            <a:off x="4495800" y="1905000"/>
            <a:ext cx="1447800" cy="4572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 rot="5400000">
            <a:off x="1714500" y="2933700"/>
            <a:ext cx="685800" cy="152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>
            <a:off x="2133600" y="2667000"/>
            <a:ext cx="762000" cy="533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/>
          <p:nvPr/>
        </p:nvCxnSpPr>
        <p:spPr>
          <a:xfrm>
            <a:off x="2438400" y="2590800"/>
            <a:ext cx="381000" cy="304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/>
          <p:nvPr/>
        </p:nvCxnSpPr>
        <p:spPr>
          <a:xfrm rot="16200000" flipH="1">
            <a:off x="3390900" y="2933700"/>
            <a:ext cx="381000" cy="152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/>
          <p:nvPr/>
        </p:nvCxnSpPr>
        <p:spPr>
          <a:xfrm>
            <a:off x="3581400" y="2819400"/>
            <a:ext cx="381000" cy="152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/>
          <p:nvPr/>
        </p:nvCxnSpPr>
        <p:spPr>
          <a:xfrm rot="5400000">
            <a:off x="4648200" y="2895600"/>
            <a:ext cx="381000" cy="762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/>
          <p:nvPr/>
        </p:nvCxnSpPr>
        <p:spPr>
          <a:xfrm>
            <a:off x="4953000" y="2743200"/>
            <a:ext cx="304800" cy="228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/>
          <p:nvPr/>
        </p:nvCxnSpPr>
        <p:spPr>
          <a:xfrm rot="5400000">
            <a:off x="5677694" y="2932906"/>
            <a:ext cx="6858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/>
          <p:nvPr/>
        </p:nvCxnSpPr>
        <p:spPr>
          <a:xfrm>
            <a:off x="6400800" y="2667000"/>
            <a:ext cx="1524000" cy="609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Arrow Connector 39"/>
          <p:cNvCxnSpPr/>
          <p:nvPr/>
        </p:nvCxnSpPr>
        <p:spPr>
          <a:xfrm rot="16200000" flipH="1">
            <a:off x="1714500" y="4076700"/>
            <a:ext cx="762000" cy="762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/>
          <p:cNvCxnSpPr/>
          <p:nvPr/>
        </p:nvCxnSpPr>
        <p:spPr>
          <a:xfrm>
            <a:off x="2362200" y="3657600"/>
            <a:ext cx="609600" cy="228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/>
          <p:cNvCxnSpPr/>
          <p:nvPr/>
        </p:nvCxnSpPr>
        <p:spPr>
          <a:xfrm rot="16200000" flipH="1">
            <a:off x="3848100" y="3848100"/>
            <a:ext cx="609600" cy="228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Arrow Connector 47"/>
          <p:cNvCxnSpPr/>
          <p:nvPr/>
        </p:nvCxnSpPr>
        <p:spPr>
          <a:xfrm rot="16200000" flipH="1">
            <a:off x="8381207" y="2134394"/>
            <a:ext cx="533400" cy="7461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Arrow Connector 49"/>
          <p:cNvCxnSpPr/>
          <p:nvPr/>
        </p:nvCxnSpPr>
        <p:spPr>
          <a:xfrm>
            <a:off x="8991600" y="1905000"/>
            <a:ext cx="609600" cy="228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Arrow Connector 51"/>
          <p:cNvCxnSpPr/>
          <p:nvPr/>
        </p:nvCxnSpPr>
        <p:spPr>
          <a:xfrm>
            <a:off x="9829800" y="1905000"/>
            <a:ext cx="457200" cy="381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Arrow Connector 53"/>
          <p:cNvCxnSpPr/>
          <p:nvPr/>
        </p:nvCxnSpPr>
        <p:spPr>
          <a:xfrm rot="16200000" flipH="1">
            <a:off x="8382000" y="2667000"/>
            <a:ext cx="533400" cy="762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Arrow Connector 55"/>
          <p:cNvCxnSpPr/>
          <p:nvPr/>
        </p:nvCxnSpPr>
        <p:spPr>
          <a:xfrm>
            <a:off x="9220200" y="2514600"/>
            <a:ext cx="533400" cy="381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Arrow Connector 60"/>
          <p:cNvCxnSpPr/>
          <p:nvPr/>
        </p:nvCxnSpPr>
        <p:spPr>
          <a:xfrm>
            <a:off x="9525000" y="2514600"/>
            <a:ext cx="838200" cy="381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Arrow Connector 62"/>
          <p:cNvCxnSpPr/>
          <p:nvPr/>
        </p:nvCxnSpPr>
        <p:spPr>
          <a:xfrm rot="16200000" flipH="1">
            <a:off x="8915400" y="3962400"/>
            <a:ext cx="685800" cy="762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Arrow Connector 64"/>
          <p:cNvCxnSpPr/>
          <p:nvPr/>
        </p:nvCxnSpPr>
        <p:spPr>
          <a:xfrm rot="5400000">
            <a:off x="8496300" y="3695700"/>
            <a:ext cx="609600" cy="381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Arrow Connector 66"/>
          <p:cNvCxnSpPr/>
          <p:nvPr/>
        </p:nvCxnSpPr>
        <p:spPr>
          <a:xfrm rot="10800000" flipV="1">
            <a:off x="7467600" y="3581400"/>
            <a:ext cx="1219200" cy="8382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Straight Arrow Connector 71"/>
          <p:cNvCxnSpPr/>
          <p:nvPr/>
        </p:nvCxnSpPr>
        <p:spPr>
          <a:xfrm>
            <a:off x="4419600" y="3733800"/>
            <a:ext cx="990600" cy="4572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20894224"/>
      </p:ext>
    </p:extLst>
  </p:cSld>
  <p:clrMapOvr>
    <a:masterClrMapping/>
  </p:clrMapOvr>
  <p:transition>
    <p:checker dir="vert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Title 1"/>
          <p:cNvSpPr>
            <a:spLocks noGrp="1"/>
          </p:cNvSpPr>
          <p:nvPr>
            <p:ph type="title"/>
          </p:nvPr>
        </p:nvSpPr>
        <p:spPr>
          <a:xfrm>
            <a:off x="1825625" y="1"/>
            <a:ext cx="8534400" cy="987425"/>
          </a:xfrm>
        </p:spPr>
        <p:txBody>
          <a:bodyPr/>
          <a:lstStyle/>
          <a:p>
            <a:pPr eaLnBrk="1" hangingPunct="1"/>
            <a:r>
              <a:rPr lang="tr-TR" altLang="tr-TR" sz="1800" b="1">
                <a:solidFill>
                  <a:srgbClr val="9D2512"/>
                </a:solidFill>
              </a:rPr>
              <a:t> </a:t>
            </a:r>
            <a:r>
              <a:rPr lang="tr-TR" altLang="tr-TR" sz="1600" b="1">
                <a:solidFill>
                  <a:srgbClr val="9D2512"/>
                </a:solidFill>
              </a:rPr>
              <a:t>NUMERIC CODING OF QUANTITATIVE DATA </a:t>
            </a:r>
            <a:r>
              <a:rPr lang="en-US" altLang="tr-TR" sz="1600" b="1">
                <a:solidFill>
                  <a:srgbClr val="9D2512"/>
                </a:solidFill>
              </a:rPr>
              <a:t>RESPONDING TO THE CODES SHOW THE PARASITE EGGS (EPG) EXCEPT GRAM.</a:t>
            </a:r>
          </a:p>
        </p:txBody>
      </p:sp>
      <p:sp>
        <p:nvSpPr>
          <p:cNvPr id="43011" name="Slide Number Placeholder 2"/>
          <p:cNvSpPr>
            <a:spLocks noGrp="1"/>
          </p:cNvSpPr>
          <p:nvPr>
            <p:ph type="sldNum" sz="quarter" idx="12"/>
          </p:nvPr>
        </p:nvSpPr>
        <p:spPr bwMode="auto">
          <a:xfrm>
            <a:off x="5867400" y="1066801"/>
            <a:ext cx="457200" cy="4413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7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"/>
              <a:defRPr sz="2200">
                <a:solidFill>
                  <a:schemeClr val="tx2"/>
                </a:solidFill>
                <a:latin typeface="Georgia" panose="020405020504050203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B32C16"/>
              </a:buClr>
              <a:buSzPct val="75000"/>
              <a:buFont typeface="Wingdings 2" panose="05020102010507070707" pitchFamily="18" charset="2"/>
              <a:buChar char="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5CD2D"/>
              </a:buClr>
              <a:buSzPct val="70000"/>
              <a:buFont typeface="Wingdings" panose="05000000000000000000" pitchFamily="2" charset="2"/>
              <a:buChar char=""/>
              <a:defRPr sz="2000">
                <a:solidFill>
                  <a:schemeClr val="tx2"/>
                </a:solidFill>
                <a:latin typeface="Georgia" panose="0204050205040502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AEBAD5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AEBAD5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AEBAD5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AEBAD5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AEBAD5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5166D2CF-5274-4112-87B3-85B0123A7016}" type="slidenum">
              <a:rPr lang="en-US" altLang="tr-TR" sz="1600">
                <a:solidFill>
                  <a:srgbClr val="9D2512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4</a:t>
            </a:fld>
            <a:endParaRPr lang="en-US" altLang="tr-TR" sz="1600">
              <a:solidFill>
                <a:srgbClr val="9D2512"/>
              </a:solidFill>
            </a:endParaRP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sz="quarter" idx="1"/>
          </p:nvPr>
        </p:nvGraphicFramePr>
        <p:xfrm>
          <a:off x="1825625" y="1527176"/>
          <a:ext cx="8504238" cy="3578225"/>
        </p:xfrm>
        <a:graphic>
          <a:graphicData uri="http://schemas.openxmlformats.org/drawingml/2006/table">
            <a:tbl>
              <a:tblPr firstRow="1" bandRow="1">
                <a:tableStyleId>{ED083AE6-46FA-4A59-8FB0-9F97EB10719F}</a:tableStyleId>
              </a:tblPr>
              <a:tblGrid>
                <a:gridCol w="1417373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417373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417373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417373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417373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1417373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</a:tblGrid>
              <a:tr h="715645">
                <a:tc>
                  <a:txBody>
                    <a:bodyPr/>
                    <a:lstStyle/>
                    <a:p>
                      <a:r>
                        <a:rPr lang="tr-TR" dirty="0" smtClean="0">
                          <a:solidFill>
                            <a:schemeClr val="accent3"/>
                          </a:solidFill>
                        </a:rPr>
                        <a:t>CODE</a:t>
                      </a:r>
                      <a:endParaRPr lang="en-US" dirty="0">
                        <a:solidFill>
                          <a:schemeClr val="accent3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>
                          <a:solidFill>
                            <a:schemeClr val="accent3"/>
                          </a:solidFill>
                        </a:rPr>
                        <a:t>EPG</a:t>
                      </a:r>
                      <a:endParaRPr lang="en-US" dirty="0">
                        <a:solidFill>
                          <a:schemeClr val="accent3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err="1" smtClean="0">
                          <a:solidFill>
                            <a:schemeClr val="accent3"/>
                          </a:solidFill>
                        </a:rPr>
                        <a:t>CODe</a:t>
                      </a:r>
                      <a:endParaRPr lang="en-US" dirty="0">
                        <a:solidFill>
                          <a:schemeClr val="accent3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>
                          <a:solidFill>
                            <a:schemeClr val="accent3"/>
                          </a:solidFill>
                        </a:rPr>
                        <a:t>EPG</a:t>
                      </a:r>
                      <a:endParaRPr lang="en-US" dirty="0">
                        <a:solidFill>
                          <a:schemeClr val="accent3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>
                          <a:solidFill>
                            <a:schemeClr val="accent3"/>
                          </a:solidFill>
                        </a:rPr>
                        <a:t>CODE</a:t>
                      </a:r>
                      <a:endParaRPr lang="en-US" dirty="0">
                        <a:solidFill>
                          <a:schemeClr val="accent3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>
                          <a:solidFill>
                            <a:schemeClr val="accent3"/>
                          </a:solidFill>
                        </a:rPr>
                        <a:t>EPG</a:t>
                      </a:r>
                      <a:endParaRPr lang="en-US" dirty="0">
                        <a:solidFill>
                          <a:schemeClr val="accent3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715645">
                <a:tc>
                  <a:txBody>
                    <a:bodyPr/>
                    <a:lstStyle/>
                    <a:p>
                      <a:r>
                        <a:rPr lang="tr-TR" dirty="0" smtClean="0">
                          <a:solidFill>
                            <a:schemeClr val="accent3"/>
                          </a:solidFill>
                        </a:rPr>
                        <a:t>001</a:t>
                      </a:r>
                      <a:endParaRPr lang="en-US" dirty="0">
                        <a:solidFill>
                          <a:schemeClr val="accent3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>
                          <a:solidFill>
                            <a:schemeClr val="accent3"/>
                          </a:solidFill>
                        </a:rPr>
                        <a:t>1-500</a:t>
                      </a:r>
                      <a:endParaRPr lang="en-US" dirty="0">
                        <a:solidFill>
                          <a:schemeClr val="accent3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>
                          <a:solidFill>
                            <a:schemeClr val="accent3"/>
                          </a:solidFill>
                        </a:rPr>
                        <a:t>005</a:t>
                      </a:r>
                      <a:endParaRPr lang="en-US" dirty="0">
                        <a:solidFill>
                          <a:schemeClr val="accent3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>
                          <a:solidFill>
                            <a:schemeClr val="accent3"/>
                          </a:solidFill>
                        </a:rPr>
                        <a:t>2001-2500</a:t>
                      </a:r>
                      <a:endParaRPr lang="en-US" dirty="0">
                        <a:solidFill>
                          <a:schemeClr val="accent3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>
                          <a:solidFill>
                            <a:schemeClr val="accent3"/>
                          </a:solidFill>
                        </a:rPr>
                        <a:t>009</a:t>
                      </a:r>
                      <a:endParaRPr lang="en-US" dirty="0">
                        <a:solidFill>
                          <a:schemeClr val="accent3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>
                          <a:solidFill>
                            <a:schemeClr val="accent3"/>
                          </a:solidFill>
                        </a:rPr>
                        <a:t>4001-4500</a:t>
                      </a:r>
                      <a:endParaRPr lang="en-US" dirty="0">
                        <a:solidFill>
                          <a:schemeClr val="accent3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715645">
                <a:tc>
                  <a:txBody>
                    <a:bodyPr/>
                    <a:lstStyle/>
                    <a:p>
                      <a:r>
                        <a:rPr lang="tr-TR" dirty="0" smtClean="0">
                          <a:solidFill>
                            <a:schemeClr val="accent3"/>
                          </a:solidFill>
                        </a:rPr>
                        <a:t>002</a:t>
                      </a:r>
                      <a:endParaRPr lang="en-US" dirty="0">
                        <a:solidFill>
                          <a:schemeClr val="accent3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>
                          <a:solidFill>
                            <a:schemeClr val="accent3"/>
                          </a:solidFill>
                        </a:rPr>
                        <a:t>501-1000</a:t>
                      </a:r>
                      <a:endParaRPr lang="en-US" dirty="0">
                        <a:solidFill>
                          <a:schemeClr val="accent3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>
                          <a:solidFill>
                            <a:schemeClr val="accent3"/>
                          </a:solidFill>
                        </a:rPr>
                        <a:t>006</a:t>
                      </a:r>
                      <a:endParaRPr lang="en-US" dirty="0">
                        <a:solidFill>
                          <a:schemeClr val="accent3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>
                          <a:solidFill>
                            <a:schemeClr val="accent3"/>
                          </a:solidFill>
                        </a:rPr>
                        <a:t>2501-3000</a:t>
                      </a:r>
                      <a:endParaRPr lang="en-US" dirty="0">
                        <a:solidFill>
                          <a:schemeClr val="accent3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>
                          <a:solidFill>
                            <a:schemeClr val="accent3"/>
                          </a:solidFill>
                        </a:rPr>
                        <a:t>010</a:t>
                      </a:r>
                      <a:endParaRPr lang="en-US" dirty="0">
                        <a:solidFill>
                          <a:schemeClr val="accent3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>
                          <a:solidFill>
                            <a:schemeClr val="accent3"/>
                          </a:solidFill>
                        </a:rPr>
                        <a:t>4501-5000</a:t>
                      </a:r>
                      <a:endParaRPr lang="en-US" dirty="0">
                        <a:solidFill>
                          <a:schemeClr val="accent3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715645">
                <a:tc>
                  <a:txBody>
                    <a:bodyPr/>
                    <a:lstStyle/>
                    <a:p>
                      <a:r>
                        <a:rPr lang="tr-TR" dirty="0" smtClean="0">
                          <a:solidFill>
                            <a:schemeClr val="accent3"/>
                          </a:solidFill>
                        </a:rPr>
                        <a:t>003</a:t>
                      </a:r>
                      <a:endParaRPr lang="en-US" dirty="0">
                        <a:solidFill>
                          <a:schemeClr val="accent3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>
                          <a:solidFill>
                            <a:schemeClr val="accent3"/>
                          </a:solidFill>
                        </a:rPr>
                        <a:t>1001-1500</a:t>
                      </a:r>
                      <a:endParaRPr lang="en-US" dirty="0">
                        <a:solidFill>
                          <a:schemeClr val="accent3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>
                          <a:solidFill>
                            <a:schemeClr val="accent3"/>
                          </a:solidFill>
                        </a:rPr>
                        <a:t>007</a:t>
                      </a:r>
                      <a:endParaRPr lang="en-US" dirty="0">
                        <a:solidFill>
                          <a:schemeClr val="accent3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>
                          <a:solidFill>
                            <a:schemeClr val="accent3"/>
                          </a:solidFill>
                        </a:rPr>
                        <a:t>3001-3500</a:t>
                      </a:r>
                      <a:endParaRPr lang="en-US" dirty="0">
                        <a:solidFill>
                          <a:schemeClr val="accent3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>
                          <a:solidFill>
                            <a:schemeClr val="accent3"/>
                          </a:solidFill>
                        </a:rPr>
                        <a:t>011</a:t>
                      </a:r>
                      <a:endParaRPr lang="en-US" dirty="0">
                        <a:solidFill>
                          <a:schemeClr val="accent3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>
                          <a:solidFill>
                            <a:schemeClr val="accent3"/>
                          </a:solidFill>
                        </a:rPr>
                        <a:t>5000-5500</a:t>
                      </a:r>
                      <a:endParaRPr lang="en-US" dirty="0">
                        <a:solidFill>
                          <a:schemeClr val="accent3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715645">
                <a:tc>
                  <a:txBody>
                    <a:bodyPr/>
                    <a:lstStyle/>
                    <a:p>
                      <a:r>
                        <a:rPr lang="tr-TR" dirty="0" smtClean="0">
                          <a:solidFill>
                            <a:schemeClr val="accent3"/>
                          </a:solidFill>
                        </a:rPr>
                        <a:t>004</a:t>
                      </a:r>
                      <a:endParaRPr lang="en-US" dirty="0">
                        <a:solidFill>
                          <a:schemeClr val="accent3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>
                          <a:solidFill>
                            <a:schemeClr val="accent3"/>
                          </a:solidFill>
                        </a:rPr>
                        <a:t>1501-2000</a:t>
                      </a:r>
                      <a:endParaRPr lang="en-US" dirty="0">
                        <a:solidFill>
                          <a:schemeClr val="accent3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>
                          <a:solidFill>
                            <a:schemeClr val="accent3"/>
                          </a:solidFill>
                        </a:rPr>
                        <a:t>008</a:t>
                      </a:r>
                      <a:endParaRPr lang="en-US" dirty="0">
                        <a:solidFill>
                          <a:schemeClr val="accent3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>
                          <a:solidFill>
                            <a:schemeClr val="accent3"/>
                          </a:solidFill>
                        </a:rPr>
                        <a:t>3501-4000</a:t>
                      </a:r>
                      <a:endParaRPr lang="en-US" dirty="0">
                        <a:solidFill>
                          <a:schemeClr val="accent3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>
                          <a:solidFill>
                            <a:schemeClr val="accent3"/>
                          </a:solidFill>
                        </a:rPr>
                        <a:t>012</a:t>
                      </a:r>
                      <a:endParaRPr lang="en-US" dirty="0">
                        <a:solidFill>
                          <a:schemeClr val="accent3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>
                          <a:solidFill>
                            <a:schemeClr val="accent3"/>
                          </a:solidFill>
                        </a:rPr>
                        <a:t>5501-6000</a:t>
                      </a:r>
                      <a:endParaRPr lang="en-US" dirty="0">
                        <a:solidFill>
                          <a:schemeClr val="accent3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20216284"/>
      </p:ext>
    </p:extLst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 b="1" smtClean="0">
                <a:solidFill>
                  <a:schemeClr val="accent1"/>
                </a:solidFill>
              </a:rPr>
              <a:t>ALFA CODES</a:t>
            </a:r>
            <a:endParaRPr lang="en-US" altLang="tr-TR" smtClean="0">
              <a:solidFill>
                <a:srgbClr val="9D2512"/>
              </a:solidFill>
            </a:endParaRPr>
          </a:p>
        </p:txBody>
      </p:sp>
      <p:sp>
        <p:nvSpPr>
          <p:cNvPr id="44035" name="Slide Number Placeholder 2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7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"/>
              <a:defRPr sz="2200">
                <a:solidFill>
                  <a:schemeClr val="tx2"/>
                </a:solidFill>
                <a:latin typeface="Georgia" panose="020405020504050203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B32C16"/>
              </a:buClr>
              <a:buSzPct val="75000"/>
              <a:buFont typeface="Wingdings 2" panose="05020102010507070707" pitchFamily="18" charset="2"/>
              <a:buChar char="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5CD2D"/>
              </a:buClr>
              <a:buSzPct val="70000"/>
              <a:buFont typeface="Wingdings" panose="05000000000000000000" pitchFamily="2" charset="2"/>
              <a:buChar char=""/>
              <a:defRPr sz="2000">
                <a:solidFill>
                  <a:schemeClr val="tx2"/>
                </a:solidFill>
                <a:latin typeface="Georgia" panose="0204050205040502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AEBAD5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AEBAD5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AEBAD5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AEBAD5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AEBAD5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50E90111-1BFB-4829-8A20-E066CE997515}" type="slidenum">
              <a:rPr lang="en-US" altLang="tr-TR" sz="1600">
                <a:solidFill>
                  <a:srgbClr val="9D2512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5</a:t>
            </a:fld>
            <a:endParaRPr lang="en-US" altLang="tr-TR" sz="1600">
              <a:solidFill>
                <a:srgbClr val="9D2512"/>
              </a:solidFill>
            </a:endParaRPr>
          </a:p>
        </p:txBody>
      </p:sp>
      <p:sp>
        <p:nvSpPr>
          <p:cNvPr id="44036" name="Content Placeholder 3"/>
          <p:cNvSpPr>
            <a:spLocks noGrp="1"/>
          </p:cNvSpPr>
          <p:nvPr>
            <p:ph sz="quarter" idx="1"/>
          </p:nvPr>
        </p:nvSpPr>
        <p:spPr>
          <a:xfrm>
            <a:off x="1825625" y="1527175"/>
            <a:ext cx="8504238" cy="4572000"/>
          </a:xfrm>
        </p:spPr>
        <p:txBody>
          <a:bodyPr/>
          <a:lstStyle/>
          <a:p>
            <a:pPr eaLnBrk="1" hangingPunct="1">
              <a:buFont typeface="Wingdings 2" panose="05020102010507070707" pitchFamily="18" charset="2"/>
              <a:buNone/>
            </a:pPr>
            <a:r>
              <a:rPr lang="tr-TR" altLang="tr-TR" smtClean="0">
                <a:solidFill>
                  <a:srgbClr val="C00000"/>
                </a:solidFill>
              </a:rPr>
              <a:t>Alpha codes are often used to specify qualitative information in alphabetical abbreviations.</a:t>
            </a:r>
          </a:p>
          <a:p>
            <a:pPr eaLnBrk="1" hangingPunct="1">
              <a:buFont typeface="Wingdings 2" panose="05020102010507070707" pitchFamily="18" charset="2"/>
              <a:buNone/>
            </a:pPr>
            <a:r>
              <a:rPr lang="tr-TR" altLang="tr-TR" smtClean="0">
                <a:solidFill>
                  <a:srgbClr val="C00000"/>
                </a:solidFill>
              </a:rPr>
              <a:t>For example ;</a:t>
            </a:r>
          </a:p>
          <a:p>
            <a:pPr eaLnBrk="1" hangingPunct="1">
              <a:buFont typeface="Wingdings 2" panose="05020102010507070707" pitchFamily="18" charset="2"/>
              <a:buNone/>
            </a:pPr>
            <a:r>
              <a:rPr lang="tr-TR" altLang="tr-TR" smtClean="0">
                <a:solidFill>
                  <a:srgbClr val="C00000"/>
                </a:solidFill>
              </a:rPr>
              <a:t>K = dog</a:t>
            </a:r>
          </a:p>
          <a:p>
            <a:pPr eaLnBrk="1" hangingPunct="1">
              <a:buFont typeface="Wingdings 2" panose="05020102010507070707" pitchFamily="18" charset="2"/>
              <a:buNone/>
            </a:pPr>
            <a:r>
              <a:rPr lang="tr-TR" altLang="tr-TR" smtClean="0">
                <a:solidFill>
                  <a:srgbClr val="C00000"/>
                </a:solidFill>
              </a:rPr>
              <a:t>DK = female dog</a:t>
            </a:r>
          </a:p>
          <a:p>
            <a:pPr eaLnBrk="1" hangingPunct="1">
              <a:buFont typeface="Wingdings 2" panose="05020102010507070707" pitchFamily="18" charset="2"/>
              <a:buNone/>
            </a:pPr>
            <a:r>
              <a:rPr lang="tr-TR" altLang="tr-TR" smtClean="0">
                <a:solidFill>
                  <a:srgbClr val="C00000"/>
                </a:solidFill>
              </a:rPr>
              <a:t>GDK = pregnant female dog</a:t>
            </a:r>
          </a:p>
          <a:p>
            <a:pPr eaLnBrk="1" hangingPunct="1">
              <a:buFont typeface="Wingdings 2" panose="05020102010507070707" pitchFamily="18" charset="2"/>
              <a:buNone/>
            </a:pPr>
            <a:r>
              <a:rPr lang="tr-TR" altLang="tr-TR" smtClean="0">
                <a:solidFill>
                  <a:srgbClr val="C00000"/>
                </a:solidFill>
              </a:rPr>
              <a:t>Alpha codes alone are rarely used.</a:t>
            </a:r>
          </a:p>
        </p:txBody>
      </p:sp>
    </p:spTree>
    <p:extLst>
      <p:ext uri="{BB962C8B-B14F-4D97-AF65-F5344CB8AC3E}">
        <p14:creationId xmlns:p14="http://schemas.microsoft.com/office/powerpoint/2010/main" val="183466812"/>
      </p:ext>
    </p:extLst>
  </p:cSld>
  <p:clrMapOvr>
    <a:masterClrMapping/>
  </p:clrMapOvr>
  <p:transition>
    <p:wheel spokes="2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 b="1" smtClean="0">
                <a:solidFill>
                  <a:schemeClr val="accent1"/>
                </a:solidFill>
              </a:rPr>
              <a:t>Alphanumeric codes</a:t>
            </a:r>
            <a:endParaRPr lang="en-US" altLang="tr-TR" b="1" smtClean="0">
              <a:solidFill>
                <a:schemeClr val="accent1"/>
              </a:solidFill>
            </a:endParaRPr>
          </a:p>
        </p:txBody>
      </p:sp>
      <p:sp>
        <p:nvSpPr>
          <p:cNvPr id="45059" name="Slide Number Placeholder 2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7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"/>
              <a:defRPr sz="2200">
                <a:solidFill>
                  <a:schemeClr val="tx2"/>
                </a:solidFill>
                <a:latin typeface="Georgia" panose="020405020504050203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B32C16"/>
              </a:buClr>
              <a:buSzPct val="75000"/>
              <a:buFont typeface="Wingdings 2" panose="05020102010507070707" pitchFamily="18" charset="2"/>
              <a:buChar char="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5CD2D"/>
              </a:buClr>
              <a:buSzPct val="70000"/>
              <a:buFont typeface="Wingdings" panose="05000000000000000000" pitchFamily="2" charset="2"/>
              <a:buChar char=""/>
              <a:defRPr sz="2000">
                <a:solidFill>
                  <a:schemeClr val="tx2"/>
                </a:solidFill>
                <a:latin typeface="Georgia" panose="0204050205040502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AEBAD5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AEBAD5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AEBAD5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AEBAD5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AEBAD5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8945326C-3955-4E62-96DC-ED58EE6199E2}" type="slidenum">
              <a:rPr lang="en-US" altLang="tr-TR" sz="1600">
                <a:solidFill>
                  <a:srgbClr val="9D2512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6</a:t>
            </a:fld>
            <a:endParaRPr lang="en-US" altLang="tr-TR" sz="1600">
              <a:solidFill>
                <a:srgbClr val="9D2512"/>
              </a:solidFill>
            </a:endParaRPr>
          </a:p>
        </p:txBody>
      </p:sp>
      <p:sp>
        <p:nvSpPr>
          <p:cNvPr id="45060" name="Content Placeholder 3"/>
          <p:cNvSpPr>
            <a:spLocks noGrp="1"/>
          </p:cNvSpPr>
          <p:nvPr>
            <p:ph sz="quarter" idx="1"/>
          </p:nvPr>
        </p:nvSpPr>
        <p:spPr>
          <a:xfrm>
            <a:off x="1825625" y="1527175"/>
            <a:ext cx="8504238" cy="4572000"/>
          </a:xfrm>
        </p:spPr>
        <p:txBody>
          <a:bodyPr/>
          <a:lstStyle/>
          <a:p>
            <a:pPr eaLnBrk="1" hangingPunct="1">
              <a:buFont typeface="Wingdings 2" panose="05020102010507070707" pitchFamily="18" charset="2"/>
              <a:buNone/>
            </a:pPr>
            <a:endParaRPr lang="tr-TR" altLang="tr-TR" smtClean="0">
              <a:solidFill>
                <a:srgbClr val="C00000"/>
              </a:solidFill>
            </a:endParaRPr>
          </a:p>
          <a:p>
            <a:pPr eaLnBrk="1" hangingPunct="1">
              <a:buFont typeface="Wingdings 2" panose="05020102010507070707" pitchFamily="18" charset="2"/>
              <a:buNone/>
            </a:pPr>
            <a:endParaRPr lang="tr-TR" altLang="tr-TR" smtClean="0">
              <a:solidFill>
                <a:srgbClr val="C00000"/>
              </a:solidFill>
            </a:endParaRPr>
          </a:p>
          <a:p>
            <a:pPr eaLnBrk="1" hangingPunct="1">
              <a:buFont typeface="Wingdings 2" panose="05020102010507070707" pitchFamily="18" charset="2"/>
              <a:buNone/>
            </a:pPr>
            <a:r>
              <a:rPr lang="en-US" altLang="tr-TR" smtClean="0">
                <a:solidFill>
                  <a:srgbClr val="C00000"/>
                </a:solidFill>
              </a:rPr>
              <a:t>Alphanumeric codes are a newer form of encoding than numeric codes.</a:t>
            </a:r>
            <a:endParaRPr lang="en-US" altLang="tr-TR" smtClean="0"/>
          </a:p>
        </p:txBody>
      </p:sp>
    </p:spTree>
    <p:extLst>
      <p:ext uri="{BB962C8B-B14F-4D97-AF65-F5344CB8AC3E}">
        <p14:creationId xmlns:p14="http://schemas.microsoft.com/office/powerpoint/2010/main" val="3209999536"/>
      </p:ext>
    </p:extLst>
  </p:cSld>
  <p:clrMapOvr>
    <a:masterClrMapping/>
  </p:clrMapOvr>
  <p:transition>
    <p:circl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tr-TR" sz="2400" b="1">
                <a:solidFill>
                  <a:schemeClr val="accent1"/>
                </a:solidFill>
              </a:rPr>
              <a:t>An example of a three-axis alphanumeric diagnostic coding</a:t>
            </a:r>
            <a:endParaRPr lang="en-US" altLang="tr-TR" sz="2400">
              <a:solidFill>
                <a:srgbClr val="9D2512"/>
              </a:solidFill>
            </a:endParaRPr>
          </a:p>
        </p:txBody>
      </p:sp>
      <p:sp>
        <p:nvSpPr>
          <p:cNvPr id="46083" name="Slide Number Placeholder 2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7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"/>
              <a:defRPr sz="2200">
                <a:solidFill>
                  <a:schemeClr val="tx2"/>
                </a:solidFill>
                <a:latin typeface="Georgia" panose="020405020504050203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B32C16"/>
              </a:buClr>
              <a:buSzPct val="75000"/>
              <a:buFont typeface="Wingdings 2" panose="05020102010507070707" pitchFamily="18" charset="2"/>
              <a:buChar char="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5CD2D"/>
              </a:buClr>
              <a:buSzPct val="70000"/>
              <a:buFont typeface="Wingdings" panose="05000000000000000000" pitchFamily="2" charset="2"/>
              <a:buChar char=""/>
              <a:defRPr sz="2000">
                <a:solidFill>
                  <a:schemeClr val="tx2"/>
                </a:solidFill>
                <a:latin typeface="Georgia" panose="0204050205040502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AEBAD5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AEBAD5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AEBAD5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AEBAD5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AEBAD5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FA4102C6-9C0B-4DDC-B204-134C3C30BCF3}" type="slidenum">
              <a:rPr lang="en-US" altLang="tr-TR" sz="1600">
                <a:solidFill>
                  <a:srgbClr val="9D2512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7</a:t>
            </a:fld>
            <a:endParaRPr lang="en-US" altLang="tr-TR" sz="1600">
              <a:solidFill>
                <a:srgbClr val="9D2512"/>
              </a:solidFill>
            </a:endParaRP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sz="quarter" idx="1"/>
          </p:nvPr>
        </p:nvGraphicFramePr>
        <p:xfrm>
          <a:off x="1825626" y="1527176"/>
          <a:ext cx="8504237" cy="4492625"/>
        </p:xfrm>
        <a:graphic>
          <a:graphicData uri="http://schemas.openxmlformats.org/drawingml/2006/table">
            <a:tbl>
              <a:tblPr firstRow="1" bandRow="1">
                <a:tableStyleId>{ED083AE6-46FA-4A59-8FB0-9F97EB10719F}</a:tableStyleId>
              </a:tblPr>
              <a:tblGrid>
                <a:gridCol w="1222375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285999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438399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2557464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898525">
                <a:tc>
                  <a:txBody>
                    <a:bodyPr/>
                    <a:lstStyle/>
                    <a:p>
                      <a:endParaRPr lang="tr-TR" sz="1400" dirty="0" smtClean="0">
                        <a:solidFill>
                          <a:schemeClr val="accent3"/>
                        </a:solidFill>
                      </a:endParaRPr>
                    </a:p>
                    <a:p>
                      <a:r>
                        <a:rPr lang="tr-TR" sz="1400" dirty="0" err="1" smtClean="0">
                          <a:solidFill>
                            <a:schemeClr val="accent3"/>
                          </a:solidFill>
                        </a:rPr>
                        <a:t>Code</a:t>
                      </a:r>
                      <a:endParaRPr lang="en-US" sz="1400" dirty="0">
                        <a:solidFill>
                          <a:schemeClr val="accent3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sz="1400" dirty="0" smtClean="0">
                        <a:solidFill>
                          <a:schemeClr val="accent3"/>
                        </a:solidFill>
                      </a:endParaRPr>
                    </a:p>
                    <a:p>
                      <a:r>
                        <a:rPr lang="en-US" sz="1400" dirty="0" smtClean="0">
                          <a:solidFill>
                            <a:schemeClr val="accent3"/>
                          </a:solidFill>
                        </a:rPr>
                        <a:t>DISEASE</a:t>
                      </a:r>
                    </a:p>
                    <a:p>
                      <a:r>
                        <a:rPr lang="en-US" sz="1400" dirty="0" smtClean="0">
                          <a:solidFill>
                            <a:schemeClr val="accent3"/>
                          </a:solidFill>
                        </a:rPr>
                        <a:t>NAME (1)</a:t>
                      </a:r>
                      <a:endParaRPr lang="en-US" sz="1400" dirty="0">
                        <a:solidFill>
                          <a:schemeClr val="accent3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sz="1400" dirty="0" smtClean="0">
                        <a:solidFill>
                          <a:schemeClr val="accent3"/>
                        </a:solidFill>
                      </a:endParaRPr>
                    </a:p>
                    <a:p>
                      <a:r>
                        <a:rPr lang="tr-TR" sz="1400" dirty="0" smtClean="0">
                          <a:solidFill>
                            <a:schemeClr val="accent3"/>
                          </a:solidFill>
                        </a:rPr>
                        <a:t>ANATOMY-SYSTEM (2)</a:t>
                      </a:r>
                      <a:endParaRPr lang="en-US" sz="1400" dirty="0">
                        <a:solidFill>
                          <a:schemeClr val="accent3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sz="1400" dirty="0" smtClean="0">
                        <a:solidFill>
                          <a:schemeClr val="accent3"/>
                        </a:solidFill>
                      </a:endParaRPr>
                    </a:p>
                    <a:p>
                      <a:r>
                        <a:rPr lang="tr-TR" sz="1400" dirty="0" smtClean="0">
                          <a:solidFill>
                            <a:schemeClr val="accent3"/>
                          </a:solidFill>
                        </a:rPr>
                        <a:t>CAUSES OF DISEASE (3)</a:t>
                      </a:r>
                      <a:endParaRPr lang="en-US" sz="1400" dirty="0">
                        <a:solidFill>
                          <a:schemeClr val="accent3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898525">
                <a:tc>
                  <a:txBody>
                    <a:bodyPr/>
                    <a:lstStyle/>
                    <a:p>
                      <a:r>
                        <a:rPr lang="tr-TR" sz="1400" dirty="0" smtClean="0">
                          <a:solidFill>
                            <a:schemeClr val="accent3"/>
                          </a:solidFill>
                        </a:rPr>
                        <a:t>ABO10</a:t>
                      </a:r>
                      <a:endParaRPr lang="en-US" sz="1400" dirty="0">
                        <a:solidFill>
                          <a:schemeClr val="accent3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400" dirty="0" smtClean="0">
                          <a:solidFill>
                            <a:schemeClr val="accent3"/>
                          </a:solidFill>
                        </a:rPr>
                        <a:t>ABOMAZİT,MİKOTİK</a:t>
                      </a:r>
                      <a:endParaRPr lang="en-US" sz="1400" dirty="0">
                        <a:solidFill>
                          <a:schemeClr val="accent3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400" dirty="0" smtClean="0">
                          <a:solidFill>
                            <a:schemeClr val="accent3"/>
                          </a:solidFill>
                        </a:rPr>
                        <a:t>USIN(ÜST</a:t>
                      </a:r>
                      <a:r>
                        <a:rPr lang="tr-TR" sz="1400" baseline="0" dirty="0" smtClean="0">
                          <a:solidFill>
                            <a:schemeClr val="accent3"/>
                          </a:solidFill>
                        </a:rPr>
                        <a:t> SİNDİRİM)</a:t>
                      </a:r>
                      <a:endParaRPr lang="en-US" sz="1400" dirty="0">
                        <a:solidFill>
                          <a:schemeClr val="accent3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400" dirty="0" smtClean="0">
                          <a:solidFill>
                            <a:schemeClr val="accent3"/>
                          </a:solidFill>
                        </a:rPr>
                        <a:t>MİKO(MİKOTİK)</a:t>
                      </a:r>
                      <a:endParaRPr lang="en-US" sz="1400" dirty="0">
                        <a:solidFill>
                          <a:schemeClr val="accent3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898525">
                <a:tc>
                  <a:txBody>
                    <a:bodyPr/>
                    <a:lstStyle/>
                    <a:p>
                      <a:r>
                        <a:rPr lang="tr-TR" sz="1400" dirty="0" smtClean="0">
                          <a:solidFill>
                            <a:schemeClr val="accent3"/>
                          </a:solidFill>
                        </a:rPr>
                        <a:t>ENC45</a:t>
                      </a:r>
                      <a:endParaRPr lang="en-US" sz="1400" dirty="0">
                        <a:solidFill>
                          <a:schemeClr val="accent3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400" dirty="0" smtClean="0">
                          <a:solidFill>
                            <a:schemeClr val="accent3"/>
                          </a:solidFill>
                        </a:rPr>
                        <a:t>ENCEPHALOMYELİT ,AT</a:t>
                      </a:r>
                      <a:endParaRPr lang="en-US" sz="1400" dirty="0">
                        <a:solidFill>
                          <a:schemeClr val="accent3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400" dirty="0" smtClean="0">
                          <a:solidFill>
                            <a:schemeClr val="accent3"/>
                          </a:solidFill>
                        </a:rPr>
                        <a:t>NERV(NERVÖZ SİSTEM)</a:t>
                      </a:r>
                    </a:p>
                    <a:p>
                      <a:endParaRPr lang="en-US" sz="1400" dirty="0">
                        <a:solidFill>
                          <a:schemeClr val="accent3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400" dirty="0" smtClean="0">
                          <a:solidFill>
                            <a:schemeClr val="accent3"/>
                          </a:solidFill>
                        </a:rPr>
                        <a:t>VIRO(VİRUS)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898525">
                <a:tc>
                  <a:txBody>
                    <a:bodyPr/>
                    <a:lstStyle/>
                    <a:p>
                      <a:r>
                        <a:rPr lang="tr-TR" sz="1400" dirty="0" smtClean="0">
                          <a:solidFill>
                            <a:schemeClr val="accent3"/>
                          </a:solidFill>
                        </a:rPr>
                        <a:t>EPI10</a:t>
                      </a:r>
                      <a:endParaRPr lang="en-US" sz="1400" dirty="0">
                        <a:solidFill>
                          <a:schemeClr val="accent3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400" dirty="0" smtClean="0">
                          <a:solidFill>
                            <a:schemeClr val="accent3"/>
                          </a:solidFill>
                        </a:rPr>
                        <a:t>EPİDERMİTİS,KEDİ ,EKSUD</a:t>
                      </a:r>
                      <a:endParaRPr lang="en-US" sz="1400" dirty="0">
                        <a:solidFill>
                          <a:schemeClr val="accent3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400" dirty="0" smtClean="0">
                          <a:solidFill>
                            <a:schemeClr val="accent3"/>
                          </a:solidFill>
                        </a:rPr>
                        <a:t>DER (DERİ)</a:t>
                      </a:r>
                      <a:endParaRPr lang="en-US" sz="1400" dirty="0">
                        <a:solidFill>
                          <a:schemeClr val="accent3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400" dirty="0" smtClean="0">
                          <a:solidFill>
                            <a:schemeClr val="accent3"/>
                          </a:solidFill>
                        </a:rPr>
                        <a:t>BAKT(BAKTERİYEL)</a:t>
                      </a:r>
                      <a:endParaRPr lang="en-US" sz="1400" dirty="0">
                        <a:solidFill>
                          <a:schemeClr val="accent3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898525">
                <a:tc>
                  <a:txBody>
                    <a:bodyPr/>
                    <a:lstStyle/>
                    <a:p>
                      <a:r>
                        <a:rPr lang="tr-TR" sz="1400" dirty="0" smtClean="0">
                          <a:solidFill>
                            <a:schemeClr val="accent3"/>
                          </a:solidFill>
                        </a:rPr>
                        <a:t>TOX64</a:t>
                      </a:r>
                      <a:endParaRPr lang="en-US" sz="1400" dirty="0">
                        <a:solidFill>
                          <a:schemeClr val="accent3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400" dirty="0" smtClean="0">
                          <a:solidFill>
                            <a:schemeClr val="accent3"/>
                          </a:solidFill>
                        </a:rPr>
                        <a:t>SENESİYOZİS</a:t>
                      </a:r>
                      <a:endParaRPr lang="en-US" sz="1400" dirty="0">
                        <a:solidFill>
                          <a:schemeClr val="accent3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400" dirty="0" smtClean="0">
                          <a:solidFill>
                            <a:schemeClr val="accent3"/>
                          </a:solidFill>
                        </a:rPr>
                        <a:t>KARSAF(K.CİĞER,SAFRA)</a:t>
                      </a:r>
                      <a:endParaRPr lang="en-US" sz="1400" dirty="0">
                        <a:solidFill>
                          <a:schemeClr val="accent3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400" dirty="0" smtClean="0">
                          <a:solidFill>
                            <a:schemeClr val="accent3"/>
                          </a:solidFill>
                        </a:rPr>
                        <a:t>TOXİ(TOKSİKOZİS)</a:t>
                      </a:r>
                      <a:endParaRPr lang="en-US" sz="1400" dirty="0">
                        <a:solidFill>
                          <a:schemeClr val="accent3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4024370"/>
      </p:ext>
    </p:extLst>
  </p:cSld>
  <p:clrMapOvr>
    <a:masterClrMapping/>
  </p:clrMapOvr>
  <p:transition>
    <p:checker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318</Words>
  <Application>Microsoft Office PowerPoint</Application>
  <PresentationFormat>Geniş ekran</PresentationFormat>
  <Paragraphs>120</Paragraphs>
  <Slides>7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13" baseType="lpstr">
      <vt:lpstr>Arial</vt:lpstr>
      <vt:lpstr>Calibri</vt:lpstr>
      <vt:lpstr>Calibri Light</vt:lpstr>
      <vt:lpstr>Georgia</vt:lpstr>
      <vt:lpstr>Wingdings 2</vt:lpstr>
      <vt:lpstr>Office Teması</vt:lpstr>
      <vt:lpstr>Numeric codes</vt:lpstr>
      <vt:lpstr>Ardışık ve hiyerarşik numerik  kodlar</vt:lpstr>
      <vt:lpstr>Numerik hiyarşik kodların şematik olarak gösterilmesi</vt:lpstr>
      <vt:lpstr> NUMERIC CODING OF QUANTITATIVE DATA RESPONDING TO THE CODES SHOW THE PARASITE EGGS (EPG) EXCEPT GRAM.</vt:lpstr>
      <vt:lpstr>ALFA CODES</vt:lpstr>
      <vt:lpstr>Alphanumeric codes</vt:lpstr>
      <vt:lpstr>An example of a three-axis alphanumeric diagnostic coding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Numeric codes</dc:title>
  <dc:creator>Inci Basak Kaya</dc:creator>
  <cp:lastModifiedBy>Inci Basak Kaya</cp:lastModifiedBy>
  <cp:revision>1</cp:revision>
  <dcterms:created xsi:type="dcterms:W3CDTF">2018-02-16T11:02:27Z</dcterms:created>
  <dcterms:modified xsi:type="dcterms:W3CDTF">2018-02-16T11:02:35Z</dcterms:modified>
</cp:coreProperties>
</file>