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E29-C260-4F23-B33E-2402F2B9946A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0B90-6626-4211-B7FA-94750E88FB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41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E29-C260-4F23-B33E-2402F2B9946A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0B90-6626-4211-B7FA-94750E88FB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042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E29-C260-4F23-B33E-2402F2B9946A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0B90-6626-4211-B7FA-94750E88FB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332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E29-C260-4F23-B33E-2402F2B9946A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0B90-6626-4211-B7FA-94750E88FB58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3310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E29-C260-4F23-B33E-2402F2B9946A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0B90-6626-4211-B7FA-94750E88FB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9149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E29-C260-4F23-B33E-2402F2B9946A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0B90-6626-4211-B7FA-94750E88FB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0366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E29-C260-4F23-B33E-2402F2B9946A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0B90-6626-4211-B7FA-94750E88FB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722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E29-C260-4F23-B33E-2402F2B9946A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0B90-6626-4211-B7FA-94750E88FB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7182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E29-C260-4F23-B33E-2402F2B9946A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0B90-6626-4211-B7FA-94750E88FB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5081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50E56-424D-4503-8EE3-02E9AAF1FB0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05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E29-C260-4F23-B33E-2402F2B9946A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0B90-6626-4211-B7FA-94750E88FB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751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E29-C260-4F23-B33E-2402F2B9946A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0B90-6626-4211-B7FA-94750E88FB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072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E29-C260-4F23-B33E-2402F2B9946A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0B90-6626-4211-B7FA-94750E88FB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069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E29-C260-4F23-B33E-2402F2B9946A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0B90-6626-4211-B7FA-94750E88FB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988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E29-C260-4F23-B33E-2402F2B9946A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0B90-6626-4211-B7FA-94750E88FB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832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E29-C260-4F23-B33E-2402F2B9946A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0B90-6626-4211-B7FA-94750E88FB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190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E29-C260-4F23-B33E-2402F2B9946A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0B90-6626-4211-B7FA-94750E88FB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993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E29-C260-4F23-B33E-2402F2B9946A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00B90-6626-4211-B7FA-94750E88FB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456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53E4E29-C260-4F23-B33E-2402F2B9946A}" type="datetimeFigureOut">
              <a:rPr lang="tr-TR" smtClean="0"/>
              <a:t>28.03.2018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00B90-6626-4211-B7FA-94750E88FB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5704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2888906" y="1199254"/>
            <a:ext cx="6931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/>
          <a:lstStyle/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sz="3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ŞEKER PANCARI</a:t>
            </a:r>
            <a:endParaRPr lang="en-US" sz="3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2214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1703389" y="188913"/>
            <a:ext cx="6931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/>
          <a:lstStyle/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İstatistik</a:t>
            </a: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075" name="Line 12"/>
          <p:cNvSpPr>
            <a:spLocks noChangeShapeType="1"/>
          </p:cNvSpPr>
          <p:nvPr/>
        </p:nvSpPr>
        <p:spPr bwMode="auto">
          <a:xfrm>
            <a:off x="1847851" y="692150"/>
            <a:ext cx="8569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38" y="4365626"/>
            <a:ext cx="5759450" cy="20605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8" y="1268413"/>
            <a:ext cx="5759450" cy="29400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905254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1703389" y="188913"/>
            <a:ext cx="6931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/>
          <a:lstStyle/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Tohumluk</a:t>
            </a: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099" name="Line 12"/>
          <p:cNvSpPr>
            <a:spLocks noChangeShapeType="1"/>
          </p:cNvSpPr>
          <p:nvPr/>
        </p:nvSpPr>
        <p:spPr bwMode="auto">
          <a:xfrm>
            <a:off x="1847851" y="692150"/>
            <a:ext cx="8569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5422" name="Rectangle 14"/>
          <p:cNvSpPr>
            <a:spLocks noChangeArrowheads="1"/>
          </p:cNvSpPr>
          <p:nvPr/>
        </p:nvSpPr>
        <p:spPr bwMode="auto">
          <a:xfrm>
            <a:off x="1847851" y="908050"/>
            <a:ext cx="842486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tr-TR" altLang="tr-TR" sz="1800">
                <a:latin typeface="Comic Sans MS" panose="030F0702030302020204" pitchFamily="66" charset="0"/>
              </a:rPr>
              <a:t>Şeker pancarı ekimlerinde genetik monogerm tohum kullanılmaktadır. Tohumlar toprak kurtlarına ve fide hastalıklarına karşı ilaçlanmak suretiyle ekilmektedir. Tohumların yaklaşık 1000 dane ağırlığı 12-13 g, dekara atılan tohum sayısı 28 000 adet ve tohum sarfı 400 g civarındadır.</a:t>
            </a:r>
          </a:p>
        </p:txBody>
      </p:sp>
    </p:spTree>
    <p:extLst>
      <p:ext uri="{BB962C8B-B14F-4D97-AF65-F5344CB8AC3E}">
        <p14:creationId xmlns:p14="http://schemas.microsoft.com/office/powerpoint/2010/main" val="160058156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5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1703389" y="188913"/>
            <a:ext cx="6931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/>
          <a:lstStyle/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Şeker Pancarı Tarımının Önemi</a:t>
            </a: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5123" name="Line 12"/>
          <p:cNvSpPr>
            <a:spLocks noChangeShapeType="1"/>
          </p:cNvSpPr>
          <p:nvPr/>
        </p:nvSpPr>
        <p:spPr bwMode="auto">
          <a:xfrm>
            <a:off x="1847851" y="692150"/>
            <a:ext cx="8569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339" y="1268413"/>
            <a:ext cx="5426075" cy="48434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579119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579" name="Group 147"/>
          <p:cNvGraphicFramePr>
            <a:graphicFrameLocks noGrp="1"/>
          </p:cNvGraphicFramePr>
          <p:nvPr>
            <p:ph/>
          </p:nvPr>
        </p:nvGraphicFramePr>
        <p:xfrm>
          <a:off x="2278064" y="1525589"/>
          <a:ext cx="7850187" cy="3703637"/>
        </p:xfrm>
        <a:graphic>
          <a:graphicData uri="http://schemas.openxmlformats.org/drawingml/2006/table">
            <a:tbl>
              <a:tblPr/>
              <a:tblGrid>
                <a:gridCol w="1563687"/>
                <a:gridCol w="1493838"/>
                <a:gridCol w="1270000"/>
                <a:gridCol w="3522662"/>
              </a:tblGrid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Seksiyonlar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Türler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2n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Yayılım alanları ve genel özellikleri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2112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I. </a:t>
                      </a:r>
                      <a:r>
                        <a:rPr kumimoji="0" lang="tr-T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Beta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(</a:t>
                      </a:r>
                      <a:r>
                        <a:rPr kumimoji="0" lang="tr-T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Vulgares</a:t>
                      </a: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)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B. vulgaris,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B. patula,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B. macrocarpa,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B. bourgaei,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B. atriplicifolia,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B. adenensis,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Akdeniz bölgesi boyunca  yayılmışlardır. Tek yıllık ve çok yıllık formlar bulunmaktadır. 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tr-T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 Corollinae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B. lomatogano,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B. macrorhiza,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B. corolliflora,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B. trgyna,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9138" marR="0" lvl="0" indent="-7191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18-36</a:t>
                      </a:r>
                    </a:p>
                    <a:p>
                      <a:pPr marL="719138" marR="0" lvl="0" indent="-7191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719138" marR="0" lvl="0" indent="-7191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36</a:t>
                      </a:r>
                    </a:p>
                    <a:p>
                      <a:pPr marL="719138" marR="0" lvl="0" indent="-7191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36,45,54  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Doğuda İran'dan batıda Doğu Avrupa'ya kadar, Anadolu'nun iç kesimlerinde ve 300 m.'nin üzerindeki yerlerde yaygın olarak bulunurlar. 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III. </a:t>
                      </a:r>
                      <a:r>
                        <a:rPr kumimoji="0" lang="tr-T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Nanae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B. nana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9138" marR="0" lvl="0" indent="-7191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18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Yunanistan'da Olimpus, Parnassos ve Taiyetos dağlarında rastlanmıştır.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IV.</a:t>
                      </a:r>
                      <a:r>
                        <a:rPr kumimoji="0" lang="tr-T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Procumbentens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(Patellares)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B. procumbens,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B. webbiana,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B. patellaris,</a:t>
                      </a: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9138" marR="0" lvl="0" indent="-7191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719138" marR="0" lvl="0" indent="-7191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719138" marR="0" lvl="0" indent="-7191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36 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Batı Akdeniz sahilleri boyunca yayılmışlardır. Hastalık ve zararlılara karşı dayanıklılık açısından önemli gen kaynaklarıdırlar. İlk yılda sapa kalkarak monogerm tohum oluştururlar. 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6577" name="Rectangle 145"/>
          <p:cNvSpPr>
            <a:spLocks noChangeArrowheads="1"/>
          </p:cNvSpPr>
          <p:nvPr/>
        </p:nvSpPr>
        <p:spPr bwMode="auto">
          <a:xfrm>
            <a:off x="1703389" y="188913"/>
            <a:ext cx="6931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/>
          <a:lstStyle/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sz="3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Beta Cinsine Dahil Seksiyon ve Türler</a:t>
            </a:r>
            <a:endParaRPr lang="en-US" sz="3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6179" name="Line 146"/>
          <p:cNvSpPr>
            <a:spLocks noChangeShapeType="1"/>
          </p:cNvSpPr>
          <p:nvPr/>
        </p:nvSpPr>
        <p:spPr bwMode="auto">
          <a:xfrm>
            <a:off x="1847851" y="692150"/>
            <a:ext cx="8569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652677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14" name="Rectangle 34"/>
          <p:cNvSpPr>
            <a:spLocks noChangeArrowheads="1"/>
          </p:cNvSpPr>
          <p:nvPr/>
        </p:nvSpPr>
        <p:spPr bwMode="auto">
          <a:xfrm>
            <a:off x="1703389" y="188913"/>
            <a:ext cx="6931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/>
          <a:lstStyle/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sz="3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Şeker Pancarının Tarihçesi</a:t>
            </a:r>
            <a:endParaRPr lang="en-US" sz="3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7171" name="Line 35"/>
          <p:cNvSpPr>
            <a:spLocks noChangeShapeType="1"/>
          </p:cNvSpPr>
          <p:nvPr/>
        </p:nvSpPr>
        <p:spPr bwMode="auto">
          <a:xfrm>
            <a:off x="1847851" y="692150"/>
            <a:ext cx="8569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8517" name="Rectangle 37"/>
          <p:cNvSpPr>
            <a:spLocks noChangeArrowheads="1"/>
          </p:cNvSpPr>
          <p:nvPr/>
        </p:nvSpPr>
        <p:spPr bwMode="auto">
          <a:xfrm>
            <a:off x="1847851" y="981075"/>
            <a:ext cx="8424863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tr-TR" altLang="tr-TR" sz="1800">
                <a:latin typeface="Comic Sans MS" panose="030F0702030302020204" pitchFamily="66" charset="0"/>
              </a:rPr>
              <a:t>Şeker pancarı geçmişte hem hayvan hem de insan beslenmesi amacıyla kullanılmıştır.</a:t>
            </a:r>
          </a:p>
          <a:p>
            <a:pPr algn="just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tr-TR" altLang="tr-TR" sz="1800">
                <a:latin typeface="Comic Sans MS" panose="030F0702030302020204" pitchFamily="66" charset="0"/>
              </a:rPr>
              <a:t>Şeker pancarının ilk olarak Orta Doğu’da kullanılmaya başladığı bilinmektedir. Bu dönemde daha çok sebze ve hayvan yemi olarak kullanılmıştır.</a:t>
            </a:r>
          </a:p>
          <a:p>
            <a:pPr algn="just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tr-TR" altLang="tr-TR" sz="1800">
                <a:latin typeface="Comic Sans MS" panose="030F0702030302020204" pitchFamily="66" charset="0"/>
              </a:rPr>
              <a:t>Şeker pancarından şeker elde edilmesi ile ilgili çalışmalar 17. yy.’da başlamıştır.</a:t>
            </a:r>
          </a:p>
          <a:p>
            <a:pPr algn="just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tr-TR" altLang="tr-TR" sz="1800">
                <a:latin typeface="Comic Sans MS" panose="030F0702030302020204" pitchFamily="66" charset="0"/>
              </a:rPr>
              <a:t>18.yy.’da Almanya’da yapılan çalışmalar sonucunda, şeker pancarında, şeker kamışındaki ile aynı şekerin olduğu bulunmuş ve seleksiyon çalışmaları başlatılmıştır.</a:t>
            </a:r>
          </a:p>
          <a:p>
            <a:pPr algn="just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tr-TR" altLang="tr-TR" sz="1800">
                <a:latin typeface="Comic Sans MS" panose="030F0702030302020204" pitchFamily="66" charset="0"/>
              </a:rPr>
              <a:t>Şeker pancarından şeker elde etme çalışmaları 19. yy’da Avrupa’da büyük hız kazanmış, özellikle Fransa ve Almanya’da şeker pancarından şeker üretilen fabrikalar kurulmaya başlamıştır.</a:t>
            </a:r>
          </a:p>
          <a:p>
            <a:pPr algn="just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tr-TR" altLang="tr-TR" sz="1800">
                <a:latin typeface="Comic Sans MS" panose="030F0702030302020204" pitchFamily="66" charset="0"/>
              </a:rPr>
              <a:t>Türkiye’de şeker pancarı ve bundan şeker üretimi ile ilgili çalışmalar başlangıçta pek hızlı bir gelişme göstermemiştir.</a:t>
            </a:r>
          </a:p>
          <a:p>
            <a:pPr algn="just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tr-TR" altLang="tr-TR" sz="1800">
                <a:latin typeface="Comic Sans MS" panose="030F0702030302020204" pitchFamily="66" charset="0"/>
              </a:rPr>
              <a:t>İlk çalışmalar 1840 yılında başlamış, ancak Cumhuriyetin kuruluşuna kadar farklı zamanda ve farklı kişiler tarafından yapılan çeşitli girişimler sonuçsuz kalmıştır.</a:t>
            </a:r>
          </a:p>
        </p:txBody>
      </p:sp>
    </p:spTree>
    <p:extLst>
      <p:ext uri="{BB962C8B-B14F-4D97-AF65-F5344CB8AC3E}">
        <p14:creationId xmlns:p14="http://schemas.microsoft.com/office/powerpoint/2010/main" val="395874473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8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8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48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48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48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48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48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1703389" y="188913"/>
            <a:ext cx="6931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/>
          <a:lstStyle/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sz="3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Şeker Pancarının Tarihçesi</a:t>
            </a:r>
            <a:endParaRPr lang="en-US" sz="3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1847851" y="692150"/>
            <a:ext cx="8569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1847851" y="954089"/>
            <a:ext cx="84248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47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6700" indent="-285750" defTabSz="447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7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7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7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tr-TR" altLang="tr-TR" sz="1800">
                <a:latin typeface="Comic Sans MS" panose="030F0702030302020204" pitchFamily="66" charset="0"/>
              </a:rPr>
              <a:t>Türkiye’de ilk şeker fabrikası kurma girişim 1925 yılında Uşak’ta başlamış ve bu fabrika 6.12.1926 tarihinde faaliyete başlamıştır. </a:t>
            </a:r>
          </a:p>
          <a:p>
            <a:pPr algn="just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tr-TR" altLang="tr-TR" sz="1800">
                <a:latin typeface="Comic Sans MS" panose="030F0702030302020204" pitchFamily="66" charset="0"/>
              </a:rPr>
              <a:t>1926 yılında ayrıca Alpullu şeker fabrikası da faaliyete başlamıştır.</a:t>
            </a:r>
          </a:p>
          <a:p>
            <a:pPr algn="just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tr-TR" altLang="tr-TR" sz="1800">
                <a:latin typeface="Comic Sans MS" panose="030F0702030302020204" pitchFamily="66" charset="0"/>
              </a:rPr>
              <a:t>Türkiye’de 1926 yılından günümüze kadar 30 şeker fabrikası kurulmuş ve hizmete açılmıştır.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7539" y="2924176"/>
            <a:ext cx="5876925" cy="3222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91695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9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49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409</Words>
  <Application>Microsoft Office PowerPoint</Application>
  <PresentationFormat>Geniş ekran</PresentationFormat>
  <Paragraphs>57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4" baseType="lpstr">
      <vt:lpstr>Arial</vt:lpstr>
      <vt:lpstr>Century Gothic</vt:lpstr>
      <vt:lpstr>Comic Sans MS</vt:lpstr>
      <vt:lpstr>Times New Roman</vt:lpstr>
      <vt:lpstr>Wingdings</vt:lpstr>
      <vt:lpstr>Wingdings 3</vt:lpstr>
      <vt:lpstr>İyon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Burak</dc:creator>
  <cp:lastModifiedBy>Burak</cp:lastModifiedBy>
  <cp:revision>1</cp:revision>
  <dcterms:created xsi:type="dcterms:W3CDTF">2018-03-28T09:21:18Z</dcterms:created>
  <dcterms:modified xsi:type="dcterms:W3CDTF">2018-03-28T09:21:34Z</dcterms:modified>
</cp:coreProperties>
</file>