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7" r:id="rId5"/>
    <p:sldId id="268" r:id="rId6"/>
    <p:sldId id="270" r:id="rId7"/>
    <p:sldId id="269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719DB4-CA31-45A7-A28B-82AD12E3AB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7FB3803F-B311-456D-9486-247453CA6F05}">
      <dgm:prSet/>
      <dgm:spPr/>
      <dgm:t>
        <a:bodyPr/>
        <a:lstStyle/>
        <a:p>
          <a:r>
            <a:rPr lang="tr-TR" b="1"/>
            <a:t>Tartışma konuları:</a:t>
          </a:r>
          <a:endParaRPr lang="en-US"/>
        </a:p>
      </dgm:t>
    </dgm:pt>
    <dgm:pt modelId="{FE7FB38A-EA9F-4BC3-AA3E-814BBBA6912C}" type="parTrans" cxnId="{CB3EF0C0-7FFD-4E3D-A5C6-034B098FA75A}">
      <dgm:prSet/>
      <dgm:spPr/>
      <dgm:t>
        <a:bodyPr/>
        <a:lstStyle/>
        <a:p>
          <a:endParaRPr lang="en-US"/>
        </a:p>
      </dgm:t>
    </dgm:pt>
    <dgm:pt modelId="{57589FD9-E82F-438B-9E3A-21C5428A1393}" type="sibTrans" cxnId="{CB3EF0C0-7FFD-4E3D-A5C6-034B098FA75A}">
      <dgm:prSet/>
      <dgm:spPr/>
      <dgm:t>
        <a:bodyPr/>
        <a:lstStyle/>
        <a:p>
          <a:endParaRPr lang="en-US"/>
        </a:p>
      </dgm:t>
    </dgm:pt>
    <dgm:pt modelId="{C5E168CA-6E46-43F8-89A2-FCA4D9EC2465}">
      <dgm:prSet/>
      <dgm:spPr/>
      <dgm:t>
        <a:bodyPr/>
        <a:lstStyle/>
        <a:p>
          <a:r>
            <a:rPr lang="tr-TR" b="1"/>
            <a:t>Tabakalaşma açısından belgeseli nasıl değerlendirebiliriz?</a:t>
          </a:r>
          <a:endParaRPr lang="en-US"/>
        </a:p>
      </dgm:t>
    </dgm:pt>
    <dgm:pt modelId="{67218188-AF13-4847-A9E8-FBFB663774BC}" type="parTrans" cxnId="{AF682471-A4F2-4993-A838-0E34557AAD18}">
      <dgm:prSet/>
      <dgm:spPr/>
      <dgm:t>
        <a:bodyPr/>
        <a:lstStyle/>
        <a:p>
          <a:endParaRPr lang="en-US"/>
        </a:p>
      </dgm:t>
    </dgm:pt>
    <dgm:pt modelId="{1EAC5752-F999-4A81-A852-EAF88D28E4AA}" type="sibTrans" cxnId="{AF682471-A4F2-4993-A838-0E34557AAD18}">
      <dgm:prSet/>
      <dgm:spPr/>
      <dgm:t>
        <a:bodyPr/>
        <a:lstStyle/>
        <a:p>
          <a:endParaRPr lang="en-US"/>
        </a:p>
      </dgm:t>
    </dgm:pt>
    <dgm:pt modelId="{5334B271-1A5F-444D-8268-372D7504627E}">
      <dgm:prSet/>
      <dgm:spPr/>
      <dgm:t>
        <a:bodyPr/>
        <a:lstStyle/>
        <a:p>
          <a:r>
            <a:rPr lang="tr-TR" b="1"/>
            <a:t>«Gerçek bedel» ile ne anlatılmak istenmektedir?</a:t>
          </a:r>
          <a:endParaRPr lang="en-US"/>
        </a:p>
      </dgm:t>
    </dgm:pt>
    <dgm:pt modelId="{A5F176E8-2D58-4BFE-B10F-158CD3F49487}" type="parTrans" cxnId="{A068BA02-A7FF-46D6-AD9C-2BD775329158}">
      <dgm:prSet/>
      <dgm:spPr/>
      <dgm:t>
        <a:bodyPr/>
        <a:lstStyle/>
        <a:p>
          <a:endParaRPr lang="en-US"/>
        </a:p>
      </dgm:t>
    </dgm:pt>
    <dgm:pt modelId="{E7A2CA9E-3105-4ADF-B740-42FA38900654}" type="sibTrans" cxnId="{A068BA02-A7FF-46D6-AD9C-2BD775329158}">
      <dgm:prSet/>
      <dgm:spPr/>
      <dgm:t>
        <a:bodyPr/>
        <a:lstStyle/>
        <a:p>
          <a:endParaRPr lang="en-US"/>
        </a:p>
      </dgm:t>
    </dgm:pt>
    <dgm:pt modelId="{B47B90D1-AD14-4C41-858A-B9CF4C0F7B45}">
      <dgm:prSet/>
      <dgm:spPr/>
      <dgm:t>
        <a:bodyPr/>
        <a:lstStyle/>
        <a:p>
          <a:r>
            <a:rPr lang="tr-TR" b="1"/>
            <a:t>Bu tür üretimin sosyal, çevresel ve ekonomik sonuçları nelerdir?</a:t>
          </a:r>
          <a:endParaRPr lang="en-US"/>
        </a:p>
      </dgm:t>
    </dgm:pt>
    <dgm:pt modelId="{652DED71-E72F-4D5C-A675-51EA19A282FB}" type="parTrans" cxnId="{261DB5BD-91B8-44AD-B6BE-15E6784E189F}">
      <dgm:prSet/>
      <dgm:spPr/>
      <dgm:t>
        <a:bodyPr/>
        <a:lstStyle/>
        <a:p>
          <a:endParaRPr lang="en-US"/>
        </a:p>
      </dgm:t>
    </dgm:pt>
    <dgm:pt modelId="{1B7D6F04-C9E1-4E9C-BFA5-77C080D912FD}" type="sibTrans" cxnId="{261DB5BD-91B8-44AD-B6BE-15E6784E189F}">
      <dgm:prSet/>
      <dgm:spPr/>
      <dgm:t>
        <a:bodyPr/>
        <a:lstStyle/>
        <a:p>
          <a:endParaRPr lang="en-US"/>
        </a:p>
      </dgm:t>
    </dgm:pt>
    <dgm:pt modelId="{C022B644-CF0A-474A-ACF6-3EB312507B1A}" type="pres">
      <dgm:prSet presAssocID="{7F719DB4-CA31-45A7-A28B-82AD12E3ABA5}" presName="root" presStyleCnt="0">
        <dgm:presLayoutVars>
          <dgm:dir/>
          <dgm:resizeHandles val="exact"/>
        </dgm:presLayoutVars>
      </dgm:prSet>
      <dgm:spPr/>
    </dgm:pt>
    <dgm:pt modelId="{B532DC48-A6E9-4395-9B96-3FBB5005CC1B}" type="pres">
      <dgm:prSet presAssocID="{7FB3803F-B311-456D-9486-247453CA6F05}" presName="compNode" presStyleCnt="0"/>
      <dgm:spPr/>
    </dgm:pt>
    <dgm:pt modelId="{167DB4F2-6A19-4144-9278-5CEF5E486DBC}" type="pres">
      <dgm:prSet presAssocID="{7FB3803F-B311-456D-9486-247453CA6F05}" presName="bgRect" presStyleLbl="bgShp" presStyleIdx="0" presStyleCnt="4"/>
      <dgm:spPr/>
    </dgm:pt>
    <dgm:pt modelId="{82E1D8F2-9F77-42EE-94F7-074D33D31637}" type="pres">
      <dgm:prSet presAssocID="{7FB3803F-B311-456D-9486-247453CA6F0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3FAF19A7-0CAD-46A1-B4F9-DC8515AE06F4}" type="pres">
      <dgm:prSet presAssocID="{7FB3803F-B311-456D-9486-247453CA6F05}" presName="spaceRect" presStyleCnt="0"/>
      <dgm:spPr/>
    </dgm:pt>
    <dgm:pt modelId="{7FCA3493-4188-4C99-8E52-66A0BD9C29D3}" type="pres">
      <dgm:prSet presAssocID="{7FB3803F-B311-456D-9486-247453CA6F05}" presName="parTx" presStyleLbl="revTx" presStyleIdx="0" presStyleCnt="4">
        <dgm:presLayoutVars>
          <dgm:chMax val="0"/>
          <dgm:chPref val="0"/>
        </dgm:presLayoutVars>
      </dgm:prSet>
      <dgm:spPr/>
    </dgm:pt>
    <dgm:pt modelId="{9DD60E87-9D6C-420A-A410-ABB1A0D04FD7}" type="pres">
      <dgm:prSet presAssocID="{57589FD9-E82F-438B-9E3A-21C5428A1393}" presName="sibTrans" presStyleCnt="0"/>
      <dgm:spPr/>
    </dgm:pt>
    <dgm:pt modelId="{E572D326-0545-424A-9D3D-3D5C0F994B86}" type="pres">
      <dgm:prSet presAssocID="{C5E168CA-6E46-43F8-89A2-FCA4D9EC2465}" presName="compNode" presStyleCnt="0"/>
      <dgm:spPr/>
    </dgm:pt>
    <dgm:pt modelId="{9A631792-8CF8-4A56-917C-0091075050E1}" type="pres">
      <dgm:prSet presAssocID="{C5E168CA-6E46-43F8-89A2-FCA4D9EC2465}" presName="bgRect" presStyleLbl="bgShp" presStyleIdx="1" presStyleCnt="4"/>
      <dgm:spPr/>
    </dgm:pt>
    <dgm:pt modelId="{D492A655-700F-4C0B-897F-F056B72C8F04}" type="pres">
      <dgm:prSet presAssocID="{C5E168CA-6E46-43F8-89A2-FCA4D9EC246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EC560C50-1339-4001-A630-6D613F926A54}" type="pres">
      <dgm:prSet presAssocID="{C5E168CA-6E46-43F8-89A2-FCA4D9EC2465}" presName="spaceRect" presStyleCnt="0"/>
      <dgm:spPr/>
    </dgm:pt>
    <dgm:pt modelId="{B5286032-F85E-4956-BE54-14CBF189835B}" type="pres">
      <dgm:prSet presAssocID="{C5E168CA-6E46-43F8-89A2-FCA4D9EC2465}" presName="parTx" presStyleLbl="revTx" presStyleIdx="1" presStyleCnt="4">
        <dgm:presLayoutVars>
          <dgm:chMax val="0"/>
          <dgm:chPref val="0"/>
        </dgm:presLayoutVars>
      </dgm:prSet>
      <dgm:spPr/>
    </dgm:pt>
    <dgm:pt modelId="{7858D96F-20AC-408D-AE91-7912C945A758}" type="pres">
      <dgm:prSet presAssocID="{1EAC5752-F999-4A81-A852-EAF88D28E4AA}" presName="sibTrans" presStyleCnt="0"/>
      <dgm:spPr/>
    </dgm:pt>
    <dgm:pt modelId="{9229D82E-FD52-4EC8-B287-FA24C56AFEFA}" type="pres">
      <dgm:prSet presAssocID="{5334B271-1A5F-444D-8268-372D7504627E}" presName="compNode" presStyleCnt="0"/>
      <dgm:spPr/>
    </dgm:pt>
    <dgm:pt modelId="{E59369F4-6A60-4C2E-A1DC-CE522D8C149B}" type="pres">
      <dgm:prSet presAssocID="{5334B271-1A5F-444D-8268-372D7504627E}" presName="bgRect" presStyleLbl="bgShp" presStyleIdx="2" presStyleCnt="4"/>
      <dgm:spPr/>
    </dgm:pt>
    <dgm:pt modelId="{CB832B50-E339-4493-A490-7A8AA869B862}" type="pres">
      <dgm:prSet presAssocID="{5334B271-1A5F-444D-8268-372D7504627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ECB6FF67-8936-40AF-801E-4C4FA534EA88}" type="pres">
      <dgm:prSet presAssocID="{5334B271-1A5F-444D-8268-372D7504627E}" presName="spaceRect" presStyleCnt="0"/>
      <dgm:spPr/>
    </dgm:pt>
    <dgm:pt modelId="{0AFC13E5-1B69-46D4-810F-617E05FEBB16}" type="pres">
      <dgm:prSet presAssocID="{5334B271-1A5F-444D-8268-372D7504627E}" presName="parTx" presStyleLbl="revTx" presStyleIdx="2" presStyleCnt="4">
        <dgm:presLayoutVars>
          <dgm:chMax val="0"/>
          <dgm:chPref val="0"/>
        </dgm:presLayoutVars>
      </dgm:prSet>
      <dgm:spPr/>
    </dgm:pt>
    <dgm:pt modelId="{7E3C49E5-6C59-4975-9324-37A37E133625}" type="pres">
      <dgm:prSet presAssocID="{E7A2CA9E-3105-4ADF-B740-42FA38900654}" presName="sibTrans" presStyleCnt="0"/>
      <dgm:spPr/>
    </dgm:pt>
    <dgm:pt modelId="{164EC3A8-707C-45E9-9308-87F8CD4929EB}" type="pres">
      <dgm:prSet presAssocID="{B47B90D1-AD14-4C41-858A-B9CF4C0F7B45}" presName="compNode" presStyleCnt="0"/>
      <dgm:spPr/>
    </dgm:pt>
    <dgm:pt modelId="{8138B798-9F3B-4EFB-995B-BD194AB9AA8A}" type="pres">
      <dgm:prSet presAssocID="{B47B90D1-AD14-4C41-858A-B9CF4C0F7B45}" presName="bgRect" presStyleLbl="bgShp" presStyleIdx="3" presStyleCnt="4"/>
      <dgm:spPr/>
    </dgm:pt>
    <dgm:pt modelId="{B33379B0-763E-4E2F-ACDD-33EE4586B808}" type="pres">
      <dgm:prSet presAssocID="{B47B90D1-AD14-4C41-858A-B9CF4C0F7B4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uro"/>
        </a:ext>
      </dgm:extLst>
    </dgm:pt>
    <dgm:pt modelId="{C8ED6E3F-071C-483D-A646-8A6F67B14B16}" type="pres">
      <dgm:prSet presAssocID="{B47B90D1-AD14-4C41-858A-B9CF4C0F7B45}" presName="spaceRect" presStyleCnt="0"/>
      <dgm:spPr/>
    </dgm:pt>
    <dgm:pt modelId="{3A420353-1DDA-443B-B848-EB3EF9330E25}" type="pres">
      <dgm:prSet presAssocID="{B47B90D1-AD14-4C41-858A-B9CF4C0F7B4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068BA02-A7FF-46D6-AD9C-2BD775329158}" srcId="{7F719DB4-CA31-45A7-A28B-82AD12E3ABA5}" destId="{5334B271-1A5F-444D-8268-372D7504627E}" srcOrd="2" destOrd="0" parTransId="{A5F176E8-2D58-4BFE-B10F-158CD3F49487}" sibTransId="{E7A2CA9E-3105-4ADF-B740-42FA38900654}"/>
    <dgm:cxn modelId="{1BAFA036-3D48-4D35-9170-2A322670C10D}" type="presOf" srcId="{7FB3803F-B311-456D-9486-247453CA6F05}" destId="{7FCA3493-4188-4C99-8E52-66A0BD9C29D3}" srcOrd="0" destOrd="0" presId="urn:microsoft.com/office/officeart/2018/2/layout/IconVerticalSolidList"/>
    <dgm:cxn modelId="{AF682471-A4F2-4993-A838-0E34557AAD18}" srcId="{7F719DB4-CA31-45A7-A28B-82AD12E3ABA5}" destId="{C5E168CA-6E46-43F8-89A2-FCA4D9EC2465}" srcOrd="1" destOrd="0" parTransId="{67218188-AF13-4847-A9E8-FBFB663774BC}" sibTransId="{1EAC5752-F999-4A81-A852-EAF88D28E4AA}"/>
    <dgm:cxn modelId="{F044B1B9-A10A-4898-8292-9E58A3398570}" type="presOf" srcId="{C5E168CA-6E46-43F8-89A2-FCA4D9EC2465}" destId="{B5286032-F85E-4956-BE54-14CBF189835B}" srcOrd="0" destOrd="0" presId="urn:microsoft.com/office/officeart/2018/2/layout/IconVerticalSolidList"/>
    <dgm:cxn modelId="{261DB5BD-91B8-44AD-B6BE-15E6784E189F}" srcId="{7F719DB4-CA31-45A7-A28B-82AD12E3ABA5}" destId="{B47B90D1-AD14-4C41-858A-B9CF4C0F7B45}" srcOrd="3" destOrd="0" parTransId="{652DED71-E72F-4D5C-A675-51EA19A282FB}" sibTransId="{1B7D6F04-C9E1-4E9C-BFA5-77C080D912FD}"/>
    <dgm:cxn modelId="{CB3EF0C0-7FFD-4E3D-A5C6-034B098FA75A}" srcId="{7F719DB4-CA31-45A7-A28B-82AD12E3ABA5}" destId="{7FB3803F-B311-456D-9486-247453CA6F05}" srcOrd="0" destOrd="0" parTransId="{FE7FB38A-EA9F-4BC3-AA3E-814BBBA6912C}" sibTransId="{57589FD9-E82F-438B-9E3A-21C5428A1393}"/>
    <dgm:cxn modelId="{6F4F81D6-8FDA-4F87-B842-C53C055A4C6E}" type="presOf" srcId="{5334B271-1A5F-444D-8268-372D7504627E}" destId="{0AFC13E5-1B69-46D4-810F-617E05FEBB16}" srcOrd="0" destOrd="0" presId="urn:microsoft.com/office/officeart/2018/2/layout/IconVerticalSolidList"/>
    <dgm:cxn modelId="{ADB7A6E9-341D-4BC3-8545-28A183F91083}" type="presOf" srcId="{7F719DB4-CA31-45A7-A28B-82AD12E3ABA5}" destId="{C022B644-CF0A-474A-ACF6-3EB312507B1A}" srcOrd="0" destOrd="0" presId="urn:microsoft.com/office/officeart/2018/2/layout/IconVerticalSolidList"/>
    <dgm:cxn modelId="{4F8066F0-3CF7-4005-886E-E326E97794E9}" type="presOf" srcId="{B47B90D1-AD14-4C41-858A-B9CF4C0F7B45}" destId="{3A420353-1DDA-443B-B848-EB3EF9330E25}" srcOrd="0" destOrd="0" presId="urn:microsoft.com/office/officeart/2018/2/layout/IconVerticalSolidList"/>
    <dgm:cxn modelId="{1005AFC5-445C-4445-BD91-461EBA4A6710}" type="presParOf" srcId="{C022B644-CF0A-474A-ACF6-3EB312507B1A}" destId="{B532DC48-A6E9-4395-9B96-3FBB5005CC1B}" srcOrd="0" destOrd="0" presId="urn:microsoft.com/office/officeart/2018/2/layout/IconVerticalSolidList"/>
    <dgm:cxn modelId="{3F179533-49A0-4962-B0C7-10B3071AC052}" type="presParOf" srcId="{B532DC48-A6E9-4395-9B96-3FBB5005CC1B}" destId="{167DB4F2-6A19-4144-9278-5CEF5E486DBC}" srcOrd="0" destOrd="0" presId="urn:microsoft.com/office/officeart/2018/2/layout/IconVerticalSolidList"/>
    <dgm:cxn modelId="{AC4ECD51-AA14-4671-8710-953307701843}" type="presParOf" srcId="{B532DC48-A6E9-4395-9B96-3FBB5005CC1B}" destId="{82E1D8F2-9F77-42EE-94F7-074D33D31637}" srcOrd="1" destOrd="0" presId="urn:microsoft.com/office/officeart/2018/2/layout/IconVerticalSolidList"/>
    <dgm:cxn modelId="{59D374B7-2BAD-4F25-A613-300EEAA69B7F}" type="presParOf" srcId="{B532DC48-A6E9-4395-9B96-3FBB5005CC1B}" destId="{3FAF19A7-0CAD-46A1-B4F9-DC8515AE06F4}" srcOrd="2" destOrd="0" presId="urn:microsoft.com/office/officeart/2018/2/layout/IconVerticalSolidList"/>
    <dgm:cxn modelId="{9AC5AD1E-93FE-4C37-A811-3D793D12CF4C}" type="presParOf" srcId="{B532DC48-A6E9-4395-9B96-3FBB5005CC1B}" destId="{7FCA3493-4188-4C99-8E52-66A0BD9C29D3}" srcOrd="3" destOrd="0" presId="urn:microsoft.com/office/officeart/2018/2/layout/IconVerticalSolidList"/>
    <dgm:cxn modelId="{4BC53F90-4598-4D22-8755-18DE58192C33}" type="presParOf" srcId="{C022B644-CF0A-474A-ACF6-3EB312507B1A}" destId="{9DD60E87-9D6C-420A-A410-ABB1A0D04FD7}" srcOrd="1" destOrd="0" presId="urn:microsoft.com/office/officeart/2018/2/layout/IconVerticalSolidList"/>
    <dgm:cxn modelId="{3C7AD860-86DA-4AE1-8325-E3F41C5AE3ED}" type="presParOf" srcId="{C022B644-CF0A-474A-ACF6-3EB312507B1A}" destId="{E572D326-0545-424A-9D3D-3D5C0F994B86}" srcOrd="2" destOrd="0" presId="urn:microsoft.com/office/officeart/2018/2/layout/IconVerticalSolidList"/>
    <dgm:cxn modelId="{D36B9674-99BD-450B-85E6-CB308B2179E7}" type="presParOf" srcId="{E572D326-0545-424A-9D3D-3D5C0F994B86}" destId="{9A631792-8CF8-4A56-917C-0091075050E1}" srcOrd="0" destOrd="0" presId="urn:microsoft.com/office/officeart/2018/2/layout/IconVerticalSolidList"/>
    <dgm:cxn modelId="{86AA6964-7980-41EE-87B3-27858A48696D}" type="presParOf" srcId="{E572D326-0545-424A-9D3D-3D5C0F994B86}" destId="{D492A655-700F-4C0B-897F-F056B72C8F04}" srcOrd="1" destOrd="0" presId="urn:microsoft.com/office/officeart/2018/2/layout/IconVerticalSolidList"/>
    <dgm:cxn modelId="{84459C3B-DC72-4D67-AFC6-19E610E561EC}" type="presParOf" srcId="{E572D326-0545-424A-9D3D-3D5C0F994B86}" destId="{EC560C50-1339-4001-A630-6D613F926A54}" srcOrd="2" destOrd="0" presId="urn:microsoft.com/office/officeart/2018/2/layout/IconVerticalSolidList"/>
    <dgm:cxn modelId="{6AEF6B20-13D1-4D09-855D-1435563853B6}" type="presParOf" srcId="{E572D326-0545-424A-9D3D-3D5C0F994B86}" destId="{B5286032-F85E-4956-BE54-14CBF189835B}" srcOrd="3" destOrd="0" presId="urn:microsoft.com/office/officeart/2018/2/layout/IconVerticalSolidList"/>
    <dgm:cxn modelId="{4001811E-42FC-49EC-BB3C-B391ABF75D9A}" type="presParOf" srcId="{C022B644-CF0A-474A-ACF6-3EB312507B1A}" destId="{7858D96F-20AC-408D-AE91-7912C945A758}" srcOrd="3" destOrd="0" presId="urn:microsoft.com/office/officeart/2018/2/layout/IconVerticalSolidList"/>
    <dgm:cxn modelId="{C5C7AFEB-4390-4F4D-8C6E-B9DC4F5379A6}" type="presParOf" srcId="{C022B644-CF0A-474A-ACF6-3EB312507B1A}" destId="{9229D82E-FD52-4EC8-B287-FA24C56AFEFA}" srcOrd="4" destOrd="0" presId="urn:microsoft.com/office/officeart/2018/2/layout/IconVerticalSolidList"/>
    <dgm:cxn modelId="{A724CCAC-EDCF-4972-8199-B27F467181C2}" type="presParOf" srcId="{9229D82E-FD52-4EC8-B287-FA24C56AFEFA}" destId="{E59369F4-6A60-4C2E-A1DC-CE522D8C149B}" srcOrd="0" destOrd="0" presId="urn:microsoft.com/office/officeart/2018/2/layout/IconVerticalSolidList"/>
    <dgm:cxn modelId="{3C80AD94-88E4-499E-BEE1-D616F0DD5D23}" type="presParOf" srcId="{9229D82E-FD52-4EC8-B287-FA24C56AFEFA}" destId="{CB832B50-E339-4493-A490-7A8AA869B862}" srcOrd="1" destOrd="0" presId="urn:microsoft.com/office/officeart/2018/2/layout/IconVerticalSolidList"/>
    <dgm:cxn modelId="{B594AD91-2434-477E-9CBB-B0A041E73767}" type="presParOf" srcId="{9229D82E-FD52-4EC8-B287-FA24C56AFEFA}" destId="{ECB6FF67-8936-40AF-801E-4C4FA534EA88}" srcOrd="2" destOrd="0" presId="urn:microsoft.com/office/officeart/2018/2/layout/IconVerticalSolidList"/>
    <dgm:cxn modelId="{1C6022C0-410F-48E2-AA32-1E2847FAA1F7}" type="presParOf" srcId="{9229D82E-FD52-4EC8-B287-FA24C56AFEFA}" destId="{0AFC13E5-1B69-46D4-810F-617E05FEBB16}" srcOrd="3" destOrd="0" presId="urn:microsoft.com/office/officeart/2018/2/layout/IconVerticalSolidList"/>
    <dgm:cxn modelId="{119C2DA6-5C43-4530-86DE-FF97D53FDE96}" type="presParOf" srcId="{C022B644-CF0A-474A-ACF6-3EB312507B1A}" destId="{7E3C49E5-6C59-4975-9324-37A37E133625}" srcOrd="5" destOrd="0" presId="urn:microsoft.com/office/officeart/2018/2/layout/IconVerticalSolidList"/>
    <dgm:cxn modelId="{DDE6BD75-BD63-413F-848A-A7E0724B9C0F}" type="presParOf" srcId="{C022B644-CF0A-474A-ACF6-3EB312507B1A}" destId="{164EC3A8-707C-45E9-9308-87F8CD4929EB}" srcOrd="6" destOrd="0" presId="urn:microsoft.com/office/officeart/2018/2/layout/IconVerticalSolidList"/>
    <dgm:cxn modelId="{8D2EFA0E-0D7C-4247-9CE4-BFC4D10E9D20}" type="presParOf" srcId="{164EC3A8-707C-45E9-9308-87F8CD4929EB}" destId="{8138B798-9F3B-4EFB-995B-BD194AB9AA8A}" srcOrd="0" destOrd="0" presId="urn:microsoft.com/office/officeart/2018/2/layout/IconVerticalSolidList"/>
    <dgm:cxn modelId="{92C712F9-3760-4139-802F-4F6A8C694A42}" type="presParOf" srcId="{164EC3A8-707C-45E9-9308-87F8CD4929EB}" destId="{B33379B0-763E-4E2F-ACDD-33EE4586B808}" srcOrd="1" destOrd="0" presId="urn:microsoft.com/office/officeart/2018/2/layout/IconVerticalSolidList"/>
    <dgm:cxn modelId="{F71EFA35-8D75-468C-AB2A-0AB5E1FDFEEF}" type="presParOf" srcId="{164EC3A8-707C-45E9-9308-87F8CD4929EB}" destId="{C8ED6E3F-071C-483D-A646-8A6F67B14B16}" srcOrd="2" destOrd="0" presId="urn:microsoft.com/office/officeart/2018/2/layout/IconVerticalSolidList"/>
    <dgm:cxn modelId="{91BFD22A-5B60-4A2D-83AE-5DE1BFE4DDD2}" type="presParOf" srcId="{164EC3A8-707C-45E9-9308-87F8CD4929EB}" destId="{3A420353-1DDA-443B-B848-EB3EF9330E2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DB4F2-6A19-4144-9278-5CEF5E486DBC}">
      <dsp:nvSpPr>
        <dsp:cNvPr id="0" name=""/>
        <dsp:cNvSpPr/>
      </dsp:nvSpPr>
      <dsp:spPr>
        <a:xfrm>
          <a:off x="0" y="2185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1D8F2-9F77-42EE-94F7-074D33D31637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CA3493-4188-4C99-8E52-66A0BD9C29D3}">
      <dsp:nvSpPr>
        <dsp:cNvPr id="0" name=""/>
        <dsp:cNvSpPr/>
      </dsp:nvSpPr>
      <dsp:spPr>
        <a:xfrm>
          <a:off x="1279109" y="2185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/>
            <a:t>Tartışma konuları:</a:t>
          </a:r>
          <a:endParaRPr lang="en-US" sz="2200" kern="1200"/>
        </a:p>
      </dsp:txBody>
      <dsp:txXfrm>
        <a:off x="1279109" y="2185"/>
        <a:ext cx="5553102" cy="1107454"/>
      </dsp:txXfrm>
    </dsp:sp>
    <dsp:sp modelId="{9A631792-8CF8-4A56-917C-0091075050E1}">
      <dsp:nvSpPr>
        <dsp:cNvPr id="0" name=""/>
        <dsp:cNvSpPr/>
      </dsp:nvSpPr>
      <dsp:spPr>
        <a:xfrm>
          <a:off x="0" y="1386503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92A655-700F-4C0B-897F-F056B72C8F04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86032-F85E-4956-BE54-14CBF189835B}">
      <dsp:nvSpPr>
        <dsp:cNvPr id="0" name=""/>
        <dsp:cNvSpPr/>
      </dsp:nvSpPr>
      <dsp:spPr>
        <a:xfrm>
          <a:off x="1279109" y="1386503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/>
            <a:t>Tabakalaşma açısından belgeseli nasıl değerlendirebiliriz?</a:t>
          </a:r>
          <a:endParaRPr lang="en-US" sz="2200" kern="1200"/>
        </a:p>
      </dsp:txBody>
      <dsp:txXfrm>
        <a:off x="1279109" y="1386503"/>
        <a:ext cx="5553102" cy="1107454"/>
      </dsp:txXfrm>
    </dsp:sp>
    <dsp:sp modelId="{E59369F4-6A60-4C2E-A1DC-CE522D8C149B}">
      <dsp:nvSpPr>
        <dsp:cNvPr id="0" name=""/>
        <dsp:cNvSpPr/>
      </dsp:nvSpPr>
      <dsp:spPr>
        <a:xfrm>
          <a:off x="0" y="2770821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832B50-E339-4493-A490-7A8AA869B862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C13E5-1B69-46D4-810F-617E05FEBB16}">
      <dsp:nvSpPr>
        <dsp:cNvPr id="0" name=""/>
        <dsp:cNvSpPr/>
      </dsp:nvSpPr>
      <dsp:spPr>
        <a:xfrm>
          <a:off x="1279109" y="2770821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/>
            <a:t>«Gerçek bedel» ile ne anlatılmak istenmektedir?</a:t>
          </a:r>
          <a:endParaRPr lang="en-US" sz="2200" kern="1200"/>
        </a:p>
      </dsp:txBody>
      <dsp:txXfrm>
        <a:off x="1279109" y="2770821"/>
        <a:ext cx="5553102" cy="1107454"/>
      </dsp:txXfrm>
    </dsp:sp>
    <dsp:sp modelId="{8138B798-9F3B-4EFB-995B-BD194AB9AA8A}">
      <dsp:nvSpPr>
        <dsp:cNvPr id="0" name=""/>
        <dsp:cNvSpPr/>
      </dsp:nvSpPr>
      <dsp:spPr>
        <a:xfrm>
          <a:off x="0" y="4155139"/>
          <a:ext cx="6832212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379B0-763E-4E2F-ACDD-33EE4586B808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20353-1DDA-443B-B848-EB3EF9330E25}">
      <dsp:nvSpPr>
        <dsp:cNvPr id="0" name=""/>
        <dsp:cNvSpPr/>
      </dsp:nvSpPr>
      <dsp:spPr>
        <a:xfrm>
          <a:off x="1279109" y="4155139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/>
            <a:t>Bu tür üretimin sosyal, çevresel ve ekonomik sonuçları nelerdir?</a:t>
          </a:r>
          <a:endParaRPr lang="en-US" sz="2200" kern="1200"/>
        </a:p>
      </dsp:txBody>
      <dsp:txXfrm>
        <a:off x="1279109" y="4155139"/>
        <a:ext cx="5553102" cy="1107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6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9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4705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683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8339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874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72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1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08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120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28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84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42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54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981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90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815F9-CE32-4C92-A860-B116EF155862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EB87B-CDD9-4B2C-8073-BDACCB4974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95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8D9E07-ED7B-4158-84FC-EAB4FBA433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</a:t>
            </a:r>
            <a:r>
              <a:rPr lang="tr-TR" dirty="0" err="1"/>
              <a:t>Tabakalaşma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BA35200-A765-4A17-96EE-7B5806AD4A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0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72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31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32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33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34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8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9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0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1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2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3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4633466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True Cost (Gerçek Bedel)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F5BCCA2-928E-458B-824D-3B5C91446D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3" y="2040467"/>
            <a:ext cx="4637179" cy="387075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/>
              <a:t>Belgesel</a:t>
            </a:r>
          </a:p>
          <a:p>
            <a:r>
              <a:rPr lang="en-US"/>
              <a:t>Yönetmen: Andrew Morgan</a:t>
            </a:r>
          </a:p>
          <a:p>
            <a:r>
              <a:rPr lang="en-US"/>
              <a:t>2015 MorganBangladeş, </a:t>
            </a:r>
          </a:p>
          <a:p>
            <a:r>
              <a:rPr lang="en-US"/>
              <a:t>Kamboçya Çin, Danimarka, Fransa, Haiti, Hindistan, İtalya, Uganda, Birleşik Krallık </a:t>
            </a:r>
            <a:endParaRPr lang="en-US" b="1"/>
          </a:p>
        </p:txBody>
      </p:sp>
      <p:pic>
        <p:nvPicPr>
          <p:cNvPr id="1028" name="Picture 4" descr="The True Cost” Belgeseli Soruyor: Dünya, Moda Sektörünün Bedelini ...">
            <a:extLst>
              <a:ext uri="{FF2B5EF4-FFF2-40B4-BE49-F238E27FC236}">
                <a16:creationId xmlns:a16="http://schemas.microsoft.com/office/drawing/2014/main" id="{DE7104B5-A44A-4720-9436-20C9F362FCF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6410" y="2155283"/>
            <a:ext cx="4001315" cy="2240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94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A57352BE-A213-4040-BE8E-D4A925AD9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61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3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4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5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6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7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8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9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0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1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2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True Cost </a:t>
            </a: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7" name="Content Placeholder 6" descr="Tüketmenin gerçek maliyeti: The True Cost | der Kosmos">
            <a:extLst>
              <a:ext uri="{FF2B5EF4-FFF2-40B4-BE49-F238E27FC236}">
                <a16:creationId xmlns:a16="http://schemas.microsoft.com/office/drawing/2014/main" id="{A967A081-8B7F-4D6E-B2C0-2310A29D457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62" r="15326"/>
          <a:stretch/>
        </p:blipFill>
        <p:spPr bwMode="auto">
          <a:xfrm>
            <a:off x="-1555" y="1731"/>
            <a:ext cx="467109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34F784-5254-4B6A-9942-0C2130B9A3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8191" y="2133600"/>
            <a:ext cx="5066419" cy="377762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b="1" dirty="0" err="1"/>
              <a:t>Konusu</a:t>
            </a:r>
            <a:r>
              <a:rPr lang="en-US" sz="2400" b="1" dirty="0"/>
              <a:t>:</a:t>
            </a:r>
          </a:p>
          <a:p>
            <a:r>
              <a:rPr lang="en-US" sz="2400" dirty="0"/>
              <a:t>Bu </a:t>
            </a:r>
            <a:r>
              <a:rPr lang="en-US" sz="2400" dirty="0" err="1"/>
              <a:t>belgesel</a:t>
            </a:r>
            <a:r>
              <a:rPr lang="en-US" sz="2400" dirty="0"/>
              <a:t>, </a:t>
            </a:r>
            <a:r>
              <a:rPr lang="en-US" sz="2400" dirty="0" err="1"/>
              <a:t>kıyafetlerimizle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.  </a:t>
            </a:r>
            <a:r>
              <a:rPr lang="en-US" sz="2400" dirty="0" err="1"/>
              <a:t>Giydiğimiz</a:t>
            </a:r>
            <a:r>
              <a:rPr lang="en-US" sz="2400" dirty="0"/>
              <a:t> </a:t>
            </a:r>
            <a:r>
              <a:rPr lang="en-US" sz="2400" dirty="0" err="1"/>
              <a:t>giysiler</a:t>
            </a:r>
            <a:r>
              <a:rPr lang="en-US" sz="2400" dirty="0"/>
              <a:t>, </a:t>
            </a:r>
            <a:r>
              <a:rPr lang="en-US" sz="2400" dirty="0" err="1"/>
              <a:t>onları</a:t>
            </a:r>
            <a:r>
              <a:rPr lang="en-US" sz="2400" dirty="0"/>
              <a:t> </a:t>
            </a:r>
            <a:r>
              <a:rPr lang="en-US" sz="2400" dirty="0" err="1"/>
              <a:t>yapan</a:t>
            </a:r>
            <a:r>
              <a:rPr lang="en-US" sz="2400" dirty="0"/>
              <a:t> </a:t>
            </a:r>
            <a:r>
              <a:rPr lang="en-US" sz="2400" dirty="0" err="1"/>
              <a:t>insanların</a:t>
            </a:r>
            <a:r>
              <a:rPr lang="en-US" sz="2400" dirty="0"/>
              <a:t> </a:t>
            </a:r>
            <a:r>
              <a:rPr lang="en-US" sz="2400" dirty="0" err="1"/>
              <a:t>yaşamları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üretimin</a:t>
            </a:r>
            <a:r>
              <a:rPr lang="en-US" sz="2400" dirty="0"/>
              <a:t> </a:t>
            </a:r>
            <a:r>
              <a:rPr lang="en-US" sz="2400" dirty="0" err="1"/>
              <a:t>etkileri</a:t>
            </a:r>
            <a:r>
              <a:rPr lang="en-US" sz="2400" dirty="0"/>
              <a:t> </a:t>
            </a:r>
            <a:r>
              <a:rPr lang="en-US" sz="2400" dirty="0" err="1"/>
              <a:t>belgeselde</a:t>
            </a:r>
            <a:r>
              <a:rPr lang="en-US" sz="2400" dirty="0"/>
              <a:t> </a:t>
            </a:r>
            <a:r>
              <a:rPr lang="en-US" sz="2400" dirty="0" err="1"/>
              <a:t>ele</a:t>
            </a:r>
            <a:r>
              <a:rPr lang="en-US" sz="2400" dirty="0"/>
              <a:t> </a:t>
            </a:r>
            <a:r>
              <a:rPr lang="en-US" sz="2400" dirty="0" err="1"/>
              <a:t>alınmaktadır</a:t>
            </a:r>
            <a:r>
              <a:rPr lang="en-US" sz="2400" dirty="0"/>
              <a:t>. </a:t>
            </a:r>
            <a:r>
              <a:rPr lang="en-US" sz="2400" dirty="0" err="1"/>
              <a:t>Kıyafetlerin</a:t>
            </a:r>
            <a:r>
              <a:rPr lang="en-US" sz="2400" dirty="0"/>
              <a:t> </a:t>
            </a:r>
            <a:r>
              <a:rPr lang="en-US" sz="2400" dirty="0" err="1"/>
              <a:t>gerçek</a:t>
            </a:r>
            <a:r>
              <a:rPr lang="en-US" sz="2400" dirty="0"/>
              <a:t> </a:t>
            </a:r>
            <a:r>
              <a:rPr lang="en-US" sz="2400" dirty="0" err="1"/>
              <a:t>bedelinin</a:t>
            </a:r>
            <a:r>
              <a:rPr lang="en-US" sz="2400" dirty="0"/>
              <a:t> </a:t>
            </a:r>
            <a:r>
              <a:rPr lang="en-US" sz="2400" dirty="0" err="1"/>
              <a:t>kimin</a:t>
            </a:r>
            <a:r>
              <a:rPr lang="en-US" sz="2400" dirty="0"/>
              <a:t> </a:t>
            </a:r>
            <a:r>
              <a:rPr lang="en-US" sz="2400" dirty="0" err="1"/>
              <a:t>ödediği</a:t>
            </a:r>
            <a:r>
              <a:rPr lang="tr-TR" sz="2400" dirty="0" err="1"/>
              <a:t>ni</a:t>
            </a:r>
            <a:r>
              <a:rPr lang="tr-TR" sz="2400" dirty="0"/>
              <a:t> açıklamaya çalışmaktadır.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2297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133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4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5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6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7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8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39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0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1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2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3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44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145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46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47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48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49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0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1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2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3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4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5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56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The True Cost 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D6154B5-D7A9-431B-A0C1-226636D29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3956" y="2133600"/>
            <a:ext cx="4140772" cy="377762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Belgesel</a:t>
            </a:r>
            <a:r>
              <a:rPr lang="en-US" dirty="0">
                <a:solidFill>
                  <a:srgbClr val="000000"/>
                </a:solidFill>
              </a:rPr>
              <a:t>, son 60 </a:t>
            </a:r>
            <a:r>
              <a:rPr lang="en-US" dirty="0" err="1">
                <a:solidFill>
                  <a:srgbClr val="000000"/>
                </a:solidFill>
              </a:rPr>
              <a:t>yıldaki</a:t>
            </a:r>
            <a:r>
              <a:rPr lang="tr-TR" dirty="0">
                <a:solidFill>
                  <a:srgbClr val="000000"/>
                </a:solidFill>
              </a:rPr>
              <a:t> değişime bakarak başlamaktadır. </a:t>
            </a:r>
            <a:r>
              <a:rPr lang="en-US" dirty="0">
                <a:solidFill>
                  <a:srgbClr val="000000"/>
                </a:solidFill>
              </a:rPr>
              <a:t>50'li </a:t>
            </a:r>
            <a:r>
              <a:rPr lang="en-US" dirty="0" err="1">
                <a:solidFill>
                  <a:srgbClr val="000000"/>
                </a:solidFill>
              </a:rPr>
              <a:t>ve</a:t>
            </a:r>
            <a:r>
              <a:rPr lang="en-US" dirty="0">
                <a:solidFill>
                  <a:srgbClr val="000000"/>
                </a:solidFill>
              </a:rPr>
              <a:t> 60'lı </a:t>
            </a:r>
            <a:r>
              <a:rPr lang="en-US" dirty="0" err="1">
                <a:solidFill>
                  <a:srgbClr val="000000"/>
                </a:solidFill>
              </a:rPr>
              <a:t>yıllarda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Amerikalıların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giydiği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kıyafetlerin</a:t>
            </a:r>
            <a:r>
              <a:rPr lang="en-US" dirty="0">
                <a:solidFill>
                  <a:srgbClr val="000000"/>
                </a:solidFill>
              </a:rPr>
              <a:t>% 90'ından </a:t>
            </a:r>
            <a:r>
              <a:rPr lang="en-US" dirty="0" err="1">
                <a:solidFill>
                  <a:srgbClr val="000000"/>
                </a:solidFill>
              </a:rPr>
              <a:t>fazlası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ABD’d</a:t>
            </a:r>
            <a:r>
              <a:rPr lang="tr-TR" dirty="0">
                <a:solidFill>
                  <a:srgbClr val="000000"/>
                </a:solidFill>
              </a:rPr>
              <a:t>a üretilmekteydi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Bugün</a:t>
            </a:r>
            <a:r>
              <a:rPr lang="tr-TR" dirty="0">
                <a:solidFill>
                  <a:srgbClr val="000000"/>
                </a:solidFill>
              </a:rPr>
              <a:t> bu oran </a:t>
            </a:r>
            <a:r>
              <a:rPr lang="en-US" dirty="0">
                <a:solidFill>
                  <a:srgbClr val="000000"/>
                </a:solidFill>
              </a:rPr>
              <a:t>% 3'ten </a:t>
            </a:r>
            <a:r>
              <a:rPr lang="en-US" dirty="0" err="1">
                <a:solidFill>
                  <a:srgbClr val="000000"/>
                </a:solidFill>
              </a:rPr>
              <a:t>az</a:t>
            </a:r>
            <a:r>
              <a:rPr lang="tr-TR" dirty="0" err="1">
                <a:solidFill>
                  <a:srgbClr val="000000"/>
                </a:solidFill>
              </a:rPr>
              <a:t>dır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Moda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mevsimlik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olmaktan</a:t>
            </a:r>
            <a:r>
              <a:rPr lang="en-US" dirty="0">
                <a:solidFill>
                  <a:srgbClr val="000000"/>
                </a:solidFill>
              </a:rPr>
              <a:t>, her </a:t>
            </a:r>
            <a:r>
              <a:rPr lang="en-US" dirty="0" err="1">
                <a:solidFill>
                  <a:srgbClr val="000000"/>
                </a:solidFill>
              </a:rPr>
              <a:t>hafta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gelen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yeni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kıyafetlere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dönüştü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dirty="0">
                <a:solidFill>
                  <a:srgbClr val="000000"/>
                </a:solidFill>
              </a:rPr>
              <a:t>Bu süreçte kıyafetlerimizin arkasındaki insanlara dikkat çekmeye çalışıyor.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 descr="The True Cost 2 | Gaia Dergi">
            <a:extLst>
              <a:ext uri="{FF2B5EF4-FFF2-40B4-BE49-F238E27FC236}">
                <a16:creationId xmlns:a16="http://schemas.microsoft.com/office/drawing/2014/main" id="{F7C1EAE4-DF6A-4398-96E4-C3CE0A62CAE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091916" y="1735709"/>
            <a:ext cx="5451627" cy="306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05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8D44E099-FC66-4167-A593-8F6FBB5EE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47171E04-FEC4-4208-A619-A786E4234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F3DE8019-884E-41C9-A54C-AC668CA526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6" name="Freeform 13">
              <a:extLst>
                <a:ext uri="{FF2B5EF4-FFF2-40B4-BE49-F238E27FC236}">
                  <a16:creationId xmlns:a16="http://schemas.microsoft.com/office/drawing/2014/main" id="{462C1647-5880-4037-8FCE-16E1F646C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7" name="Freeform 14">
              <a:extLst>
                <a:ext uri="{FF2B5EF4-FFF2-40B4-BE49-F238E27FC236}">
                  <a16:creationId xmlns:a16="http://schemas.microsoft.com/office/drawing/2014/main" id="{C91082BE-FDAA-4A80-88B6-C5F5AD0C2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059FE918-3CB9-43E6-8025-22A9C21C4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E30464D7-34FF-42C8-8686-C3A865E90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07281894-7888-434B-BC17-FB67B487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7CDF6636-2EE5-4477-B1E7-136C9B4F3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6A01C238-0F7D-4DF5-A879-329020008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AA10B8D3-BE6D-40AB-BA54-12C4758E5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4CD8C1DF-88C2-4F11-AA23-36D5B5BD3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9AF01696-99FF-4093-938A-38D0C7223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29FAB3C-6A93-4306-8525-B9FC787B1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8" name="Freeform 27">
              <a:extLst>
                <a:ext uri="{FF2B5EF4-FFF2-40B4-BE49-F238E27FC236}">
                  <a16:creationId xmlns:a16="http://schemas.microsoft.com/office/drawing/2014/main" id="{8838005D-B3A9-4E56-9BFB-3DD99E4B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9" name="Freeform 28">
              <a:extLst>
                <a:ext uri="{FF2B5EF4-FFF2-40B4-BE49-F238E27FC236}">
                  <a16:creationId xmlns:a16="http://schemas.microsoft.com/office/drawing/2014/main" id="{6450237E-A2DE-4BA3-AF9F-06399E5CF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0" name="Freeform 29">
              <a:extLst>
                <a:ext uri="{FF2B5EF4-FFF2-40B4-BE49-F238E27FC236}">
                  <a16:creationId xmlns:a16="http://schemas.microsoft.com/office/drawing/2014/main" id="{A643E849-3FBA-4248-B0DF-9D6737E23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1" name="Freeform 30">
              <a:extLst>
                <a:ext uri="{FF2B5EF4-FFF2-40B4-BE49-F238E27FC236}">
                  <a16:creationId xmlns:a16="http://schemas.microsoft.com/office/drawing/2014/main" id="{231C0782-59AA-4C4F-8B86-85102F701A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2" name="Freeform 31">
              <a:extLst>
                <a:ext uri="{FF2B5EF4-FFF2-40B4-BE49-F238E27FC236}">
                  <a16:creationId xmlns:a16="http://schemas.microsoft.com/office/drawing/2014/main" id="{E19975F5-4F93-41BF-9A6D-1E6CFDFF1D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3" name="Freeform 32">
              <a:extLst>
                <a:ext uri="{FF2B5EF4-FFF2-40B4-BE49-F238E27FC236}">
                  <a16:creationId xmlns:a16="http://schemas.microsoft.com/office/drawing/2014/main" id="{AE6458FC-D3D9-469F-A8FB-0431BD156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4" name="Freeform 33">
              <a:extLst>
                <a:ext uri="{FF2B5EF4-FFF2-40B4-BE49-F238E27FC236}">
                  <a16:creationId xmlns:a16="http://schemas.microsoft.com/office/drawing/2014/main" id="{90B9693F-2248-4DB8-A528-52C13C636F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5" name="Freeform 34">
              <a:extLst>
                <a:ext uri="{FF2B5EF4-FFF2-40B4-BE49-F238E27FC236}">
                  <a16:creationId xmlns:a16="http://schemas.microsoft.com/office/drawing/2014/main" id="{11CC5E15-09A8-41A0-930D-434F7D8D6F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6" name="Freeform 35">
              <a:extLst>
                <a:ext uri="{FF2B5EF4-FFF2-40B4-BE49-F238E27FC236}">
                  <a16:creationId xmlns:a16="http://schemas.microsoft.com/office/drawing/2014/main" id="{B5566C56-67EC-43D7-A3D2-3CCBEDAFC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36">
              <a:extLst>
                <a:ext uri="{FF2B5EF4-FFF2-40B4-BE49-F238E27FC236}">
                  <a16:creationId xmlns:a16="http://schemas.microsoft.com/office/drawing/2014/main" id="{CF74AC36-5E17-4D3B-A93B-1645741EB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37">
              <a:extLst>
                <a:ext uri="{FF2B5EF4-FFF2-40B4-BE49-F238E27FC236}">
                  <a16:creationId xmlns:a16="http://schemas.microsoft.com/office/drawing/2014/main" id="{39818481-D2FB-4507-B11D-8C6342ACF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8">
              <a:extLst>
                <a:ext uri="{FF2B5EF4-FFF2-40B4-BE49-F238E27FC236}">
                  <a16:creationId xmlns:a16="http://schemas.microsoft.com/office/drawing/2014/main" id="{E996F5F0-3979-44D1-9AE3-1251DA5D2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5C469C2-FE8F-491E-9139-7E7F8BB38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Freeform 11">
            <a:extLst>
              <a:ext uri="{FF2B5EF4-FFF2-40B4-BE49-F238E27FC236}">
                <a16:creationId xmlns:a16="http://schemas.microsoft.com/office/drawing/2014/main" id="{0D31E63E-1DE1-4400-9D1A-FA0378B29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5" name="Freeform 21">
            <a:extLst>
              <a:ext uri="{FF2B5EF4-FFF2-40B4-BE49-F238E27FC236}">
                <a16:creationId xmlns:a16="http://schemas.microsoft.com/office/drawing/2014/main" id="{04C56FBC-E865-4046-B28B-0CC2BE4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8170246" cy="6858000"/>
          </a:xfrm>
          <a:custGeom>
            <a:avLst/>
            <a:gdLst>
              <a:gd name="connsiteX0" fmla="*/ 0 w 8170246"/>
              <a:gd name="connsiteY0" fmla="*/ 0 h 6858000"/>
              <a:gd name="connsiteX1" fmla="*/ 98791 w 8170246"/>
              <a:gd name="connsiteY1" fmla="*/ 0 h 6858000"/>
              <a:gd name="connsiteX2" fmla="*/ 4862151 w 8170246"/>
              <a:gd name="connsiteY2" fmla="*/ 0 h 6858000"/>
              <a:gd name="connsiteX3" fmla="*/ 8088169 w 8170246"/>
              <a:gd name="connsiteY3" fmla="*/ 3226735 h 6858000"/>
              <a:gd name="connsiteX4" fmla="*/ 8088169 w 8170246"/>
              <a:gd name="connsiteY4" fmla="*/ 3626507 h 6858000"/>
              <a:gd name="connsiteX5" fmla="*/ 4857393 w 8170246"/>
              <a:gd name="connsiteY5" fmla="*/ 6858000 h 6858000"/>
              <a:gd name="connsiteX6" fmla="*/ 133398 w 8170246"/>
              <a:gd name="connsiteY6" fmla="*/ 6858000 h 6858000"/>
              <a:gd name="connsiteX7" fmla="*/ 0 w 81702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70246" h="6858000">
                <a:moveTo>
                  <a:pt x="0" y="0"/>
                </a:moveTo>
                <a:lnTo>
                  <a:pt x="98791" y="0"/>
                </a:lnTo>
                <a:cubicBezTo>
                  <a:pt x="1141045" y="0"/>
                  <a:pt x="2657051" y="0"/>
                  <a:pt x="4862151" y="0"/>
                </a:cubicBezTo>
                <a:cubicBezTo>
                  <a:pt x="4862151" y="0"/>
                  <a:pt x="4862151" y="0"/>
                  <a:pt x="8088169" y="3226735"/>
                </a:cubicBezTo>
                <a:cubicBezTo>
                  <a:pt x="8197606" y="3336196"/>
                  <a:pt x="8197606" y="3517045"/>
                  <a:pt x="8088169" y="3626507"/>
                </a:cubicBezTo>
                <a:cubicBezTo>
                  <a:pt x="8088169" y="3626507"/>
                  <a:pt x="8088169" y="3626507"/>
                  <a:pt x="4857393" y="6858000"/>
                </a:cubicBezTo>
                <a:cubicBezTo>
                  <a:pt x="4857393" y="6858000"/>
                  <a:pt x="4857393" y="6858000"/>
                  <a:pt x="133398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solidFill>
              <a:schemeClr val="bg2">
                <a:lumMod val="1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7" name="Picture 2" descr="gercek-bedel">
            <a:extLst>
              <a:ext uri="{FF2B5EF4-FFF2-40B4-BE49-F238E27FC236}">
                <a16:creationId xmlns:a16="http://schemas.microsoft.com/office/drawing/2014/main" id="{CDE51EFB-973F-48C4-A3DB-9849DC745A6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6835"/>
          <a:stretch/>
        </p:blipFill>
        <p:spPr bwMode="auto">
          <a:xfrm>
            <a:off x="4862152" y="10"/>
            <a:ext cx="7329848" cy="3428990"/>
          </a:xfrm>
          <a:custGeom>
            <a:avLst/>
            <a:gdLst/>
            <a:ahLst/>
            <a:cxnLst/>
            <a:rect l="l" t="t" r="r" b="b"/>
            <a:pathLst>
              <a:path w="7329848" h="3429000">
                <a:moveTo>
                  <a:pt x="0" y="0"/>
                </a:moveTo>
                <a:lnTo>
                  <a:pt x="7329848" y="0"/>
                </a:lnTo>
                <a:lnTo>
                  <a:pt x="7329848" y="3429000"/>
                </a:lnTo>
                <a:lnTo>
                  <a:pt x="3307637" y="3429000"/>
                </a:lnTo>
                <a:lnTo>
                  <a:pt x="3308095" y="3426621"/>
                </a:lnTo>
                <a:cubicBezTo>
                  <a:pt x="3308095" y="3354043"/>
                  <a:pt x="3280736" y="3281466"/>
                  <a:pt x="3226017" y="3226735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8" y="626533"/>
            <a:ext cx="5282758" cy="12784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EFFFF"/>
                </a:solidFill>
              </a:rPr>
              <a:t>The True Cost </a:t>
            </a:r>
          </a:p>
        </p:txBody>
      </p:sp>
      <p:pic>
        <p:nvPicPr>
          <p:cNvPr id="4098" name="Picture 2" descr="watch: the true cost">
            <a:extLst>
              <a:ext uri="{FF2B5EF4-FFF2-40B4-BE49-F238E27FC236}">
                <a16:creationId xmlns:a16="http://schemas.microsoft.com/office/drawing/2014/main" id="{87088482-A842-474C-AEE2-C20C4AD88D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9745"/>
          <a:stretch/>
        </p:blipFill>
        <p:spPr bwMode="auto">
          <a:xfrm>
            <a:off x="4857394" y="3429000"/>
            <a:ext cx="7334607" cy="3429000"/>
          </a:xfrm>
          <a:custGeom>
            <a:avLst/>
            <a:gdLst/>
            <a:ahLst/>
            <a:cxnLst/>
            <a:rect l="l" t="t" r="r" b="b"/>
            <a:pathLst>
              <a:path w="7334607" h="3429000">
                <a:moveTo>
                  <a:pt x="3312396" y="0"/>
                </a:moveTo>
                <a:lnTo>
                  <a:pt x="7334607" y="0"/>
                </a:lnTo>
                <a:lnTo>
                  <a:pt x="7334607" y="3429000"/>
                </a:lnTo>
                <a:lnTo>
                  <a:pt x="0" y="3429000"/>
                </a:lnTo>
                <a:cubicBezTo>
                  <a:pt x="3230776" y="197507"/>
                  <a:pt x="3230776" y="197507"/>
                  <a:pt x="3230776" y="197507"/>
                </a:cubicBezTo>
                <a:cubicBezTo>
                  <a:pt x="3258135" y="170142"/>
                  <a:pt x="3278655" y="138314"/>
                  <a:pt x="3292335" y="10425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Content Placeholder 4101">
            <a:extLst>
              <a:ext uri="{FF2B5EF4-FFF2-40B4-BE49-F238E27FC236}">
                <a16:creationId xmlns:a16="http://schemas.microsoft.com/office/drawing/2014/main" id="{63604BA8-C006-4C9D-960E-1B7D6979E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9" y="2133599"/>
            <a:ext cx="5282758" cy="380999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tr-TR" sz="2000" b="1" dirty="0">
                <a:solidFill>
                  <a:srgbClr val="FEFFFF"/>
                </a:solidFill>
              </a:rPr>
              <a:t>Moda sektörünün ve tüketim çılgınlığının etkileri tartışılıyor.</a:t>
            </a:r>
          </a:p>
          <a:p>
            <a:r>
              <a:rPr lang="en-US" sz="2000" b="1" dirty="0" err="1">
                <a:solidFill>
                  <a:srgbClr val="FEFFFF"/>
                </a:solidFill>
              </a:rPr>
              <a:t>Tedarik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zincirinin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tüm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yönlerindeki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sorunları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araştırı</a:t>
            </a:r>
            <a:r>
              <a:rPr lang="tr-TR" sz="2000" b="1" dirty="0" err="1">
                <a:solidFill>
                  <a:srgbClr val="FEFFFF"/>
                </a:solidFill>
              </a:rPr>
              <a:t>lıyor</a:t>
            </a:r>
            <a:r>
              <a:rPr lang="tr-TR" sz="2000" b="1" dirty="0">
                <a:solidFill>
                  <a:srgbClr val="FEFFFF"/>
                </a:solidFill>
              </a:rPr>
              <a:t>: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tr-TR" sz="2000" b="1" dirty="0">
                <a:solidFill>
                  <a:srgbClr val="FEFFFF"/>
                </a:solidFill>
              </a:rPr>
              <a:t>Pamuk</a:t>
            </a:r>
            <a:r>
              <a:rPr lang="en-US" sz="2000" b="1" dirty="0">
                <a:solidFill>
                  <a:srgbClr val="FEFFFF"/>
                </a:solidFill>
              </a:rPr>
              <a:t>, mal </a:t>
            </a:r>
            <a:r>
              <a:rPr lang="en-US" sz="2000" b="1" dirty="0" err="1">
                <a:solidFill>
                  <a:srgbClr val="FEFFFF"/>
                </a:solidFill>
              </a:rPr>
              <a:t>üretimi</a:t>
            </a:r>
            <a:r>
              <a:rPr lang="en-US" sz="2000" b="1" dirty="0">
                <a:solidFill>
                  <a:srgbClr val="FEFFFF"/>
                </a:solidFill>
              </a:rPr>
              <a:t>, </a:t>
            </a:r>
            <a:r>
              <a:rPr lang="en-US" sz="2000" b="1" dirty="0" err="1">
                <a:solidFill>
                  <a:srgbClr val="FEFFFF"/>
                </a:solidFill>
              </a:rPr>
              <a:t>işçi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koşulları</a:t>
            </a:r>
            <a:r>
              <a:rPr lang="en-US" sz="2000" b="1" dirty="0">
                <a:solidFill>
                  <a:srgbClr val="FEFFFF"/>
                </a:solidFill>
              </a:rPr>
              <a:t>, </a:t>
            </a:r>
            <a:r>
              <a:rPr lang="en-US" sz="2000" b="1" dirty="0" err="1">
                <a:solidFill>
                  <a:srgbClr val="FEFFFF"/>
                </a:solidFill>
              </a:rPr>
              <a:t>aşırı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tüketim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ve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endüstrinin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kirl</a:t>
            </a:r>
            <a:r>
              <a:rPr lang="tr-TR" sz="2000" b="1" dirty="0">
                <a:solidFill>
                  <a:srgbClr val="FEFFFF"/>
                </a:solidFill>
              </a:rPr>
              <a:t>iliğe</a:t>
            </a:r>
            <a:r>
              <a:rPr lang="en-US" sz="2000" b="1" dirty="0">
                <a:solidFill>
                  <a:srgbClr val="FEFFFF"/>
                </a:solidFill>
              </a:rPr>
              <a:t> (</a:t>
            </a:r>
            <a:r>
              <a:rPr lang="en-US" sz="2000" b="1" dirty="0" err="1">
                <a:solidFill>
                  <a:srgbClr val="FEFFFF"/>
                </a:solidFill>
              </a:rPr>
              <a:t>moda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endüstrisinin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dünyadaki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en</a:t>
            </a:r>
            <a:r>
              <a:rPr lang="tr-TR" sz="2000" b="1" dirty="0">
                <a:solidFill>
                  <a:srgbClr val="FEFFFF"/>
                </a:solidFill>
              </a:rPr>
              <a:t> katkısı</a:t>
            </a:r>
          </a:p>
          <a:p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tr-TR" sz="2000" b="1" dirty="0">
                <a:solidFill>
                  <a:srgbClr val="FEFFFF"/>
                </a:solidFill>
              </a:rPr>
              <a:t>Moda </a:t>
            </a:r>
            <a:r>
              <a:rPr lang="tr-TR" sz="2000" b="1" dirty="0" err="1">
                <a:solidFill>
                  <a:srgbClr val="FEFFFF"/>
                </a:solidFill>
              </a:rPr>
              <a:t>endüstinin</a:t>
            </a:r>
            <a:r>
              <a:rPr lang="tr-TR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ikinci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kirletici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endüstri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en-US" sz="2000" b="1" dirty="0" err="1">
                <a:solidFill>
                  <a:srgbClr val="FEFFFF"/>
                </a:solidFill>
              </a:rPr>
              <a:t>olduğu</a:t>
            </a:r>
            <a:r>
              <a:rPr lang="en-US" sz="2000" b="1" dirty="0">
                <a:solidFill>
                  <a:srgbClr val="FEFFFF"/>
                </a:solidFill>
              </a:rPr>
              <a:t> </a:t>
            </a:r>
            <a:r>
              <a:rPr lang="tr-TR" sz="2000" b="1" dirty="0">
                <a:solidFill>
                  <a:srgbClr val="FEFFFF"/>
                </a:solidFill>
              </a:rPr>
              <a:t>belirtilmektedir.</a:t>
            </a:r>
          </a:p>
          <a:p>
            <a:endParaRPr lang="en-US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28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tr-TR" sz="3200">
                <a:solidFill>
                  <a:schemeClr val="bg1"/>
                </a:solidFill>
              </a:rPr>
              <a:t>The True Cost </a:t>
            </a: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53949071-23CC-4BAB-B714-71DE4256E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290348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069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True </a:t>
            </a:r>
            <a:r>
              <a:rPr lang="tr-TR" dirty="0" err="1"/>
              <a:t>Cost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34F784-5254-4B6A-9942-0C2130B9A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Moda tasarımcıları, fabrika işçileri ve sahipleri, pamuk tarlarındaki çiftçiler, </a:t>
            </a:r>
            <a:r>
              <a:rPr lang="tr-TR" sz="3200" dirty="0" err="1"/>
              <a:t>aktivistler</a:t>
            </a:r>
            <a:r>
              <a:rPr lang="tr-TR" sz="3200" dirty="0"/>
              <a:t>, tüketim ve sürdürülebilirlik konusunda uzmanlarla yapılan görüşmeler de belgeselde yer almaktadır. 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4097097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8CF60-8FA9-49F2-A0D9-13486C152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True </a:t>
            </a:r>
            <a:r>
              <a:rPr lang="tr-TR" dirty="0" err="1"/>
              <a:t>Cost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34F784-5254-4B6A-9942-0C2130B9A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Belgesel </a:t>
            </a:r>
          </a:p>
          <a:p>
            <a:pPr marL="0" indent="0">
              <a:buNone/>
            </a:pPr>
            <a:endParaRPr lang="tr-TR" sz="3600" b="1" dirty="0"/>
          </a:p>
          <a:p>
            <a:r>
              <a:rPr lang="tr-TR" sz="3600" b="1" dirty="0" err="1"/>
              <a:t>The</a:t>
            </a:r>
            <a:r>
              <a:rPr lang="tr-TR" sz="3600" b="1" dirty="0"/>
              <a:t> True </a:t>
            </a:r>
            <a:r>
              <a:rPr lang="tr-TR" sz="3600" b="1" dirty="0" err="1"/>
              <a:t>Cost</a:t>
            </a:r>
            <a:r>
              <a:rPr lang="tr-TR" sz="3600" b="1" dirty="0"/>
              <a:t>, 2015, Yönetmen: Andrew Morgan</a:t>
            </a:r>
          </a:p>
        </p:txBody>
      </p:sp>
    </p:spTree>
    <p:extLst>
      <p:ext uri="{BB962C8B-B14F-4D97-AF65-F5344CB8AC3E}">
        <p14:creationId xmlns:p14="http://schemas.microsoft.com/office/powerpoint/2010/main" val="172076300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246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Sosyal Tabakalaşma</vt:lpstr>
      <vt:lpstr>The True Cost (Gerçek Bedel)</vt:lpstr>
      <vt:lpstr>The True Cost </vt:lpstr>
      <vt:lpstr>The True Cost </vt:lpstr>
      <vt:lpstr>The True Cost </vt:lpstr>
      <vt:lpstr>The True Cost </vt:lpstr>
      <vt:lpstr>The True Cost </vt:lpstr>
      <vt:lpstr>The True Cost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Tabakalaşma</dc:title>
  <dc:creator>Mavis</dc:creator>
  <cp:lastModifiedBy>Mavis</cp:lastModifiedBy>
  <cp:revision>2</cp:revision>
  <dcterms:created xsi:type="dcterms:W3CDTF">2020-05-18T20:58:17Z</dcterms:created>
  <dcterms:modified xsi:type="dcterms:W3CDTF">2020-05-18T21:30:30Z</dcterms:modified>
</cp:coreProperties>
</file>