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89" r:id="rId3"/>
    <p:sldId id="390" r:id="rId4"/>
    <p:sldId id="391" r:id="rId5"/>
    <p:sldId id="392" r:id="rId6"/>
    <p:sldId id="393" r:id="rId7"/>
    <p:sldId id="359" r:id="rId8"/>
    <p:sldId id="360" r:id="rId9"/>
    <p:sldId id="361" r:id="rId10"/>
    <p:sldId id="362" r:id="rId11"/>
    <p:sldId id="364" r:id="rId12"/>
    <p:sldId id="365" r:id="rId13"/>
    <p:sldId id="366" r:id="rId14"/>
    <p:sldId id="367" r:id="rId15"/>
    <p:sldId id="377" r:id="rId16"/>
    <p:sldId id="372" r:id="rId17"/>
    <p:sldId id="373" r:id="rId18"/>
    <p:sldId id="374" r:id="rId19"/>
    <p:sldId id="394" r:id="rId20"/>
    <p:sldId id="376" r:id="rId21"/>
    <p:sldId id="378" r:id="rId22"/>
    <p:sldId id="379" r:id="rId23"/>
    <p:sldId id="380" r:id="rId24"/>
    <p:sldId id="381" r:id="rId25"/>
    <p:sldId id="369" r:id="rId26"/>
    <p:sldId id="382" r:id="rId27"/>
    <p:sldId id="370" r:id="rId28"/>
    <p:sldId id="371" r:id="rId29"/>
    <p:sldId id="257" r:id="rId30"/>
    <p:sldId id="358"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99"/>
    <a:srgbClr val="FF66CC"/>
    <a:srgbClr val="CAE8A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37" d="100"/>
          <a:sy n="37" d="100"/>
        </p:scale>
        <p:origin x="2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4E5DE-CCDA-4475-9FBA-E698F7083571}"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8101-BF7C-433A-9C51-EF255B59577C}" type="slidenum">
              <a:rPr lang="tr-TR" smtClean="0"/>
              <a:t>‹#›</a:t>
            </a:fld>
            <a:endParaRPr lang="tr-TR"/>
          </a:p>
        </p:txBody>
      </p:sp>
    </p:spTree>
    <p:extLst>
      <p:ext uri="{BB962C8B-B14F-4D97-AF65-F5344CB8AC3E}">
        <p14:creationId xmlns:p14="http://schemas.microsoft.com/office/powerpoint/2010/main" val="33009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smtClean="0">
              <a:latin typeface="Arial" panose="020B0604020202020204" pitchFamily="34" charset="0"/>
              <a:cs typeface="Arial" panose="020B0604020202020204"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5B2B43A0-B704-467C-90DD-D8F2875BFF12}" type="slidenum">
              <a:rPr lang="tr-TR" sz="1200">
                <a:solidFill>
                  <a:schemeClr val="tx1"/>
                </a:solidFill>
              </a:rPr>
              <a:pPr eaLnBrk="1" hangingPunct="1"/>
              <a:t>40</a:t>
            </a:fld>
            <a:endParaRPr lang="tr-TR" sz="1200">
              <a:solidFill>
                <a:schemeClr val="tx1"/>
              </a:solidFill>
            </a:endParaRPr>
          </a:p>
        </p:txBody>
      </p:sp>
    </p:spTree>
    <p:extLst>
      <p:ext uri="{BB962C8B-B14F-4D97-AF65-F5344CB8AC3E}">
        <p14:creationId xmlns:p14="http://schemas.microsoft.com/office/powerpoint/2010/main" val="109343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mevzuat.gov.tr/MevzuatMetin/1.5.6331.pdf" TargetMode="External"/><Relationship Id="rId2" Type="http://schemas.openxmlformats.org/officeDocument/2006/relationships/hyperlink" Target="https://isgkatip.ailevecalisma.gov.tr/Logout.aspx" TargetMode="External"/><Relationship Id="rId1" Type="http://schemas.openxmlformats.org/officeDocument/2006/relationships/slideLayout" Target="../slideLayouts/slideLayout2.xml"/><Relationship Id="rId5" Type="http://schemas.openxmlformats.org/officeDocument/2006/relationships/hyperlink" Target="http://www.ttb.org.tr/mevzuat/index.php?option=com_content&amp;view=article&amp;id=939:-salii-ve-guevenl-hzmetler-yoenetmel&amp;Itemid=33" TargetMode="External"/><Relationship Id="rId4" Type="http://schemas.openxmlformats.org/officeDocument/2006/relationships/hyperlink" Target="https://www.resmigazete.gov.tr/eskiler/2015/04/20150430-5.ht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dirty="0" smtClean="0">
                  <a:solidFill>
                    <a:srgbClr val="FF0000"/>
                  </a:solidFill>
                </a:rPr>
                <a:t>MSS 432</a:t>
              </a:r>
            </a:p>
            <a:p>
              <a:pPr algn="ctr"/>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030" y="146493"/>
            <a:ext cx="10459233" cy="6674143"/>
          </a:xfrm>
          <a:prstGeom prst="rect">
            <a:avLst/>
          </a:prstGeom>
        </p:spPr>
      </p:pic>
    </p:spTree>
    <p:extLst>
      <p:ext uri="{BB962C8B-B14F-4D97-AF65-F5344CB8AC3E}">
        <p14:creationId xmlns:p14="http://schemas.microsoft.com/office/powerpoint/2010/main" val="280656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483" y="864296"/>
            <a:ext cx="11106930" cy="4826891"/>
          </a:xfrm>
          <a:prstGeom prst="rect">
            <a:avLst/>
          </a:prstGeom>
        </p:spPr>
      </p:pic>
    </p:spTree>
    <p:extLst>
      <p:ext uri="{BB962C8B-B14F-4D97-AF65-F5344CB8AC3E}">
        <p14:creationId xmlns:p14="http://schemas.microsoft.com/office/powerpoint/2010/main" val="385461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358" y="93700"/>
            <a:ext cx="8080239" cy="5643221"/>
          </a:xfrm>
          <a:prstGeom prst="rect">
            <a:avLst/>
          </a:prstGeom>
        </p:spPr>
      </p:pic>
      <p:sp>
        <p:nvSpPr>
          <p:cNvPr id="2" name="Rectangle 1"/>
          <p:cNvSpPr/>
          <p:nvPr/>
        </p:nvSpPr>
        <p:spPr>
          <a:xfrm>
            <a:off x="5766148" y="5034130"/>
            <a:ext cx="6321468" cy="1338828"/>
          </a:xfrm>
          <a:prstGeom prst="rect">
            <a:avLst/>
          </a:prstGeom>
        </p:spPr>
        <p:txBody>
          <a:bodyPr wrap="square">
            <a:spAutoFit/>
          </a:bodyPr>
          <a:lstStyle/>
          <a:p>
            <a:pPr>
              <a:lnSpc>
                <a:spcPct val="150000"/>
              </a:lnSpc>
            </a:pPr>
            <a:r>
              <a:rPr lang="tr-TR" b="1" dirty="0">
                <a:solidFill>
                  <a:srgbClr val="000000"/>
                </a:solidFill>
                <a:latin typeface="Arial" panose="020B0604020202020204" pitchFamily="34" charset="0"/>
              </a:rPr>
              <a:t>İşyerinde var olan ya da dışarıdan gelebilecek, çalışanı veya işyerini etkileyebilecek </a:t>
            </a:r>
            <a:r>
              <a:rPr lang="tr-TR" b="1" u="sng" dirty="0">
                <a:solidFill>
                  <a:srgbClr val="000000"/>
                </a:solidFill>
                <a:latin typeface="Arial" panose="020B0604020202020204" pitchFamily="34" charset="0"/>
              </a:rPr>
              <a:t>zarar veya hasar verme </a:t>
            </a:r>
            <a:r>
              <a:rPr lang="tr-TR" b="1" u="sng" dirty="0" smtClean="0">
                <a:solidFill>
                  <a:srgbClr val="000000"/>
                </a:solidFill>
                <a:latin typeface="Arial" panose="020B0604020202020204" pitchFamily="34" charset="0"/>
              </a:rPr>
              <a:t>potansiyeli</a:t>
            </a:r>
            <a:r>
              <a:rPr lang="tr-TR" b="1" dirty="0">
                <a:solidFill>
                  <a:srgbClr val="000000"/>
                </a:solidFill>
                <a:latin typeface="Arial" panose="020B0604020202020204" pitchFamily="34" charset="0"/>
              </a:rPr>
              <a:t> </a:t>
            </a:r>
            <a:r>
              <a:rPr lang="tr-TR" b="1" dirty="0">
                <a:solidFill>
                  <a:srgbClr val="FF0000"/>
                </a:solidFill>
                <a:latin typeface="Arial" panose="020B0604020202020204" pitchFamily="34" charset="0"/>
              </a:rPr>
              <a:t> </a:t>
            </a:r>
            <a:endParaRPr lang="tr-TR" b="1" dirty="0">
              <a:solidFill>
                <a:srgbClr val="FF0000"/>
              </a:solidFill>
            </a:endParaRPr>
          </a:p>
        </p:txBody>
      </p:sp>
    </p:spTree>
    <p:extLst>
      <p:ext uri="{BB962C8B-B14F-4D97-AF65-F5344CB8AC3E}">
        <p14:creationId xmlns:p14="http://schemas.microsoft.com/office/powerpoint/2010/main" val="143178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219" y="388306"/>
            <a:ext cx="9158909" cy="6237961"/>
          </a:xfrm>
        </p:spPr>
      </p:pic>
    </p:spTree>
    <p:extLst>
      <p:ext uri="{BB962C8B-B14F-4D97-AF65-F5344CB8AC3E}">
        <p14:creationId xmlns:p14="http://schemas.microsoft.com/office/powerpoint/2010/main" val="74277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solidFill>
                  <a:srgbClr val="0070C0"/>
                </a:solidFill>
                <a:latin typeface="+mn-lt"/>
              </a:rPr>
              <a:t>ÖNLEME:</a:t>
            </a:r>
            <a:endParaRPr lang="tr-TR" b="1" dirty="0">
              <a:solidFill>
                <a:srgbClr val="0070C0"/>
              </a:solidFill>
              <a:latin typeface="+mn-lt"/>
            </a:endParaRPr>
          </a:p>
        </p:txBody>
      </p:sp>
      <p:sp>
        <p:nvSpPr>
          <p:cNvPr id="3" name="Content Placeholder 2"/>
          <p:cNvSpPr>
            <a:spLocks noGrp="1"/>
          </p:cNvSpPr>
          <p:nvPr>
            <p:ph idx="1"/>
          </p:nvPr>
        </p:nvSpPr>
        <p:spPr>
          <a:xfrm>
            <a:off x="838200" y="1825625"/>
            <a:ext cx="10515600" cy="2783953"/>
          </a:xfrm>
        </p:spPr>
        <p:txBody>
          <a:bodyPr/>
          <a:lstStyle/>
          <a:p>
            <a:pPr marL="0" indent="0" algn="ctr">
              <a:lnSpc>
                <a:spcPct val="150000"/>
              </a:lnSpc>
              <a:buNone/>
            </a:pPr>
            <a:r>
              <a:rPr lang="tr-TR" dirty="0"/>
              <a:t>İşyerinde yürütülen işlerin bütün safhalarında iş sağlığı ve güvenliği ile ilgili riskleri ortadan kaldırmak veya azaltmak için planlanan ve alınan tedbirlerin tümünü ifade </a:t>
            </a:r>
            <a:r>
              <a:rPr lang="tr-TR" dirty="0" smtClean="0"/>
              <a:t>eder.</a:t>
            </a:r>
            <a:endParaRPr lang="tr-TR" dirty="0"/>
          </a:p>
        </p:txBody>
      </p:sp>
    </p:spTree>
    <p:extLst>
      <p:ext uri="{BB962C8B-B14F-4D97-AF65-F5344CB8AC3E}">
        <p14:creationId xmlns:p14="http://schemas.microsoft.com/office/powerpoint/2010/main" val="78459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28" y="64632"/>
            <a:ext cx="7544635" cy="679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1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9" y="0"/>
            <a:ext cx="10515600" cy="601249"/>
          </a:xfrm>
        </p:spPr>
        <p:txBody>
          <a:bodyPr>
            <a:normAutofit fontScale="90000"/>
          </a:bodyPr>
          <a:lstStyle/>
          <a:p>
            <a:r>
              <a:rPr lang="tr-TR" dirty="0"/>
              <a:t/>
            </a:r>
            <a:br>
              <a:rPr lang="tr-TR" dirty="0"/>
            </a:br>
            <a:r>
              <a:rPr lang="tr-TR" dirty="0"/>
              <a:t>Günümüzden örnekler 1/3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0781" y="1189972"/>
            <a:ext cx="8740423" cy="5668027"/>
          </a:xfrm>
        </p:spPr>
      </p:pic>
    </p:spTree>
    <p:extLst>
      <p:ext uri="{BB962C8B-B14F-4D97-AF65-F5344CB8AC3E}">
        <p14:creationId xmlns:p14="http://schemas.microsoft.com/office/powerpoint/2010/main" val="407719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3589" y="99142"/>
            <a:ext cx="5006998" cy="6621072"/>
          </a:xfrm>
          <a:prstGeom prst="rect">
            <a:avLst/>
          </a:prstGeom>
        </p:spPr>
      </p:pic>
      <p:sp>
        <p:nvSpPr>
          <p:cNvPr id="5"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2/3 </a:t>
            </a:r>
            <a:endParaRPr lang="tr-TR" sz="4000" dirty="0">
              <a:solidFill>
                <a:srgbClr val="FF0000"/>
              </a:solidFill>
            </a:endParaRPr>
          </a:p>
        </p:txBody>
      </p:sp>
    </p:spTree>
    <p:extLst>
      <p:ext uri="{BB962C8B-B14F-4D97-AF65-F5344CB8AC3E}">
        <p14:creationId xmlns:p14="http://schemas.microsoft.com/office/powerpoint/2010/main" val="341268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3/3 </a:t>
            </a:r>
            <a:endParaRPr lang="tr-TR" sz="4000" dirty="0">
              <a:solidFill>
                <a:srgbClr val="FF0000"/>
              </a:solidFill>
            </a:endParaRPr>
          </a:p>
        </p:txBody>
      </p:sp>
      <p:pic>
        <p:nvPicPr>
          <p:cNvPr id="5" name="Picture 4"/>
          <p:cNvPicPr>
            <a:picLocks noChangeAspect="1"/>
          </p:cNvPicPr>
          <p:nvPr/>
        </p:nvPicPr>
        <p:blipFill>
          <a:blip r:embed="rId2"/>
          <a:stretch>
            <a:fillRect/>
          </a:stretch>
        </p:blipFill>
        <p:spPr>
          <a:xfrm>
            <a:off x="103994" y="1678339"/>
            <a:ext cx="5921644" cy="4721608"/>
          </a:xfrm>
          <a:prstGeom prst="rect">
            <a:avLst/>
          </a:prstGeom>
        </p:spPr>
      </p:pic>
      <p:pic>
        <p:nvPicPr>
          <p:cNvPr id="6" name="Picture 5"/>
          <p:cNvPicPr>
            <a:picLocks noChangeAspect="1"/>
          </p:cNvPicPr>
          <p:nvPr/>
        </p:nvPicPr>
        <p:blipFill>
          <a:blip r:embed="rId3"/>
          <a:stretch>
            <a:fillRect/>
          </a:stretch>
        </p:blipFill>
        <p:spPr>
          <a:xfrm>
            <a:off x="6253528" y="282688"/>
            <a:ext cx="5847750" cy="6117259"/>
          </a:xfrm>
          <a:prstGeom prst="rect">
            <a:avLst/>
          </a:prstGeom>
        </p:spPr>
      </p:pic>
    </p:spTree>
    <p:extLst>
      <p:ext uri="{BB962C8B-B14F-4D97-AF65-F5344CB8AC3E}">
        <p14:creationId xmlns:p14="http://schemas.microsoft.com/office/powerpoint/2010/main" val="156888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2868" y="294581"/>
            <a:ext cx="8442527" cy="6260751"/>
          </a:xfrm>
          <a:prstGeom prst="rect">
            <a:avLst/>
          </a:prstGeom>
        </p:spPr>
      </p:pic>
    </p:spTree>
    <p:extLst>
      <p:ext uri="{BB962C8B-B14F-4D97-AF65-F5344CB8AC3E}">
        <p14:creationId xmlns:p14="http://schemas.microsoft.com/office/powerpoint/2010/main" val="252544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8151" y="304652"/>
            <a:ext cx="6328285" cy="3186553"/>
          </a:xfrm>
          <a:prstGeom prst="rect">
            <a:avLst/>
          </a:prstGeom>
        </p:spPr>
      </p:pic>
      <p:pic>
        <p:nvPicPr>
          <p:cNvPr id="5" name="Picture 4"/>
          <p:cNvPicPr>
            <a:picLocks noChangeAspect="1"/>
          </p:cNvPicPr>
          <p:nvPr/>
        </p:nvPicPr>
        <p:blipFill>
          <a:blip r:embed="rId3"/>
          <a:stretch>
            <a:fillRect/>
          </a:stretch>
        </p:blipFill>
        <p:spPr>
          <a:xfrm>
            <a:off x="7452545" y="304652"/>
            <a:ext cx="3653258" cy="6249623"/>
          </a:xfrm>
          <a:prstGeom prst="rect">
            <a:avLst/>
          </a:prstGeom>
        </p:spPr>
      </p:pic>
    </p:spTree>
    <p:extLst>
      <p:ext uri="{BB962C8B-B14F-4D97-AF65-F5344CB8AC3E}">
        <p14:creationId xmlns:p14="http://schemas.microsoft.com/office/powerpoint/2010/main" val="143773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213" y="138112"/>
            <a:ext cx="9760354" cy="2460709"/>
          </a:xfrm>
          <a:prstGeom prst="rect">
            <a:avLst/>
          </a:prstGeom>
        </p:spPr>
      </p:pic>
      <p:pic>
        <p:nvPicPr>
          <p:cNvPr id="5" name="Picture 4"/>
          <p:cNvPicPr>
            <a:picLocks noChangeAspect="1"/>
          </p:cNvPicPr>
          <p:nvPr/>
        </p:nvPicPr>
        <p:blipFill>
          <a:blip r:embed="rId3"/>
          <a:stretch>
            <a:fillRect/>
          </a:stretch>
        </p:blipFill>
        <p:spPr>
          <a:xfrm>
            <a:off x="2099008" y="2727660"/>
            <a:ext cx="9076559" cy="2137294"/>
          </a:xfrm>
          <a:prstGeom prst="rect">
            <a:avLst/>
          </a:prstGeom>
        </p:spPr>
      </p:pic>
    </p:spTree>
    <p:extLst>
      <p:ext uri="{BB962C8B-B14F-4D97-AF65-F5344CB8AC3E}">
        <p14:creationId xmlns:p14="http://schemas.microsoft.com/office/powerpoint/2010/main" val="324239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6409" y="593557"/>
            <a:ext cx="10730755" cy="5053264"/>
          </a:xfrm>
          <a:prstGeom prst="rect">
            <a:avLst/>
          </a:prstGeom>
        </p:spPr>
      </p:pic>
    </p:spTree>
    <p:extLst>
      <p:ext uri="{BB962C8B-B14F-4D97-AF65-F5344CB8AC3E}">
        <p14:creationId xmlns:p14="http://schemas.microsoft.com/office/powerpoint/2010/main" val="80582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9793" y="1636294"/>
            <a:ext cx="10566170" cy="4860757"/>
          </a:xfrm>
          <a:prstGeom prst="rect">
            <a:avLst/>
          </a:prstGeom>
        </p:spPr>
      </p:pic>
      <p:sp>
        <p:nvSpPr>
          <p:cNvPr id="5" name="Rectangle 4"/>
          <p:cNvSpPr/>
          <p:nvPr/>
        </p:nvSpPr>
        <p:spPr>
          <a:xfrm>
            <a:off x="779793" y="517176"/>
            <a:ext cx="2153603" cy="954107"/>
          </a:xfrm>
          <a:prstGeom prst="rect">
            <a:avLst/>
          </a:prstGeom>
        </p:spPr>
        <p:txBody>
          <a:bodyPr wrap="none">
            <a:spAutoFit/>
          </a:bodyPr>
          <a:lstStyle/>
          <a:p>
            <a:r>
              <a:rPr lang="tr-TR" sz="2800" dirty="0" smtClean="0">
                <a:solidFill>
                  <a:srgbClr val="FF0000"/>
                </a:solidFill>
              </a:rPr>
              <a:t>Tehlikenin</a:t>
            </a:r>
          </a:p>
          <a:p>
            <a:r>
              <a:rPr lang="tr-TR" sz="2800" dirty="0" smtClean="0">
                <a:solidFill>
                  <a:srgbClr val="FF0000"/>
                </a:solidFill>
              </a:rPr>
              <a:t>tanımlanması</a:t>
            </a:r>
            <a:endParaRPr lang="tr-TR" sz="2800" dirty="0">
              <a:solidFill>
                <a:srgbClr val="FF0000"/>
              </a:solidFill>
            </a:endParaRPr>
          </a:p>
        </p:txBody>
      </p:sp>
      <p:sp>
        <p:nvSpPr>
          <p:cNvPr id="6" name="Rectangle 5"/>
          <p:cNvSpPr/>
          <p:nvPr/>
        </p:nvSpPr>
        <p:spPr>
          <a:xfrm>
            <a:off x="3210172" y="517175"/>
            <a:ext cx="1976823" cy="954107"/>
          </a:xfrm>
          <a:prstGeom prst="rect">
            <a:avLst/>
          </a:prstGeom>
        </p:spPr>
        <p:txBody>
          <a:bodyPr wrap="none">
            <a:spAutoFit/>
          </a:bodyPr>
          <a:lstStyle/>
          <a:p>
            <a:r>
              <a:rPr lang="tr-TR" sz="2800" dirty="0" smtClean="0">
                <a:solidFill>
                  <a:srgbClr val="FF0000"/>
                </a:solidFill>
              </a:rPr>
              <a:t>Risklerin</a:t>
            </a:r>
          </a:p>
          <a:p>
            <a:r>
              <a:rPr lang="tr-TR" sz="2800" dirty="0" smtClean="0">
                <a:solidFill>
                  <a:srgbClr val="FF0000"/>
                </a:solidFill>
              </a:rPr>
              <a:t>belirlenmesi</a:t>
            </a:r>
            <a:endParaRPr lang="tr-TR" sz="2800" dirty="0">
              <a:solidFill>
                <a:srgbClr val="FF0000"/>
              </a:solidFill>
            </a:endParaRPr>
          </a:p>
        </p:txBody>
      </p:sp>
      <p:sp>
        <p:nvSpPr>
          <p:cNvPr id="7" name="Rectangle 6"/>
          <p:cNvSpPr/>
          <p:nvPr/>
        </p:nvSpPr>
        <p:spPr>
          <a:xfrm>
            <a:off x="5841077" y="517174"/>
            <a:ext cx="1913152" cy="954107"/>
          </a:xfrm>
          <a:prstGeom prst="rect">
            <a:avLst/>
          </a:prstGeom>
        </p:spPr>
        <p:txBody>
          <a:bodyPr wrap="none">
            <a:spAutoFit/>
          </a:bodyPr>
          <a:lstStyle/>
          <a:p>
            <a:r>
              <a:rPr lang="tr-TR" sz="2800" dirty="0" smtClean="0">
                <a:solidFill>
                  <a:srgbClr val="FF0000"/>
                </a:solidFill>
              </a:rPr>
              <a:t>Risk Kontrol</a:t>
            </a:r>
          </a:p>
          <a:p>
            <a:r>
              <a:rPr lang="tr-TR" sz="2800" dirty="0" smtClean="0">
                <a:solidFill>
                  <a:srgbClr val="FF0000"/>
                </a:solidFill>
              </a:rPr>
              <a:t>Adımları</a:t>
            </a:r>
            <a:endParaRPr lang="tr-TR" sz="2800" dirty="0">
              <a:solidFill>
                <a:srgbClr val="FF0000"/>
              </a:solidFill>
            </a:endParaRPr>
          </a:p>
        </p:txBody>
      </p:sp>
      <p:sp>
        <p:nvSpPr>
          <p:cNvPr id="8" name="Rectangle 7"/>
          <p:cNvSpPr/>
          <p:nvPr/>
        </p:nvSpPr>
        <p:spPr>
          <a:xfrm>
            <a:off x="8408311" y="517173"/>
            <a:ext cx="2654573" cy="954107"/>
          </a:xfrm>
          <a:prstGeom prst="rect">
            <a:avLst/>
          </a:prstGeom>
        </p:spPr>
        <p:txBody>
          <a:bodyPr wrap="none">
            <a:spAutoFit/>
          </a:bodyPr>
          <a:lstStyle/>
          <a:p>
            <a:r>
              <a:rPr lang="tr-TR" sz="2800" dirty="0" smtClean="0">
                <a:solidFill>
                  <a:srgbClr val="FF0000"/>
                </a:solidFill>
              </a:rPr>
              <a:t>Denetim, İzleme,</a:t>
            </a:r>
          </a:p>
          <a:p>
            <a:r>
              <a:rPr lang="tr-TR" sz="2800" dirty="0" smtClean="0">
                <a:solidFill>
                  <a:srgbClr val="FF0000"/>
                </a:solidFill>
              </a:rPr>
              <a:t>Gözden geçirme</a:t>
            </a:r>
            <a:endParaRPr lang="tr-TR" sz="2800" dirty="0">
              <a:solidFill>
                <a:srgbClr val="FF0000"/>
              </a:solidFill>
            </a:endParaRPr>
          </a:p>
        </p:txBody>
      </p:sp>
    </p:spTree>
    <p:extLst>
      <p:ext uri="{BB962C8B-B14F-4D97-AF65-F5344CB8AC3E}">
        <p14:creationId xmlns:p14="http://schemas.microsoft.com/office/powerpoint/2010/main" val="20552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366" y="737937"/>
            <a:ext cx="11646566" cy="3449052"/>
          </a:xfrm>
          <a:prstGeom prst="rect">
            <a:avLst/>
          </a:prstGeom>
        </p:spPr>
      </p:pic>
    </p:spTree>
    <p:extLst>
      <p:ext uri="{BB962C8B-B14F-4D97-AF65-F5344CB8AC3E}">
        <p14:creationId xmlns:p14="http://schemas.microsoft.com/office/powerpoint/2010/main" val="74916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ehlike risk Ã¶rnek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365" y="222500"/>
            <a:ext cx="8282572" cy="62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29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246" y="0"/>
            <a:ext cx="3717493" cy="584775"/>
          </a:xfrm>
          <a:prstGeom prst="rect">
            <a:avLst/>
          </a:prstGeom>
        </p:spPr>
        <p:txBody>
          <a:bodyPr wrap="none">
            <a:spAutoFit/>
          </a:bodyPr>
          <a:lstStyle/>
          <a:p>
            <a:r>
              <a:rPr lang="tr-TR" sz="3200" b="1" i="1" dirty="0" smtClean="0">
                <a:solidFill>
                  <a:srgbClr val="FF0000"/>
                </a:solidFill>
                <a:effectLst>
                  <a:outerShdw blurRad="38100" dist="38100" dir="2700000" algn="tl">
                    <a:srgbClr val="000000">
                      <a:alpha val="43137"/>
                    </a:srgbClr>
                  </a:outerShdw>
                </a:effectLst>
                <a:latin typeface="Cambria" panose="02040503050406030204" pitchFamily="18" charset="0"/>
              </a:rPr>
              <a:t>TANIMLAR - Devam</a:t>
            </a:r>
            <a:endParaRPr lang="tr-TR" sz="3200" b="1"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1512719" y="584775"/>
            <a:ext cx="8722143" cy="6061150"/>
          </a:xfrm>
          <a:prstGeom prst="rect">
            <a:avLst/>
          </a:prstGeom>
        </p:spPr>
      </p:pic>
    </p:spTree>
    <p:extLst>
      <p:ext uri="{BB962C8B-B14F-4D97-AF65-F5344CB8AC3E}">
        <p14:creationId xmlns:p14="http://schemas.microsoft.com/office/powerpoint/2010/main" val="3412963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702" y="48126"/>
            <a:ext cx="9377362" cy="6762161"/>
          </a:xfrm>
          <a:prstGeom prst="rect">
            <a:avLst/>
          </a:prstGeom>
        </p:spPr>
      </p:pic>
    </p:spTree>
    <p:extLst>
      <p:ext uri="{BB962C8B-B14F-4D97-AF65-F5344CB8AC3E}">
        <p14:creationId xmlns:p14="http://schemas.microsoft.com/office/powerpoint/2010/main" val="300015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039" y="128337"/>
            <a:ext cx="10052635" cy="6629374"/>
          </a:xfrm>
          <a:prstGeom prst="rect">
            <a:avLst/>
          </a:prstGeom>
        </p:spPr>
      </p:pic>
    </p:spTree>
    <p:extLst>
      <p:ext uri="{BB962C8B-B14F-4D97-AF65-F5344CB8AC3E}">
        <p14:creationId xmlns:p14="http://schemas.microsoft.com/office/powerpoint/2010/main" val="241258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762" y="98483"/>
            <a:ext cx="9261367" cy="6694212"/>
          </a:xfrm>
          <a:prstGeom prst="rect">
            <a:avLst/>
          </a:prstGeom>
        </p:spPr>
      </p:pic>
      <p:sp>
        <p:nvSpPr>
          <p:cNvPr id="3" name="Title 1"/>
          <p:cNvSpPr>
            <a:spLocks noGrp="1"/>
          </p:cNvSpPr>
          <p:nvPr>
            <p:ph type="title"/>
          </p:nvPr>
        </p:nvSpPr>
        <p:spPr>
          <a:xfrm>
            <a:off x="262003" y="2080252"/>
            <a:ext cx="3445701" cy="2730674"/>
          </a:xfrm>
          <a:solidFill>
            <a:srgbClr val="FFC000"/>
          </a:solidFill>
        </p:spPr>
        <p:txBody>
          <a:bodyPr>
            <a:noAutofit/>
          </a:bodyPr>
          <a:lstStyle/>
          <a:p>
            <a:pPr>
              <a:lnSpc>
                <a:spcPct val="150000"/>
              </a:lnSpc>
            </a:pPr>
            <a:r>
              <a:rPr lang="tr-TR" sz="2800" b="1" dirty="0" smtClean="0">
                <a:solidFill>
                  <a:srgbClr val="FF0000"/>
                </a:solidFill>
                <a:latin typeface="+mn-lt"/>
              </a:rPr>
              <a:t>WHO’ya göre sağlık</a:t>
            </a:r>
            <a:r>
              <a:rPr lang="tr-TR" sz="2800" b="1" dirty="0" smtClean="0">
                <a:solidFill>
                  <a:srgbClr val="0070C0"/>
                </a:solidFill>
                <a:latin typeface="+mn-lt"/>
              </a:rPr>
              <a:t>:</a:t>
            </a:r>
            <a:br>
              <a:rPr lang="tr-TR" sz="2800" b="1" dirty="0" smtClean="0">
                <a:solidFill>
                  <a:srgbClr val="0070C0"/>
                </a:solidFill>
                <a:latin typeface="+mn-lt"/>
              </a:rPr>
            </a:br>
            <a:r>
              <a:rPr lang="tr-TR" sz="2800" b="1" dirty="0" smtClean="0">
                <a:solidFill>
                  <a:srgbClr val="0070C0"/>
                </a:solidFill>
                <a:latin typeface="+mn-lt"/>
              </a:rPr>
              <a:t>Ruhen + bedenen + sosyal açıdan iyi olma durumudur!!</a:t>
            </a:r>
            <a:endParaRPr lang="tr-TR" sz="2800" b="1" dirty="0">
              <a:solidFill>
                <a:srgbClr val="0070C0"/>
              </a:solidFill>
              <a:latin typeface="+mn-lt"/>
            </a:endParaRPr>
          </a:p>
        </p:txBody>
      </p:sp>
      <p:sp>
        <p:nvSpPr>
          <p:cNvPr id="4" name="5-Point Star 3"/>
          <p:cNvSpPr/>
          <p:nvPr/>
        </p:nvSpPr>
        <p:spPr>
          <a:xfrm>
            <a:off x="764088"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093890" y="2066794"/>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1458010"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4" name="Picture 4" descr="https://player.slideplayer.biz.tr/7/1925659/data/images/im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9975" y="1774519"/>
            <a:ext cx="3084930" cy="327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2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4" y="0"/>
            <a:ext cx="11312047" cy="6225436"/>
          </a:xfrm>
        </p:spPr>
        <p:txBody>
          <a:bodyPr>
            <a:normAutofit lnSpcReduction="10000"/>
          </a:bodyPr>
          <a:lstStyle/>
          <a:p>
            <a:endParaRPr lang="tr-TR" dirty="0"/>
          </a:p>
          <a:p>
            <a:endParaRPr lang="tr-TR" dirty="0"/>
          </a:p>
          <a:p>
            <a:pPr marL="0" indent="0" algn="ctr">
              <a:buNone/>
            </a:pPr>
            <a:r>
              <a:rPr lang="tr-TR" b="1" i="1" dirty="0" smtClean="0">
                <a:solidFill>
                  <a:srgbClr val="FF0000"/>
                </a:solidFill>
              </a:rPr>
              <a:t>İş </a:t>
            </a:r>
            <a:r>
              <a:rPr lang="tr-TR" b="1" i="1" dirty="0">
                <a:solidFill>
                  <a:srgbClr val="FF0000"/>
                </a:solidFill>
              </a:rPr>
              <a:t>Sağlığı ve Güvenliği Kavramı </a:t>
            </a:r>
            <a:endParaRPr lang="tr-TR" b="1" i="1" dirty="0" smtClean="0">
              <a:solidFill>
                <a:srgbClr val="FF0000"/>
              </a:solidFill>
            </a:endParaRPr>
          </a:p>
          <a:p>
            <a:pPr marL="0" indent="0" algn="ctr">
              <a:buNone/>
            </a:pPr>
            <a:endParaRPr lang="tr-TR" dirty="0"/>
          </a:p>
          <a:p>
            <a:pPr marL="0" indent="0" algn="ctr">
              <a:buNone/>
            </a:pPr>
            <a:endParaRPr lang="tr-TR" dirty="0"/>
          </a:p>
          <a:p>
            <a:r>
              <a:rPr lang="tr-TR" dirty="0"/>
              <a:t>Çalışanın </a:t>
            </a:r>
            <a:r>
              <a:rPr lang="tr-TR" b="1" u="sng" dirty="0"/>
              <a:t>beden ve ruh sağlığının korunması</a:t>
            </a:r>
            <a:r>
              <a:rPr lang="tr-TR" dirty="0"/>
              <a:t> ve geliştirilmesine yönelik yapılan çalışmaların bütünüdür. </a:t>
            </a:r>
            <a:endParaRPr lang="tr-TR" dirty="0" smtClean="0"/>
          </a:p>
          <a:p>
            <a:pPr marL="0" indent="0">
              <a:buNone/>
            </a:pPr>
            <a:endParaRPr lang="tr-TR" dirty="0"/>
          </a:p>
          <a:p>
            <a:pPr marL="0" indent="0">
              <a:buNone/>
            </a:pPr>
            <a:endParaRPr lang="tr-TR" dirty="0"/>
          </a:p>
          <a:p>
            <a:pPr>
              <a:lnSpc>
                <a:spcPct val="150000"/>
              </a:lnSpc>
            </a:pPr>
            <a:r>
              <a:rPr lang="tr-TR" dirty="0"/>
              <a:t>Bu çalışmalar; işyerlerinde işin yürütülmesi sırasında, çeşitli nedenlerden kaynaklanan sağlığa zarar verebilecek koşullardan korunmak amacıyla yapılan </a:t>
            </a:r>
            <a:r>
              <a:rPr lang="tr-TR" u="sng" dirty="0"/>
              <a:t>sistemli </a:t>
            </a:r>
            <a:r>
              <a:rPr lang="tr-TR" dirty="0"/>
              <a:t>ve </a:t>
            </a:r>
            <a:r>
              <a:rPr lang="tr-TR" u="sng" dirty="0"/>
              <a:t>bilimsel</a:t>
            </a:r>
            <a:r>
              <a:rPr lang="tr-TR" dirty="0"/>
              <a:t> çalışmalardır. </a:t>
            </a:r>
          </a:p>
        </p:txBody>
      </p:sp>
    </p:spTree>
    <p:extLst>
      <p:ext uri="{BB962C8B-B14F-4D97-AF65-F5344CB8AC3E}">
        <p14:creationId xmlns:p14="http://schemas.microsoft.com/office/powerpoint/2010/main" val="166616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90" y="229206"/>
            <a:ext cx="7056206" cy="6046173"/>
          </a:xfrm>
          <a:prstGeom prst="rect">
            <a:avLst/>
          </a:prstGeom>
        </p:spPr>
      </p:pic>
      <p:pic>
        <p:nvPicPr>
          <p:cNvPr id="7" name="Picture 6"/>
          <p:cNvPicPr>
            <a:picLocks noChangeAspect="1"/>
          </p:cNvPicPr>
          <p:nvPr/>
        </p:nvPicPr>
        <p:blipFill>
          <a:blip r:embed="rId3"/>
          <a:stretch>
            <a:fillRect/>
          </a:stretch>
        </p:blipFill>
        <p:spPr>
          <a:xfrm>
            <a:off x="7521198" y="101134"/>
            <a:ext cx="3800737" cy="6756866"/>
          </a:xfrm>
          <a:prstGeom prst="rect">
            <a:avLst/>
          </a:prstGeom>
        </p:spPr>
      </p:pic>
    </p:spTree>
    <p:extLst>
      <p:ext uri="{BB962C8B-B14F-4D97-AF65-F5344CB8AC3E}">
        <p14:creationId xmlns:p14="http://schemas.microsoft.com/office/powerpoint/2010/main" val="245535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0262" y="490537"/>
            <a:ext cx="7991475" cy="5876925"/>
          </a:xfrm>
          <a:prstGeom prst="rect">
            <a:avLst/>
          </a:prstGeom>
        </p:spPr>
      </p:pic>
    </p:spTree>
    <p:extLst>
      <p:ext uri="{BB962C8B-B14F-4D97-AF65-F5344CB8AC3E}">
        <p14:creationId xmlns:p14="http://schemas.microsoft.com/office/powerpoint/2010/main" val="71667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4877" y="2568185"/>
            <a:ext cx="7598491" cy="523220"/>
          </a:xfrm>
          <a:prstGeom prst="rect">
            <a:avLst/>
          </a:prstGeom>
          <a:solidFill>
            <a:srgbClr val="FFFF00"/>
          </a:solidFill>
        </p:spPr>
        <p:txBody>
          <a:bodyPr wrap="none">
            <a:spAutoFit/>
          </a:bodyPr>
          <a:lstStyle/>
          <a:p>
            <a:pPr algn="ctr"/>
            <a:r>
              <a:rPr lang="tr-TR" sz="2800" b="1" i="1" dirty="0" smtClean="0">
                <a:solidFill>
                  <a:srgbClr val="FF0000"/>
                </a:solidFill>
              </a:rPr>
              <a:t>Sağlıklı ve güvenli bir çalışma ortamı oluşturmak</a:t>
            </a:r>
            <a:endParaRPr lang="tr-TR" sz="2800" b="1" i="1" dirty="0">
              <a:solidFill>
                <a:srgbClr val="FF0000"/>
              </a:solidFill>
            </a:endParaRPr>
          </a:p>
        </p:txBody>
      </p:sp>
      <p:sp>
        <p:nvSpPr>
          <p:cNvPr id="6" name="Rectangle 5"/>
          <p:cNvSpPr/>
          <p:nvPr/>
        </p:nvSpPr>
        <p:spPr>
          <a:xfrm>
            <a:off x="839235" y="1696349"/>
            <a:ext cx="6438879" cy="523220"/>
          </a:xfrm>
          <a:prstGeom prst="rect">
            <a:avLst/>
          </a:prstGeom>
          <a:solidFill>
            <a:srgbClr val="FF6699"/>
          </a:solidFill>
        </p:spPr>
        <p:txBody>
          <a:bodyPr wrap="none">
            <a:spAutoFit/>
          </a:bodyPr>
          <a:lstStyle/>
          <a:p>
            <a:pPr algn="ctr"/>
            <a:r>
              <a:rPr lang="tr-TR" sz="2800" b="1" i="1" dirty="0" smtClean="0"/>
              <a:t>Çalışanların sağlık ve güvenliğini korumak</a:t>
            </a:r>
            <a:endParaRPr lang="tr-TR" sz="2800" b="1" i="1" dirty="0"/>
          </a:p>
        </p:txBody>
      </p:sp>
      <p:sp>
        <p:nvSpPr>
          <p:cNvPr id="7" name="Rectangle 6"/>
          <p:cNvSpPr/>
          <p:nvPr/>
        </p:nvSpPr>
        <p:spPr>
          <a:xfrm>
            <a:off x="2448223" y="3618943"/>
            <a:ext cx="6615145" cy="523220"/>
          </a:xfrm>
          <a:prstGeom prst="rect">
            <a:avLst/>
          </a:prstGeom>
          <a:solidFill>
            <a:srgbClr val="92D050"/>
          </a:solidFill>
        </p:spPr>
        <p:txBody>
          <a:bodyPr wrap="none">
            <a:spAutoFit/>
          </a:bodyPr>
          <a:lstStyle/>
          <a:p>
            <a:pPr algn="ctr"/>
            <a:r>
              <a:rPr lang="tr-TR" sz="2800" b="1" i="1" dirty="0" smtClean="0">
                <a:solidFill>
                  <a:srgbClr val="FF0000"/>
                </a:solidFill>
              </a:rPr>
              <a:t>İş kazaları ve meslek hastalıklarını önlemek</a:t>
            </a:r>
            <a:endParaRPr lang="tr-TR" sz="2800" b="1" i="1" dirty="0">
              <a:solidFill>
                <a:srgbClr val="FF0000"/>
              </a:solidFill>
            </a:endParaRPr>
          </a:p>
        </p:txBody>
      </p:sp>
      <p:sp>
        <p:nvSpPr>
          <p:cNvPr id="8" name="Rectangle 7"/>
          <p:cNvSpPr/>
          <p:nvPr/>
        </p:nvSpPr>
        <p:spPr>
          <a:xfrm>
            <a:off x="3922456" y="4669701"/>
            <a:ext cx="6709914" cy="523220"/>
          </a:xfrm>
          <a:prstGeom prst="rect">
            <a:avLst/>
          </a:prstGeom>
          <a:solidFill>
            <a:srgbClr val="7030A0"/>
          </a:solidFill>
        </p:spPr>
        <p:txBody>
          <a:bodyPr wrap="none">
            <a:spAutoFit/>
          </a:bodyPr>
          <a:lstStyle/>
          <a:p>
            <a:pPr algn="ctr"/>
            <a:r>
              <a:rPr lang="tr-TR" sz="2800" b="1" i="1" dirty="0" smtClean="0">
                <a:solidFill>
                  <a:schemeClr val="bg1"/>
                </a:solidFill>
              </a:rPr>
              <a:t>Üretimde güvenliği ve devamlılığı sağlamak</a:t>
            </a:r>
            <a:endParaRPr lang="tr-TR" sz="2800" b="1" i="1" dirty="0">
              <a:solidFill>
                <a:schemeClr val="bg1"/>
              </a:solidFill>
            </a:endParaRPr>
          </a:p>
        </p:txBody>
      </p:sp>
      <p:sp>
        <p:nvSpPr>
          <p:cNvPr id="9" name="Rectangle 8"/>
          <p:cNvSpPr/>
          <p:nvPr/>
        </p:nvSpPr>
        <p:spPr>
          <a:xfrm>
            <a:off x="7100029" y="6280120"/>
            <a:ext cx="5091971" cy="369332"/>
          </a:xfrm>
          <a:prstGeom prst="rect">
            <a:avLst/>
          </a:prstGeom>
        </p:spPr>
        <p:txBody>
          <a:bodyPr wrap="none">
            <a:spAutoFit/>
          </a:bodyPr>
          <a:lstStyle/>
          <a:p>
            <a:pPr algn="ctr"/>
            <a:r>
              <a:rPr lang="tr-TR" b="1" i="1" dirty="0" smtClean="0">
                <a:solidFill>
                  <a:srgbClr val="FF0000"/>
                </a:solidFill>
              </a:rPr>
              <a:t>Bunların sonucu olarak da kalite ve verimlilik artar</a:t>
            </a:r>
            <a:endParaRPr lang="tr-TR" b="1" i="1" dirty="0">
              <a:solidFill>
                <a:srgbClr val="FF0000"/>
              </a:solidFill>
            </a:endParaRPr>
          </a:p>
        </p:txBody>
      </p:sp>
      <p:sp>
        <p:nvSpPr>
          <p:cNvPr id="10" name="Rectangle 9"/>
          <p:cNvSpPr/>
          <p:nvPr/>
        </p:nvSpPr>
        <p:spPr>
          <a:xfrm>
            <a:off x="3176655" y="230092"/>
            <a:ext cx="5742756" cy="1200329"/>
          </a:xfrm>
          <a:prstGeom prst="rect">
            <a:avLst/>
          </a:prstGeom>
          <a:solidFill>
            <a:srgbClr val="FF0000"/>
          </a:solidFill>
        </p:spPr>
        <p:txBody>
          <a:bodyPr wrap="square">
            <a:spAutoFit/>
          </a:bodyPr>
          <a:lstStyle/>
          <a:p>
            <a:pPr algn="ctr"/>
            <a:r>
              <a:rPr lang="tr-TR" sz="7200" b="1" i="1" dirty="0" smtClean="0">
                <a:solidFill>
                  <a:schemeClr val="bg1"/>
                </a:solidFill>
              </a:rPr>
              <a:t>İsg amaç</a:t>
            </a:r>
            <a:endParaRPr lang="tr-TR" sz="7200" b="1" i="1" dirty="0">
              <a:solidFill>
                <a:schemeClr val="bg1"/>
              </a:solidFill>
            </a:endParaRPr>
          </a:p>
        </p:txBody>
      </p:sp>
      <p:sp>
        <p:nvSpPr>
          <p:cNvPr id="11" name="5-Point Star 10"/>
          <p:cNvSpPr/>
          <p:nvPr/>
        </p:nvSpPr>
        <p:spPr>
          <a:xfrm>
            <a:off x="839235" y="0"/>
            <a:ext cx="1608988" cy="1430421"/>
          </a:xfrm>
          <a:prstGeom prst="star5">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5-Point Star 11"/>
          <p:cNvSpPr/>
          <p:nvPr/>
        </p:nvSpPr>
        <p:spPr>
          <a:xfrm>
            <a:off x="491874" y="730112"/>
            <a:ext cx="694722" cy="617621"/>
          </a:xfrm>
          <a:prstGeom prst="star5">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5-Point Star 12"/>
          <p:cNvSpPr/>
          <p:nvPr/>
        </p:nvSpPr>
        <p:spPr>
          <a:xfrm>
            <a:off x="110803" y="53866"/>
            <a:ext cx="851723" cy="757198"/>
          </a:xfrm>
          <a:prstGeom prst="star5">
            <a:avLst>
              <a:gd name="adj" fmla="val 11433"/>
              <a:gd name="hf" fmla="val 105146"/>
              <a:gd name="vf" fmla="val 110557"/>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07586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794"/>
            <a:ext cx="6906621" cy="5436295"/>
          </a:xfrm>
        </p:spPr>
        <p:txBody>
          <a:bodyPr>
            <a:normAutofit fontScale="85000" lnSpcReduction="20000"/>
          </a:bodyPr>
          <a:lstStyle/>
          <a:p>
            <a:pPr marL="0" indent="0" algn="ctr">
              <a:buNone/>
            </a:pPr>
            <a:r>
              <a:rPr lang="tr-TR" sz="4400" b="1" dirty="0" smtClean="0"/>
              <a:t>İŞ SAĞLIĞI VE GÜVENLİĞİ </a:t>
            </a:r>
          </a:p>
          <a:p>
            <a:pPr marL="0" indent="0" algn="ctr">
              <a:buNone/>
            </a:pPr>
            <a:r>
              <a:rPr lang="tr-TR" sz="4400" b="1" dirty="0" smtClean="0"/>
              <a:t>KÜLTÜRÜ </a:t>
            </a:r>
          </a:p>
          <a:p>
            <a:pPr marL="0" indent="0" algn="ctr">
              <a:buNone/>
            </a:pPr>
            <a:endParaRPr lang="tr-TR" sz="3600" b="1" dirty="0"/>
          </a:p>
          <a:p>
            <a:pPr marL="0" indent="0" algn="ctr">
              <a:buNone/>
            </a:pPr>
            <a:endParaRPr lang="tr-TR" sz="3600" dirty="0"/>
          </a:p>
          <a:p>
            <a:pPr marL="0" indent="0" algn="ctr">
              <a:lnSpc>
                <a:spcPct val="150000"/>
              </a:lnSpc>
              <a:buNone/>
            </a:pPr>
            <a:r>
              <a:rPr lang="tr-TR" sz="3600" dirty="0"/>
              <a:t>Kişilerin, kendi sağlıklarını koruma ve geliştirme, </a:t>
            </a:r>
            <a:r>
              <a:rPr lang="tr-TR" sz="3600" dirty="0" smtClean="0"/>
              <a:t>güvenliklerine </a:t>
            </a:r>
            <a:r>
              <a:rPr lang="tr-TR" sz="3600" dirty="0"/>
              <a:t>önem verme bilincine erişerek </a:t>
            </a:r>
            <a:r>
              <a:rPr lang="tr-TR" sz="3600" dirty="0" smtClean="0"/>
              <a:t>toplumsal </a:t>
            </a:r>
            <a:r>
              <a:rPr lang="tr-TR" sz="3600" dirty="0"/>
              <a:t>düzeyde; </a:t>
            </a:r>
            <a:r>
              <a:rPr lang="tr-TR" sz="3600" b="1" dirty="0" smtClean="0"/>
              <a:t>sağlık </a:t>
            </a:r>
            <a:r>
              <a:rPr lang="tr-TR" sz="3600" b="1" dirty="0"/>
              <a:t>ve güvenliğin yaşam boyu sürekliliğinin </a:t>
            </a:r>
            <a:r>
              <a:rPr lang="tr-TR" sz="3600" b="1" dirty="0" smtClean="0"/>
              <a:t>sağlanmasıdır</a:t>
            </a:r>
            <a:r>
              <a:rPr lang="tr-TR" sz="3600" b="1" dirty="0"/>
              <a:t>. </a:t>
            </a:r>
            <a:endParaRPr lang="tr-TR" sz="3600" dirty="0"/>
          </a:p>
        </p:txBody>
      </p:sp>
      <p:pic>
        <p:nvPicPr>
          <p:cNvPr id="4" name="Picture 3"/>
          <p:cNvPicPr>
            <a:picLocks noChangeAspect="1"/>
          </p:cNvPicPr>
          <p:nvPr/>
        </p:nvPicPr>
        <p:blipFill>
          <a:blip r:embed="rId2"/>
          <a:stretch>
            <a:fillRect/>
          </a:stretch>
        </p:blipFill>
        <p:spPr>
          <a:xfrm>
            <a:off x="6657678" y="1536304"/>
            <a:ext cx="5534322" cy="4155785"/>
          </a:xfrm>
          <a:prstGeom prst="rect">
            <a:avLst/>
          </a:prstGeom>
        </p:spPr>
      </p:pic>
    </p:spTree>
    <p:extLst>
      <p:ext uri="{BB962C8B-B14F-4D97-AF65-F5344CB8AC3E}">
        <p14:creationId xmlns:p14="http://schemas.microsoft.com/office/powerpoint/2010/main" val="2120981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87845" y="307508"/>
            <a:ext cx="7627692" cy="5301072"/>
          </a:xfrm>
          <a:prstGeom prst="rect">
            <a:avLst/>
          </a:prstGeom>
        </p:spPr>
      </p:pic>
      <p:pic>
        <p:nvPicPr>
          <p:cNvPr id="3" name="Picture 2"/>
          <p:cNvPicPr>
            <a:picLocks noChangeAspect="1"/>
          </p:cNvPicPr>
          <p:nvPr/>
        </p:nvPicPr>
        <p:blipFill>
          <a:blip r:embed="rId3"/>
          <a:stretch>
            <a:fillRect/>
          </a:stretch>
        </p:blipFill>
        <p:spPr>
          <a:xfrm>
            <a:off x="0" y="3489852"/>
            <a:ext cx="4371810" cy="3368148"/>
          </a:xfrm>
          <a:prstGeom prst="rect">
            <a:avLst/>
          </a:prstGeom>
        </p:spPr>
      </p:pic>
    </p:spTree>
    <p:extLst>
      <p:ext uri="{BB962C8B-B14F-4D97-AF65-F5344CB8AC3E}">
        <p14:creationId xmlns:p14="http://schemas.microsoft.com/office/powerpoint/2010/main" val="1155226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6377" y="160179"/>
            <a:ext cx="8815257" cy="6484879"/>
          </a:xfrm>
          <a:prstGeom prst="rect">
            <a:avLst/>
          </a:prstGeom>
        </p:spPr>
      </p:pic>
    </p:spTree>
    <p:extLst>
      <p:ext uri="{BB962C8B-B14F-4D97-AF65-F5344CB8AC3E}">
        <p14:creationId xmlns:p14="http://schemas.microsoft.com/office/powerpoint/2010/main" val="108350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834" y="192858"/>
            <a:ext cx="11373632" cy="6571197"/>
          </a:xfrm>
          <a:prstGeom prst="rect">
            <a:avLst/>
          </a:prstGeom>
        </p:spPr>
      </p:pic>
    </p:spTree>
    <p:extLst>
      <p:ext uri="{BB962C8B-B14F-4D97-AF65-F5344CB8AC3E}">
        <p14:creationId xmlns:p14="http://schemas.microsoft.com/office/powerpoint/2010/main" val="2032595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101" y="630196"/>
            <a:ext cx="8324596" cy="3751925"/>
          </a:xfrm>
          <a:prstGeom prst="rect">
            <a:avLst/>
          </a:prstGeom>
        </p:spPr>
        <p:txBody>
          <a:bodyPr wrap="square">
            <a:spAutoFit/>
          </a:bodyPr>
          <a:lstStyle/>
          <a:p>
            <a:pPr marL="241935">
              <a:lnSpc>
                <a:spcPct val="115000"/>
              </a:lnSpc>
              <a:spcBef>
                <a:spcPts val="15"/>
              </a:spcBef>
              <a:spcAft>
                <a:spcPts val="0"/>
              </a:spcAft>
            </a:pPr>
            <a:r>
              <a:rPr lang="tr-TR" sz="3200" b="1"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Meslek</a:t>
            </a:r>
            <a:r>
              <a:rPr lang="en-US" sz="3200" b="1" spc="-30"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 </a:t>
            </a:r>
            <a:r>
              <a:rPr lang="en-US" sz="3200" b="1" spc="-5"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h</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a</a:t>
            </a:r>
            <a:r>
              <a:rPr lang="en-US" sz="3200" b="1" spc="-2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s</a:t>
            </a:r>
            <a:r>
              <a:rPr lang="en-US" sz="3200" b="1" spc="-15"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t</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al</a:t>
            </a:r>
            <a:r>
              <a:rPr lang="en-US" sz="3200" b="1" spc="-1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ık</a:t>
            </a:r>
            <a:r>
              <a:rPr lang="en-US" sz="3200" b="1" spc="-5"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l</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a</a:t>
            </a:r>
            <a:r>
              <a:rPr lang="en-US" sz="3200" b="1" spc="1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r</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ı</a:t>
            </a:r>
            <a:endParaRPr lang="tr-T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02590" marR="2567305" algn="ctr">
              <a:lnSpc>
                <a:spcPct val="115000"/>
              </a:lnSpc>
              <a:spcBef>
                <a:spcPts val="455"/>
              </a:spcBef>
              <a:spcAft>
                <a:spcPts val="0"/>
              </a:spcAft>
            </a:pPr>
            <a:r>
              <a:rPr lang="en-US" sz="3200" b="1"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%1</a:t>
            </a:r>
            <a:r>
              <a:rPr lang="en-US" sz="3200" b="1" spc="-10"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0</a:t>
            </a:r>
            <a:r>
              <a:rPr lang="en-US" sz="3200" b="1"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0</a:t>
            </a:r>
            <a:r>
              <a:rPr lang="en-US" sz="3200" b="1" spc="-30" dirty="0"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 </a:t>
            </a:r>
            <a:r>
              <a:rPr lang="en-US" sz="3200" b="1" spc="-1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ö</a:t>
            </a:r>
            <a:r>
              <a:rPr lang="en-US" sz="3200" b="1" spc="-5"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nl</a:t>
            </a:r>
            <a:r>
              <a:rPr lang="en-US" sz="3200" b="1"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eneb</a:t>
            </a:r>
            <a:r>
              <a:rPr lang="en-US" sz="3200" b="1" spc="-1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i</a:t>
            </a:r>
            <a:r>
              <a:rPr lang="en-US" sz="3200" b="1" spc="-5"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li</a:t>
            </a:r>
            <a:r>
              <a:rPr lang="en-US" sz="3200" b="1" spc="10" dirty="0" err="1" smtClean="0">
                <a:solidFill>
                  <a:srgbClr val="006600"/>
                </a:solidFill>
                <a:effectLst/>
                <a:latin typeface="Calibri" panose="020F0502020204030204" pitchFamily="34" charset="0"/>
                <a:ea typeface="Calibri" panose="020F0502020204030204" pitchFamily="34" charset="0"/>
                <a:cs typeface="Calibri" panose="020F0502020204030204" pitchFamily="34" charset="0"/>
              </a:rPr>
              <a:t>r</a:t>
            </a:r>
            <a:r>
              <a:rPr lang="en-US" sz="3200" dirty="0" smtClean="0">
                <a:solidFill>
                  <a:srgbClr val="6F2F9F"/>
                </a:solidFill>
                <a:effectLst/>
                <a:latin typeface="Calibri" panose="020F0502020204030204" pitchFamily="34" charset="0"/>
                <a:ea typeface="Calibri" panose="020F0502020204030204" pitchFamily="34" charset="0"/>
                <a:cs typeface="Calibri" panose="020F0502020204030204" pitchFamily="34" charset="0"/>
              </a:rPr>
              <a:t>.</a:t>
            </a:r>
            <a:endParaRPr lang="tr-TR" sz="3200" dirty="0" smtClean="0">
              <a:solidFill>
                <a:srgbClr val="6F2F9F"/>
              </a:solidFill>
              <a:effectLst/>
              <a:latin typeface="Calibri" panose="020F0502020204030204" pitchFamily="34" charset="0"/>
              <a:ea typeface="Calibri" panose="020F0502020204030204" pitchFamily="34" charset="0"/>
              <a:cs typeface="Calibri" panose="020F0502020204030204" pitchFamily="34" charset="0"/>
            </a:endParaRPr>
          </a:p>
          <a:p>
            <a:pPr marL="402590" marR="2567305" algn="ctr">
              <a:lnSpc>
                <a:spcPct val="115000"/>
              </a:lnSpc>
              <a:spcBef>
                <a:spcPts val="455"/>
              </a:spcBef>
              <a:spcAft>
                <a:spcPts val="0"/>
              </a:spcAft>
            </a:pPr>
            <a:endParaRPr lang="tr-TR" sz="3200" dirty="0">
              <a:solidFill>
                <a:srgbClr val="6F2F9F"/>
              </a:solidFill>
              <a:latin typeface="Calibri" panose="020F0502020204030204" pitchFamily="34" charset="0"/>
              <a:ea typeface="Calibri" panose="020F0502020204030204" pitchFamily="34" charset="0"/>
              <a:cs typeface="Calibri" panose="020F0502020204030204" pitchFamily="34" charset="0"/>
            </a:endParaRPr>
          </a:p>
          <a:p>
            <a:pPr marL="402590" marR="2567305" algn="ctr">
              <a:lnSpc>
                <a:spcPct val="115000"/>
              </a:lnSpc>
              <a:spcBef>
                <a:spcPts val="455"/>
              </a:spcBef>
              <a:spcAft>
                <a:spcPts val="0"/>
              </a:spcAft>
            </a:pPr>
            <a:endParaRPr lang="tr-T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41935">
              <a:lnSpc>
                <a:spcPct val="115000"/>
              </a:lnSpc>
              <a:spcBef>
                <a:spcPts val="440"/>
              </a:spcBef>
              <a:spcAft>
                <a:spcPts val="0"/>
              </a:spcAft>
            </a:pPr>
            <a:r>
              <a:rPr lang="en-US" sz="3200" dirty="0" smtClean="0">
                <a:solidFill>
                  <a:srgbClr val="001F5F"/>
                </a:solidFill>
                <a:effectLst/>
                <a:latin typeface="Arial" panose="020B0604020202020204" pitchFamily="34" charset="0"/>
                <a:ea typeface="Arial" panose="020B0604020202020204" pitchFamily="34" charset="0"/>
                <a:cs typeface="Times New Roman" panose="02020603050405020304" pitchFamily="18" charset="0"/>
              </a:rPr>
              <a:t>•</a:t>
            </a:r>
            <a:r>
              <a:rPr lang="en-US" sz="3200" spc="230" dirty="0" smtClean="0">
                <a:solidFill>
                  <a:srgbClr val="001F5F"/>
                </a:solidFill>
                <a:effectLst/>
                <a:latin typeface="Arial" panose="020B0604020202020204" pitchFamily="34" charset="0"/>
                <a:ea typeface="Arial" panose="020B0604020202020204" pitchFamily="34" charset="0"/>
                <a:cs typeface="Times New Roman" panose="02020603050405020304" pitchFamily="18" charset="0"/>
              </a:rPr>
              <a:t> </a:t>
            </a:r>
            <a:r>
              <a:rPr lang="en-US" sz="3200" b="1" spc="-10"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İ</a:t>
            </a:r>
            <a:r>
              <a:rPr lang="en-US" sz="3200" b="1"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ş</a:t>
            </a:r>
            <a:r>
              <a:rPr lang="en-US" sz="3200" b="1" spc="-5"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 </a:t>
            </a:r>
            <a:r>
              <a:rPr lang="en-US" sz="3200" b="1" spc="-30"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k</a:t>
            </a:r>
            <a:r>
              <a:rPr lang="en-US" sz="3200" b="1"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a</a:t>
            </a:r>
            <a:r>
              <a:rPr lang="en-US" sz="3200" b="1" spc="-15"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z</a:t>
            </a:r>
            <a:r>
              <a:rPr lang="en-US" sz="3200" b="1"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ala</a:t>
            </a:r>
            <a:r>
              <a:rPr lang="en-US" sz="3200" b="1" spc="5"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r</a:t>
            </a:r>
            <a:r>
              <a:rPr lang="en-US" sz="3200" b="1" spc="-5"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ını</a:t>
            </a:r>
            <a:r>
              <a:rPr lang="en-US" sz="3200" b="1"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n</a:t>
            </a:r>
            <a:r>
              <a:rPr lang="en-US" sz="3200" b="1" spc="-30"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 </a:t>
            </a:r>
            <a:endParaRPr lang="tr-TR" sz="3200" b="1" spc="-30"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endParaRPr>
          </a:p>
          <a:p>
            <a:pPr marL="241935">
              <a:lnSpc>
                <a:spcPct val="115000"/>
              </a:lnSpc>
              <a:spcBef>
                <a:spcPts val="440"/>
              </a:spcBef>
              <a:spcAft>
                <a:spcPts val="0"/>
              </a:spcAft>
            </a:pPr>
            <a:r>
              <a:rPr lang="tr-TR" sz="3200" b="1" spc="-30" dirty="0">
                <a:solidFill>
                  <a:srgbClr val="001F5F"/>
                </a:solidFill>
                <a:latin typeface="Calibri" panose="020F0502020204030204" pitchFamily="34" charset="0"/>
                <a:ea typeface="Calibri" panose="020F0502020204030204" pitchFamily="34" charset="0"/>
                <a:cs typeface="Calibri" panose="020F0502020204030204" pitchFamily="34" charset="0"/>
              </a:rPr>
              <a:t>  </a:t>
            </a:r>
            <a:r>
              <a:rPr lang="tr-TR" sz="3200" b="1" spc="-30" dirty="0" smtClean="0">
                <a:solidFill>
                  <a:srgbClr val="001F5F"/>
                </a:solidFill>
                <a:latin typeface="Calibri" panose="020F0502020204030204" pitchFamily="34" charset="0"/>
                <a:ea typeface="Calibri" panose="020F0502020204030204" pitchFamily="34" charset="0"/>
                <a:cs typeface="Calibri" panose="020F0502020204030204" pitchFamily="34" charset="0"/>
              </a:rPr>
              <a:t>                  </a:t>
            </a:r>
            <a:r>
              <a:rPr lang="en-US" sz="3200" b="1"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%9</a:t>
            </a:r>
            <a:r>
              <a:rPr lang="en-US" sz="3200" b="1" spc="-10"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8</a:t>
            </a:r>
            <a:r>
              <a:rPr lang="en-US" sz="3200" b="1" spc="5"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a:t>
            </a:r>
            <a:r>
              <a:rPr lang="en-US" sz="3200" b="1"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i </a:t>
            </a:r>
            <a:r>
              <a:rPr lang="en-US" sz="3200" b="1" spc="-15"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ö</a:t>
            </a:r>
            <a:r>
              <a:rPr lang="en-US" sz="3200" b="1" spc="-5"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nl</a:t>
            </a:r>
            <a:r>
              <a:rPr lang="en-US" sz="3200" b="1" dirty="0" err="1"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en</a:t>
            </a:r>
            <a:r>
              <a:rPr lang="tr-TR" sz="3200" b="1" dirty="0" smtClean="0">
                <a:solidFill>
                  <a:srgbClr val="001F5F"/>
                </a:solidFill>
                <a:effectLst/>
                <a:latin typeface="Calibri" panose="020F0502020204030204" pitchFamily="34" charset="0"/>
                <a:ea typeface="Calibri" panose="020F0502020204030204" pitchFamily="34" charset="0"/>
                <a:cs typeface="Calibri" panose="020F0502020204030204" pitchFamily="34" charset="0"/>
              </a:rPr>
              <a:t>ebilir.</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2"/>
          <p:cNvGrpSpPr>
            <a:grpSpLocks/>
          </p:cNvGrpSpPr>
          <p:nvPr/>
        </p:nvGrpSpPr>
        <p:grpSpPr bwMode="auto">
          <a:xfrm>
            <a:off x="7136834" y="784551"/>
            <a:ext cx="4775417" cy="5152786"/>
            <a:chOff x="4830" y="-126"/>
            <a:chExt cx="3961" cy="4114"/>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 y="1843"/>
              <a:ext cx="2050" cy="21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p:cNvGrpSpPr>
              <a:grpSpLocks/>
            </p:cNvGrpSpPr>
            <p:nvPr/>
          </p:nvGrpSpPr>
          <p:grpSpPr bwMode="auto">
            <a:xfrm>
              <a:off x="4834" y="1839"/>
              <a:ext cx="2057" cy="2145"/>
              <a:chOff x="4834" y="1839"/>
              <a:chExt cx="2057" cy="2145"/>
            </a:xfrm>
          </p:grpSpPr>
          <p:sp>
            <p:nvSpPr>
              <p:cNvPr id="7" name="Freeform 5"/>
              <p:cNvSpPr>
                <a:spLocks/>
              </p:cNvSpPr>
              <p:nvPr/>
            </p:nvSpPr>
            <p:spPr bwMode="auto">
              <a:xfrm>
                <a:off x="4834" y="1839"/>
                <a:ext cx="2057" cy="2145"/>
              </a:xfrm>
              <a:custGeom>
                <a:avLst/>
                <a:gdLst>
                  <a:gd name="T0" fmla="+- 0 4834 4834"/>
                  <a:gd name="T1" fmla="*/ T0 w 2057"/>
                  <a:gd name="T2" fmla="+- 0 3984 1839"/>
                  <a:gd name="T3" fmla="*/ 3984 h 2145"/>
                  <a:gd name="T4" fmla="+- 0 6891 4834"/>
                  <a:gd name="T5" fmla="*/ T4 w 2057"/>
                  <a:gd name="T6" fmla="+- 0 3984 1839"/>
                  <a:gd name="T7" fmla="*/ 3984 h 2145"/>
                  <a:gd name="T8" fmla="+- 0 6891 4834"/>
                  <a:gd name="T9" fmla="*/ T8 w 2057"/>
                  <a:gd name="T10" fmla="+- 0 1839 1839"/>
                  <a:gd name="T11" fmla="*/ 1839 h 2145"/>
                  <a:gd name="T12" fmla="+- 0 4834 4834"/>
                  <a:gd name="T13" fmla="*/ T12 w 2057"/>
                  <a:gd name="T14" fmla="+- 0 1839 1839"/>
                  <a:gd name="T15" fmla="*/ 1839 h 2145"/>
                  <a:gd name="T16" fmla="+- 0 4834 4834"/>
                  <a:gd name="T17" fmla="*/ T16 w 2057"/>
                  <a:gd name="T18" fmla="+- 0 3984 1839"/>
                  <a:gd name="T19" fmla="*/ 3984 h 2145"/>
                </a:gdLst>
                <a:ahLst/>
                <a:cxnLst>
                  <a:cxn ang="0">
                    <a:pos x="T1" y="T3"/>
                  </a:cxn>
                  <a:cxn ang="0">
                    <a:pos x="T5" y="T7"/>
                  </a:cxn>
                  <a:cxn ang="0">
                    <a:pos x="T9" y="T11"/>
                  </a:cxn>
                  <a:cxn ang="0">
                    <a:pos x="T13" y="T15"/>
                  </a:cxn>
                  <a:cxn ang="0">
                    <a:pos x="T17" y="T19"/>
                  </a:cxn>
                </a:cxnLst>
                <a:rect l="0" t="0" r="r" b="b"/>
                <a:pathLst>
                  <a:path w="2057" h="2145">
                    <a:moveTo>
                      <a:pt x="0" y="2145"/>
                    </a:moveTo>
                    <a:lnTo>
                      <a:pt x="2057" y="2145"/>
                    </a:lnTo>
                    <a:lnTo>
                      <a:pt x="2057" y="0"/>
                    </a:lnTo>
                    <a:lnTo>
                      <a:pt x="0" y="0"/>
                    </a:lnTo>
                    <a:lnTo>
                      <a:pt x="0" y="2145"/>
                    </a:lnTo>
                    <a:close/>
                  </a:path>
                </a:pathLst>
              </a:custGeom>
              <a:noFill/>
              <a:ln w="476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 y="-126"/>
                <a:ext cx="2041" cy="288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59731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15180" y="133611"/>
            <a:ext cx="9004858" cy="6630443"/>
          </a:xfrm>
          <a:prstGeom prst="rect">
            <a:avLst/>
          </a:prstGeom>
        </p:spPr>
      </p:pic>
    </p:spTree>
    <p:extLst>
      <p:ext uri="{BB962C8B-B14F-4D97-AF65-F5344CB8AC3E}">
        <p14:creationId xmlns:p14="http://schemas.microsoft.com/office/powerpoint/2010/main" val="2001138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5546" y="101400"/>
            <a:ext cx="8930146" cy="6562446"/>
          </a:xfrm>
          <a:prstGeom prst="rect">
            <a:avLst/>
          </a:prstGeom>
        </p:spPr>
      </p:pic>
      <p:sp>
        <p:nvSpPr>
          <p:cNvPr id="2" name="Up Arrow 1"/>
          <p:cNvSpPr/>
          <p:nvPr/>
        </p:nvSpPr>
        <p:spPr>
          <a:xfrm>
            <a:off x="1152395" y="2091847"/>
            <a:ext cx="876821" cy="2254685"/>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68508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19398"/>
            <a:ext cx="10515600" cy="1325563"/>
          </a:xfrm>
        </p:spPr>
        <p:txBody>
          <a:bodyPr/>
          <a:lstStyle/>
          <a:p>
            <a:r>
              <a:rPr lang="tr-TR" b="1" u="sng" dirty="0">
                <a:solidFill>
                  <a:srgbClr val="C00000"/>
                </a:solidFill>
                <a:latin typeface="Arial" pitchFamily="34" charset="0"/>
                <a:cs typeface="Arial" pitchFamily="34" charset="0"/>
              </a:rPr>
              <a:t>DÜNDEN  BUGÜNE İŞ KANUNLARI</a:t>
            </a:r>
            <a:endParaRPr lang="tr-TR" dirty="0"/>
          </a:p>
        </p:txBody>
      </p:sp>
      <p:pic>
        <p:nvPicPr>
          <p:cNvPr id="4" name="Picture 4" descr="a3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27601" y="1944961"/>
            <a:ext cx="5205746" cy="43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1287" y="976312"/>
            <a:ext cx="6829425" cy="4905375"/>
          </a:xfrm>
          <a:prstGeom prst="rect">
            <a:avLst/>
          </a:prstGeom>
        </p:spPr>
      </p:pic>
    </p:spTree>
    <p:extLst>
      <p:ext uri="{BB962C8B-B14F-4D97-AF65-F5344CB8AC3E}">
        <p14:creationId xmlns:p14="http://schemas.microsoft.com/office/powerpoint/2010/main" val="1435264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0.gstatic.com/images?q=tbn:ANd9GcSd0tE5oOnbAcITMx-X2QCFB-M0iYaro5RHqfESqFDvEiCRf0j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8249"/>
            <a:ext cx="6785811" cy="2899751"/>
          </a:xfrm>
          <a:prstGeom prst="rect">
            <a:avLst/>
          </a:prstGeom>
          <a:noFill/>
          <a:extLst>
            <a:ext uri="{909E8E84-426E-40DD-AFC4-6F175D3DCCD1}">
              <a14:hiddenFill xmlns:a14="http://schemas.microsoft.com/office/drawing/2010/main">
                <a:solidFill>
                  <a:srgbClr val="FFFFFF"/>
                </a:solidFill>
              </a14:hiddenFill>
            </a:ext>
          </a:extLst>
        </p:spPr>
      </p:pic>
      <p:sp>
        <p:nvSpPr>
          <p:cNvPr id="11268" name="4 Slayt Numarası Yer Tutucusu"/>
          <p:cNvSpPr>
            <a:spLocks noGrp="1"/>
          </p:cNvSpPr>
          <p:nvPr>
            <p:ph type="sldNum" sz="quarter" idx="12"/>
          </p:nvPr>
        </p:nvSpPr>
        <p:spPr bwMode="auto">
          <a:ln>
            <a:miter lim="800000"/>
            <a:headEnd/>
            <a:tailEnd/>
          </a:ln>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EB09BC91-4C30-4D8B-A635-6AD5ED36D6AE}" type="slidenum">
              <a:rPr lang="en-US" sz="1200">
                <a:solidFill>
                  <a:srgbClr val="D38E27"/>
                </a:solidFill>
              </a:rPr>
              <a:pPr eaLnBrk="1" hangingPunct="1"/>
              <a:t>40</a:t>
            </a:fld>
            <a:endParaRPr lang="en-US" sz="1200">
              <a:solidFill>
                <a:srgbClr val="D38E27"/>
              </a:solidFill>
            </a:endParaRPr>
          </a:p>
        </p:txBody>
      </p:sp>
      <p:sp>
        <p:nvSpPr>
          <p:cNvPr id="4099" name="Rectangle 3"/>
          <p:cNvSpPr>
            <a:spLocks noGrp="1" noChangeArrowheads="1"/>
          </p:cNvSpPr>
          <p:nvPr>
            <p:ph type="title" idx="4294967295"/>
          </p:nvPr>
        </p:nvSpPr>
        <p:spPr>
          <a:xfrm>
            <a:off x="1524000" y="0"/>
            <a:ext cx="9144000" cy="1368698"/>
          </a:xfrm>
        </p:spPr>
        <p:txBody>
          <a:bodyPr/>
          <a:lstStyle/>
          <a:p>
            <a:pPr algn="ctr">
              <a:defRPr/>
            </a:pPr>
            <a:r>
              <a:rPr lang="tr-TR" sz="2800" dirty="0"/>
              <a:t>     </a:t>
            </a:r>
            <a:endParaRPr lang="tr-TR" sz="4000" b="1" u="sng" dirty="0">
              <a:solidFill>
                <a:srgbClr val="C00000"/>
              </a:solidFill>
              <a:latin typeface="Arial" pitchFamily="34" charset="0"/>
              <a:cs typeface="Arial" pitchFamily="34" charset="0"/>
            </a:endParaRPr>
          </a:p>
        </p:txBody>
      </p:sp>
      <p:sp>
        <p:nvSpPr>
          <p:cNvPr id="35842" name="Rectangle 2"/>
          <p:cNvSpPr>
            <a:spLocks noGrp="1" noChangeArrowheads="1"/>
          </p:cNvSpPr>
          <p:nvPr>
            <p:ph idx="4294967295"/>
          </p:nvPr>
        </p:nvSpPr>
        <p:spPr>
          <a:xfrm>
            <a:off x="1700463" y="363810"/>
            <a:ext cx="10198768" cy="4117702"/>
          </a:xfrm>
        </p:spPr>
        <p:txBody>
          <a:bodyPr>
            <a:noAutofit/>
          </a:bodyPr>
          <a:lstStyle/>
          <a:p>
            <a:pPr algn="ctr" eaLnBrk="1" hangingPunct="1">
              <a:lnSpc>
                <a:spcPct val="150000"/>
              </a:lnSpc>
              <a:buClr>
                <a:srgbClr val="FF0000"/>
              </a:buClr>
              <a:buFont typeface="Wingdings 2" panose="05020102010507070707" pitchFamily="18" charset="2"/>
              <a:buNone/>
              <a:defRPr/>
            </a:pPr>
            <a:r>
              <a:rPr lang="tr-TR" sz="3600" b="1" u="sng" dirty="0" smtClean="0">
                <a:solidFill>
                  <a:srgbClr val="FF0000"/>
                </a:solidFill>
              </a:rPr>
              <a:t>İlk İş Kanunu</a:t>
            </a:r>
            <a:r>
              <a:rPr lang="tr-TR" sz="3600" b="1" dirty="0" smtClean="0">
                <a:solidFill>
                  <a:srgbClr val="FF0000"/>
                </a:solidFill>
              </a:rPr>
              <a:t>: 3008</a:t>
            </a:r>
            <a:r>
              <a:rPr lang="tr-TR" sz="3600" b="1" dirty="0" smtClean="0">
                <a:solidFill>
                  <a:srgbClr val="003300"/>
                </a:solidFill>
              </a:rPr>
              <a:t> </a:t>
            </a:r>
            <a:r>
              <a:rPr lang="tr-TR" sz="3600" b="1" dirty="0" smtClean="0">
                <a:solidFill>
                  <a:srgbClr val="000066"/>
                </a:solidFill>
              </a:rPr>
              <a:t>SAYILI iŞ KANUNU</a:t>
            </a:r>
            <a:r>
              <a:rPr lang="tr-TR" sz="3600" b="1" dirty="0" smtClean="0">
                <a:solidFill>
                  <a:srgbClr val="003300"/>
                </a:solidFill>
              </a:rPr>
              <a:t>    –   </a:t>
            </a:r>
            <a:r>
              <a:rPr lang="tr-TR" sz="3600" b="1" dirty="0" smtClean="0">
                <a:solidFill>
                  <a:srgbClr val="660066"/>
                </a:solidFill>
              </a:rPr>
              <a:t>1936</a:t>
            </a:r>
          </a:p>
          <a:p>
            <a:pPr algn="ctr" eaLnBrk="1" hangingPunct="1">
              <a:lnSpc>
                <a:spcPct val="150000"/>
              </a:lnSpc>
              <a:buClr>
                <a:srgbClr val="FF0000"/>
              </a:buClr>
              <a:buFont typeface="Wingdings 2" panose="05020102010507070707" pitchFamily="18" charset="2"/>
              <a:buNone/>
              <a:defRPr/>
            </a:pPr>
            <a:r>
              <a:rPr lang="tr-TR" sz="3600" b="1" dirty="0" smtClean="0">
                <a:solidFill>
                  <a:srgbClr val="FF0066"/>
                </a:solidFill>
              </a:rPr>
              <a:t>                        </a:t>
            </a:r>
            <a:r>
              <a:rPr lang="tr-TR" sz="3600" b="1" dirty="0" smtClean="0">
                <a:solidFill>
                  <a:srgbClr val="FF0000"/>
                </a:solidFill>
              </a:rPr>
              <a:t>931 </a:t>
            </a:r>
            <a:r>
              <a:rPr lang="tr-TR" sz="3600" b="1" dirty="0" smtClean="0">
                <a:solidFill>
                  <a:srgbClr val="000066"/>
                </a:solidFill>
              </a:rPr>
              <a:t>SAYILI iŞ KANUNU   </a:t>
            </a:r>
            <a:r>
              <a:rPr lang="tr-TR" sz="3600" b="1" dirty="0" smtClean="0">
                <a:solidFill>
                  <a:srgbClr val="003300"/>
                </a:solidFill>
              </a:rPr>
              <a:t> –   </a:t>
            </a:r>
            <a:r>
              <a:rPr lang="tr-TR" sz="3600" b="1" dirty="0" smtClean="0">
                <a:solidFill>
                  <a:srgbClr val="660066"/>
                </a:solidFill>
              </a:rPr>
              <a:t>1967</a:t>
            </a:r>
          </a:p>
          <a:p>
            <a:pPr algn="ctr" eaLnBrk="1" hangingPunct="1">
              <a:lnSpc>
                <a:spcPct val="150000"/>
              </a:lnSpc>
              <a:buClr>
                <a:srgbClr val="FF0000"/>
              </a:buClr>
              <a:buFont typeface="Wingdings 2" panose="05020102010507070707" pitchFamily="18" charset="2"/>
              <a:buNone/>
              <a:defRPr/>
            </a:pPr>
            <a:r>
              <a:rPr lang="tr-TR" sz="3600" b="1" dirty="0" smtClean="0">
                <a:solidFill>
                  <a:srgbClr val="FF0000"/>
                </a:solidFill>
              </a:rPr>
              <a:t>                        1475</a:t>
            </a:r>
            <a:r>
              <a:rPr lang="tr-TR" sz="3600" b="1" dirty="0" smtClean="0">
                <a:solidFill>
                  <a:srgbClr val="003300"/>
                </a:solidFill>
              </a:rPr>
              <a:t> </a:t>
            </a:r>
            <a:r>
              <a:rPr lang="tr-TR" sz="3600" b="1" dirty="0" smtClean="0">
                <a:solidFill>
                  <a:srgbClr val="000066"/>
                </a:solidFill>
              </a:rPr>
              <a:t>SAYILI iŞ KANUNU   </a:t>
            </a:r>
            <a:r>
              <a:rPr lang="tr-TR" sz="3600" b="1" dirty="0" smtClean="0">
                <a:solidFill>
                  <a:srgbClr val="003300"/>
                </a:solidFill>
              </a:rPr>
              <a:t>–   </a:t>
            </a:r>
            <a:r>
              <a:rPr lang="tr-TR" sz="3600" b="1" dirty="0" smtClean="0">
                <a:solidFill>
                  <a:srgbClr val="660066"/>
                </a:solidFill>
              </a:rPr>
              <a:t>1971</a:t>
            </a:r>
          </a:p>
          <a:p>
            <a:pPr algn="ctr" eaLnBrk="1" hangingPunct="1">
              <a:lnSpc>
                <a:spcPct val="150000"/>
              </a:lnSpc>
              <a:buClr>
                <a:srgbClr val="FF0000"/>
              </a:buClr>
              <a:buFont typeface="Wingdings 2" panose="05020102010507070707" pitchFamily="18" charset="2"/>
              <a:buNone/>
              <a:defRPr/>
            </a:pPr>
            <a:r>
              <a:rPr lang="tr-TR" sz="3600" b="1" dirty="0" smtClean="0">
                <a:solidFill>
                  <a:srgbClr val="FF0066"/>
                </a:solidFill>
              </a:rPr>
              <a:t>                         </a:t>
            </a:r>
            <a:r>
              <a:rPr lang="tr-TR" sz="3600" b="1" dirty="0" smtClean="0">
                <a:solidFill>
                  <a:srgbClr val="FF0000"/>
                </a:solidFill>
              </a:rPr>
              <a:t>4857 </a:t>
            </a:r>
            <a:r>
              <a:rPr lang="tr-TR" sz="3600" b="1" dirty="0" smtClean="0">
                <a:solidFill>
                  <a:srgbClr val="000066"/>
                </a:solidFill>
              </a:rPr>
              <a:t>SAYILI İŞ KANUNU  </a:t>
            </a:r>
            <a:r>
              <a:rPr lang="tr-TR" sz="3600" b="1" dirty="0" smtClean="0">
                <a:solidFill>
                  <a:srgbClr val="003300"/>
                </a:solidFill>
              </a:rPr>
              <a:t> –    </a:t>
            </a:r>
            <a:r>
              <a:rPr lang="tr-TR" sz="3600" b="1" dirty="0" smtClean="0">
                <a:solidFill>
                  <a:srgbClr val="660066"/>
                </a:solidFill>
              </a:rPr>
              <a:t>2003</a:t>
            </a:r>
          </a:p>
        </p:txBody>
      </p:sp>
    </p:spTree>
    <p:extLst>
      <p:ext uri="{BB962C8B-B14F-4D97-AF65-F5344CB8AC3E}">
        <p14:creationId xmlns:p14="http://schemas.microsoft.com/office/powerpoint/2010/main" val="2325882418"/>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6331 sayÄ±lÄ± iÅ kanunu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5" y="1052760"/>
            <a:ext cx="8795920" cy="5414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1083" y="276545"/>
            <a:ext cx="7121501" cy="584775"/>
          </a:xfrm>
          <a:prstGeom prst="rect">
            <a:avLst/>
          </a:prstGeom>
        </p:spPr>
        <p:txBody>
          <a:bodyPr wrap="none">
            <a:spAutoFit/>
          </a:bodyPr>
          <a:lstStyle/>
          <a:p>
            <a:pPr algn="ctr"/>
            <a:r>
              <a:rPr lang="tr-TR" sz="3200" b="1" u="sng" dirty="0">
                <a:solidFill>
                  <a:srgbClr val="FF0000"/>
                </a:solidFill>
              </a:rPr>
              <a:t>İLK İŞ SAĞLIĞI ve GÜNELİĞİ KANUNUmuz</a:t>
            </a:r>
          </a:p>
        </p:txBody>
      </p:sp>
      <p:sp>
        <p:nvSpPr>
          <p:cNvPr id="3" name="Rectangle 2"/>
          <p:cNvSpPr/>
          <p:nvPr/>
        </p:nvSpPr>
        <p:spPr>
          <a:xfrm>
            <a:off x="224827" y="4864587"/>
            <a:ext cx="2246256" cy="954107"/>
          </a:xfrm>
          <a:prstGeom prst="rect">
            <a:avLst/>
          </a:prstGeom>
        </p:spPr>
        <p:txBody>
          <a:bodyPr wrap="none">
            <a:spAutoFit/>
          </a:bodyPr>
          <a:lstStyle/>
          <a:p>
            <a:r>
              <a:rPr lang="tr-TR" sz="2800" dirty="0" smtClean="0">
                <a:solidFill>
                  <a:schemeClr val="bg1"/>
                </a:solidFill>
              </a:rPr>
              <a:t>36 Yönetmelik</a:t>
            </a:r>
          </a:p>
          <a:p>
            <a:r>
              <a:rPr lang="tr-TR" sz="2800" dirty="0" smtClean="0">
                <a:solidFill>
                  <a:schemeClr val="bg1"/>
                </a:solidFill>
              </a:rPr>
              <a:t>4 Tebliğ</a:t>
            </a:r>
            <a:endParaRPr lang="tr-TR" sz="2800" dirty="0">
              <a:solidFill>
                <a:schemeClr val="bg1"/>
              </a:solidFill>
            </a:endParaRPr>
          </a:p>
        </p:txBody>
      </p:sp>
      <p:sp>
        <p:nvSpPr>
          <p:cNvPr id="4" name="Rectangle 3"/>
          <p:cNvSpPr/>
          <p:nvPr/>
        </p:nvSpPr>
        <p:spPr>
          <a:xfrm>
            <a:off x="7004066" y="791150"/>
            <a:ext cx="2771913" cy="523220"/>
          </a:xfrm>
          <a:prstGeom prst="rect">
            <a:avLst/>
          </a:prstGeom>
        </p:spPr>
        <p:txBody>
          <a:bodyPr wrap="none">
            <a:spAutoFit/>
          </a:bodyPr>
          <a:lstStyle/>
          <a:p>
            <a:pPr algn="ctr"/>
            <a:r>
              <a:rPr lang="tr-TR" sz="2800" dirty="0" smtClean="0"/>
              <a:t>30 HAZİRAN 2012</a:t>
            </a:r>
            <a:endParaRPr lang="tr-TR" sz="2800" dirty="0"/>
          </a:p>
        </p:txBody>
      </p:sp>
      <p:sp>
        <p:nvSpPr>
          <p:cNvPr id="6" name="Rectangle 5"/>
          <p:cNvSpPr/>
          <p:nvPr/>
        </p:nvSpPr>
        <p:spPr>
          <a:xfrm>
            <a:off x="7652084" y="2602065"/>
            <a:ext cx="4539916" cy="3539430"/>
          </a:xfrm>
          <a:prstGeom prst="rect">
            <a:avLst/>
          </a:prstGeom>
          <a:solidFill>
            <a:schemeClr val="bg1"/>
          </a:solidFill>
        </p:spPr>
        <p:txBody>
          <a:bodyPr wrap="square">
            <a:spAutoFit/>
          </a:bodyPr>
          <a:lstStyle/>
          <a:p>
            <a:r>
              <a:rPr lang="tr-TR" sz="2800" dirty="0"/>
              <a:t>Çalışanların hepsi 4857 sayılı kanuna tabi. </a:t>
            </a:r>
            <a:endParaRPr lang="tr-TR" sz="2800" dirty="0" smtClean="0"/>
          </a:p>
          <a:p>
            <a:r>
              <a:rPr lang="tr-TR" sz="2800" dirty="0" smtClean="0"/>
              <a:t>2012’de </a:t>
            </a:r>
            <a:r>
              <a:rPr lang="tr-TR" sz="2800" dirty="0"/>
              <a:t>6331 sayılı İş Sağlığı ve Güvenliği kanunu geldi. Bu zamana kadar İSG kanunu 4857 sayılı kanun içerisinde ufak bir paragraftı. </a:t>
            </a:r>
            <a:r>
              <a:rPr lang="tr-TR" sz="2800" dirty="0" smtClean="0"/>
              <a:t>2012’de </a:t>
            </a:r>
            <a:r>
              <a:rPr lang="tr-TR" sz="2800" dirty="0"/>
              <a:t>büyük bir İSG kanunu çıktı. </a:t>
            </a:r>
          </a:p>
        </p:txBody>
      </p:sp>
    </p:spTree>
    <p:extLst>
      <p:ext uri="{BB962C8B-B14F-4D97-AF65-F5344CB8AC3E}">
        <p14:creationId xmlns:p14="http://schemas.microsoft.com/office/powerpoint/2010/main" val="1517532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835" y="172189"/>
            <a:ext cx="10515600" cy="6529236"/>
          </a:xfrm>
        </p:spPr>
        <p:txBody>
          <a:bodyPr>
            <a:normAutofit fontScale="92500" lnSpcReduction="10000"/>
          </a:bodyPr>
          <a:lstStyle/>
          <a:p>
            <a:endParaRPr lang="tr-TR" dirty="0"/>
          </a:p>
          <a:p>
            <a:pPr marL="0" indent="0">
              <a:buNone/>
            </a:pPr>
            <a:r>
              <a:rPr lang="tr-TR" b="1" dirty="0" smtClean="0">
                <a:solidFill>
                  <a:srgbClr val="7030A0"/>
                </a:solidFill>
              </a:rPr>
              <a:t>Bu kanuna göre;</a:t>
            </a:r>
          </a:p>
          <a:p>
            <a:pPr marL="0" indent="0">
              <a:buNone/>
            </a:pPr>
            <a:r>
              <a:rPr lang="tr-TR" b="1" dirty="0" smtClean="0">
                <a:solidFill>
                  <a:srgbClr val="7030A0"/>
                </a:solidFill>
              </a:rPr>
              <a:t>KAMU VE ÖZEL SEKTÖR AYRIMI GÖZETMEKSİZİN TÜM ÇALIŞANLAR KORUMA ALTINA ALINDI… </a:t>
            </a:r>
          </a:p>
          <a:p>
            <a:pPr marL="0" indent="0">
              <a:buNone/>
            </a:pPr>
            <a:endParaRPr lang="tr-TR" dirty="0" smtClean="0">
              <a:solidFill>
                <a:srgbClr val="7030A0"/>
              </a:solidFill>
            </a:endParaRPr>
          </a:p>
          <a:p>
            <a:pPr marL="0" indent="0">
              <a:buNone/>
            </a:pPr>
            <a:r>
              <a:rPr lang="tr-TR" b="1" dirty="0" smtClean="0">
                <a:solidFill>
                  <a:srgbClr val="FF0000"/>
                </a:solidFill>
              </a:rPr>
              <a:t>Kapsam: </a:t>
            </a:r>
            <a:endParaRPr lang="tr-TR" dirty="0" smtClean="0">
              <a:solidFill>
                <a:srgbClr val="FF0000"/>
              </a:solidFill>
            </a:endParaRPr>
          </a:p>
          <a:p>
            <a:r>
              <a:rPr lang="tr-TR" b="1" dirty="0" smtClean="0"/>
              <a:t>Sayı </a:t>
            </a:r>
            <a:r>
              <a:rPr lang="tr-TR" b="1" dirty="0"/>
              <a:t>sınırı olmaksızın, </a:t>
            </a:r>
            <a:endParaRPr lang="tr-TR" dirty="0"/>
          </a:p>
          <a:p>
            <a:r>
              <a:rPr lang="tr-TR" b="1" dirty="0"/>
              <a:t>Memur, işçi, işveren, çırak, stajyer tüm çalışanlar, </a:t>
            </a:r>
            <a:endParaRPr lang="tr-TR" dirty="0"/>
          </a:p>
          <a:p>
            <a:r>
              <a:rPr lang="tr-TR" b="1" dirty="0"/>
              <a:t>Kamu ve özel sektöre ait bütün </a:t>
            </a:r>
            <a:r>
              <a:rPr lang="tr-TR" b="1" dirty="0" smtClean="0"/>
              <a:t>işler </a:t>
            </a:r>
            <a:r>
              <a:rPr lang="tr-TR" b="1" dirty="0"/>
              <a:t>ve işyerleri, </a:t>
            </a:r>
            <a:endParaRPr lang="tr-TR" dirty="0"/>
          </a:p>
          <a:p>
            <a:r>
              <a:rPr lang="tr-TR" b="1" dirty="0"/>
              <a:t>Tarım vb. dahil tüm işkolları </a:t>
            </a:r>
            <a:endParaRPr lang="tr-TR" b="1" dirty="0" smtClean="0"/>
          </a:p>
          <a:p>
            <a:pPr marL="0" indent="0">
              <a:buNone/>
            </a:pPr>
            <a:endParaRPr lang="tr-TR" b="1" dirty="0"/>
          </a:p>
          <a:p>
            <a:pPr marL="0" indent="0">
              <a:buNone/>
            </a:pPr>
            <a:endParaRPr lang="tr-TR" dirty="0"/>
          </a:p>
          <a:p>
            <a:pPr marL="0" indent="0">
              <a:buNone/>
            </a:pPr>
            <a:r>
              <a:rPr lang="tr-TR" b="1" dirty="0">
                <a:solidFill>
                  <a:srgbClr val="FF0000"/>
                </a:solidFill>
              </a:rPr>
              <a:t>İstisna: </a:t>
            </a:r>
            <a:endParaRPr lang="tr-TR" dirty="0">
              <a:solidFill>
                <a:srgbClr val="FF0000"/>
              </a:solidFill>
            </a:endParaRPr>
          </a:p>
          <a:p>
            <a:r>
              <a:rPr lang="tr-TR" b="1" dirty="0"/>
              <a:t>TSK, emniyet, afet müdahale ekipleri, ev hizmetleri, kendi nam ve hesabına tek başına çalışanlar </a:t>
            </a:r>
            <a:endParaRPr lang="tr-T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182" y="3974305"/>
            <a:ext cx="6278880" cy="1890584"/>
          </a:xfrm>
          <a:prstGeom prst="rect">
            <a:avLst/>
          </a:prstGeom>
        </p:spPr>
      </p:pic>
    </p:spTree>
    <p:extLst>
      <p:ext uri="{BB962C8B-B14F-4D97-AF65-F5344CB8AC3E}">
        <p14:creationId xmlns:p14="http://schemas.microsoft.com/office/powerpoint/2010/main" val="3171489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p:txBody>
          <a:bodyPr/>
          <a:lstStyle/>
          <a:p>
            <a:pPr>
              <a:defRPr/>
            </a:pPr>
            <a:fld id="{A6BAAA03-96A1-44F9-9383-9FCFBF163252}" type="datetime1">
              <a:rPr lang="tr-TR"/>
              <a:pPr>
                <a:defRPr/>
              </a:pPr>
              <a:t>07.05.2020</a:t>
            </a:fld>
            <a:endParaRPr lang="tr-TR"/>
          </a:p>
        </p:txBody>
      </p:sp>
      <p:sp>
        <p:nvSpPr>
          <p:cNvPr id="14339"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F63A1DBD-8226-4618-AF91-6BE6E786082A}" type="slidenum">
              <a:rPr lang="tr-TR" sz="1200">
                <a:solidFill>
                  <a:srgbClr val="D38E27"/>
                </a:solidFill>
              </a:rPr>
              <a:pPr eaLnBrk="1" hangingPunct="1"/>
              <a:t>43</a:t>
            </a:fld>
            <a:endParaRPr lang="tr-TR" sz="1200">
              <a:solidFill>
                <a:srgbClr val="D38E27"/>
              </a:solidFill>
            </a:endParaRPr>
          </a:p>
        </p:txBody>
      </p:sp>
      <p:sp>
        <p:nvSpPr>
          <p:cNvPr id="20484" name="Rectangle 2"/>
          <p:cNvSpPr>
            <a:spLocks noChangeArrowheads="1"/>
          </p:cNvSpPr>
          <p:nvPr/>
        </p:nvSpPr>
        <p:spPr bwMode="auto">
          <a:xfrm>
            <a:off x="1703389" y="188913"/>
            <a:ext cx="8389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a:solidFill>
                  <a:srgbClr val="FF0000"/>
                </a:solidFill>
              </a:rPr>
              <a:t>6331 sayılı İSG Kanunu </a:t>
            </a:r>
          </a:p>
        </p:txBody>
      </p:sp>
      <p:sp>
        <p:nvSpPr>
          <p:cNvPr id="3077" name="Rectangle 3"/>
          <p:cNvSpPr>
            <a:spLocks noChangeArrowheads="1"/>
          </p:cNvSpPr>
          <p:nvPr/>
        </p:nvSpPr>
        <p:spPr bwMode="auto">
          <a:xfrm>
            <a:off x="625642" y="708632"/>
            <a:ext cx="10042359" cy="5816977"/>
          </a:xfrm>
          <a:prstGeom prst="rect">
            <a:avLst/>
          </a:prstGeom>
          <a:noFill/>
          <a:ln>
            <a:noFill/>
          </a:ln>
          <a:extLst/>
        </p:spPr>
        <p:txBody>
          <a:bodyPr wrap="square" anchor="ctr">
            <a:spAutoFit/>
          </a:bodyPr>
          <a:lstStyle/>
          <a:p>
            <a:pPr indent="449263">
              <a:defRPr/>
            </a:pPr>
            <a:r>
              <a:rPr lang="tr-TR" sz="2800" b="1" u="sng" dirty="0">
                <a:solidFill>
                  <a:srgbClr val="0070C0"/>
                </a:solidFill>
                <a:latin typeface="Arial" charset="0"/>
                <a:cs typeface="Arial" charset="0"/>
              </a:rPr>
              <a:t>İş sağlığı ve güvenliği </a:t>
            </a:r>
            <a:r>
              <a:rPr lang="tr-TR" sz="2800" b="1" u="sng" dirty="0" smtClean="0">
                <a:solidFill>
                  <a:srgbClr val="0070C0"/>
                </a:solidFill>
                <a:latin typeface="Arial" charset="0"/>
                <a:cs typeface="Arial" charset="0"/>
              </a:rPr>
              <a:t>hizmetleri:</a:t>
            </a:r>
            <a:endParaRPr lang="tr-TR" sz="2800" b="1" u="sng" dirty="0">
              <a:solidFill>
                <a:srgbClr val="0070C0"/>
              </a:solidFill>
              <a:latin typeface="Arial" charset="0"/>
              <a:cs typeface="Arial" charset="0"/>
            </a:endParaRPr>
          </a:p>
          <a:p>
            <a:pPr indent="449263">
              <a:defRPr/>
            </a:pPr>
            <a:endParaRPr lang="tr-TR" sz="2000" dirty="0">
              <a:solidFill>
                <a:srgbClr val="808080">
                  <a:lumMod val="50000"/>
                </a:srgbClr>
              </a:solidFill>
              <a:latin typeface="Arial" charset="0"/>
              <a:cs typeface="Arial" charset="0"/>
            </a:endParaRPr>
          </a:p>
          <a:p>
            <a:pPr indent="449263">
              <a:defRPr/>
            </a:pPr>
            <a:r>
              <a:rPr lang="tr-TR" sz="2800" b="1" dirty="0">
                <a:solidFill>
                  <a:srgbClr val="FF3399"/>
                </a:solidFill>
                <a:latin typeface="Arial" charset="0"/>
                <a:cs typeface="Arial" charset="0"/>
              </a:rPr>
              <a:t> </a:t>
            </a:r>
            <a:r>
              <a:rPr lang="tr-TR" sz="2800" b="1" dirty="0" smtClean="0">
                <a:solidFill>
                  <a:srgbClr val="FF3399"/>
                </a:solidFill>
                <a:latin typeface="Arial" charset="0"/>
                <a:cs typeface="Arial" charset="0"/>
              </a:rPr>
              <a:t>İşveren </a:t>
            </a:r>
            <a:r>
              <a:rPr lang="tr-TR" sz="2800" b="1" dirty="0" smtClean="0">
                <a:solidFill>
                  <a:srgbClr val="808080">
                    <a:lumMod val="50000"/>
                  </a:srgbClr>
                </a:solidFill>
                <a:latin typeface="Arial" charset="0"/>
                <a:cs typeface="Arial" charset="0"/>
              </a:rPr>
              <a:t>Mesleki </a:t>
            </a:r>
            <a:r>
              <a:rPr lang="tr-TR" sz="2800" b="1" dirty="0">
                <a:solidFill>
                  <a:srgbClr val="808080">
                    <a:lumMod val="50000"/>
                  </a:srgbClr>
                </a:solidFill>
                <a:latin typeface="Arial" charset="0"/>
                <a:cs typeface="Arial" charset="0"/>
              </a:rPr>
              <a:t>risklerin önlenmesi ve bu risklerden korunmasına yönelik </a:t>
            </a:r>
            <a:r>
              <a:rPr lang="tr-TR" sz="2800" b="1" dirty="0" smtClean="0">
                <a:solidFill>
                  <a:srgbClr val="808080">
                    <a:lumMod val="50000"/>
                  </a:srgbClr>
                </a:solidFill>
                <a:latin typeface="Arial" charset="0"/>
                <a:cs typeface="Arial" charset="0"/>
              </a:rPr>
              <a:t>çalışmalar </a:t>
            </a:r>
            <a:r>
              <a:rPr lang="tr-TR" sz="2800" b="1" dirty="0" smtClean="0">
                <a:solidFill>
                  <a:srgbClr val="FF3399"/>
                </a:solidFill>
                <a:latin typeface="Arial" charset="0"/>
                <a:cs typeface="Arial" charset="0"/>
              </a:rPr>
              <a:t>YAPMASI için </a:t>
            </a:r>
            <a:r>
              <a:rPr lang="tr-TR" sz="2800" b="1" dirty="0" smtClean="0">
                <a:solidFill>
                  <a:srgbClr val="808080">
                    <a:lumMod val="50000"/>
                  </a:srgbClr>
                </a:solidFill>
                <a:latin typeface="Arial" charset="0"/>
                <a:cs typeface="Arial" charset="0"/>
              </a:rPr>
              <a:t>;</a:t>
            </a:r>
          </a:p>
          <a:p>
            <a:pPr indent="449263">
              <a:defRPr/>
            </a:pPr>
            <a:endParaRPr lang="tr-TR" sz="2800" b="1" dirty="0">
              <a:solidFill>
                <a:srgbClr val="808080">
                  <a:lumMod val="50000"/>
                </a:srgbClr>
              </a:solidFill>
              <a:latin typeface="Arial" charset="0"/>
              <a:cs typeface="Arial" charset="0"/>
            </a:endParaRPr>
          </a:p>
          <a:p>
            <a:pPr marL="457200" indent="-457200">
              <a:buFontTx/>
              <a:buAutoNum type="alphaLcParenR"/>
              <a:defRPr/>
            </a:pPr>
            <a:r>
              <a:rPr lang="tr-TR" sz="2800" b="1" dirty="0">
                <a:solidFill>
                  <a:srgbClr val="808080">
                    <a:lumMod val="50000"/>
                  </a:srgbClr>
                </a:solidFill>
                <a:latin typeface="Arial" charset="0"/>
                <a:cs typeface="Arial" charset="0"/>
              </a:rPr>
              <a:t>Çalışanları arasından</a:t>
            </a:r>
          </a:p>
          <a:p>
            <a:pPr>
              <a:defRPr/>
            </a:pPr>
            <a:r>
              <a:rPr lang="tr-TR" sz="2800" b="1" dirty="0">
                <a:solidFill>
                  <a:srgbClr val="808080">
                    <a:lumMod val="50000"/>
                  </a:srgbClr>
                </a:solidFill>
                <a:latin typeface="Arial" charset="0"/>
                <a:cs typeface="Arial" charset="0"/>
              </a:rPr>
              <a:t>iş güvenliği uzmanı, </a:t>
            </a:r>
            <a:endParaRPr lang="tr-TR" sz="2800" b="1" dirty="0" smtClean="0">
              <a:solidFill>
                <a:srgbClr val="808080">
                  <a:lumMod val="50000"/>
                </a:srgbClr>
              </a:solidFill>
              <a:latin typeface="Arial" charset="0"/>
              <a:cs typeface="Arial" charset="0"/>
            </a:endParaRPr>
          </a:p>
          <a:p>
            <a:pPr>
              <a:defRPr/>
            </a:pPr>
            <a:endParaRPr lang="tr-TR" sz="2800" b="1" dirty="0">
              <a:solidFill>
                <a:srgbClr val="808080">
                  <a:lumMod val="50000"/>
                </a:srgbClr>
              </a:solidFill>
              <a:latin typeface="Arial" charset="0"/>
              <a:cs typeface="Arial" charset="0"/>
            </a:endParaRPr>
          </a:p>
          <a:p>
            <a:pPr>
              <a:defRPr/>
            </a:pPr>
            <a:r>
              <a:rPr lang="tr-TR" sz="2800" b="1" dirty="0" smtClean="0">
                <a:solidFill>
                  <a:srgbClr val="808080">
                    <a:lumMod val="50000"/>
                  </a:srgbClr>
                </a:solidFill>
                <a:latin typeface="Arial" charset="0"/>
                <a:cs typeface="Arial" charset="0"/>
              </a:rPr>
              <a:t>b) İşyeri </a:t>
            </a:r>
            <a:r>
              <a:rPr lang="tr-TR" sz="2800" b="1" dirty="0">
                <a:solidFill>
                  <a:srgbClr val="808080">
                    <a:lumMod val="50000"/>
                  </a:srgbClr>
                </a:solidFill>
                <a:latin typeface="Arial" charset="0"/>
                <a:cs typeface="Arial" charset="0"/>
              </a:rPr>
              <a:t>hekimi </a:t>
            </a:r>
          </a:p>
          <a:p>
            <a:pPr>
              <a:defRPr/>
            </a:pPr>
            <a:r>
              <a:rPr lang="tr-TR" sz="2800" b="1" dirty="0">
                <a:solidFill>
                  <a:srgbClr val="808080">
                    <a:lumMod val="50000"/>
                  </a:srgbClr>
                </a:solidFill>
                <a:latin typeface="Arial" charset="0"/>
                <a:cs typeface="Arial" charset="0"/>
              </a:rPr>
              <a:t>ve </a:t>
            </a:r>
            <a:endParaRPr lang="tr-TR" sz="2800" b="1" dirty="0" smtClean="0">
              <a:solidFill>
                <a:srgbClr val="808080">
                  <a:lumMod val="50000"/>
                </a:srgbClr>
              </a:solidFill>
              <a:latin typeface="Arial" charset="0"/>
              <a:cs typeface="Arial" charset="0"/>
            </a:endParaRPr>
          </a:p>
          <a:p>
            <a:pPr>
              <a:defRPr/>
            </a:pPr>
            <a:r>
              <a:rPr lang="tr-TR" sz="2800" b="1" dirty="0" smtClean="0">
                <a:solidFill>
                  <a:srgbClr val="808080">
                    <a:lumMod val="50000"/>
                  </a:srgbClr>
                </a:solidFill>
                <a:latin typeface="Arial" charset="0"/>
                <a:cs typeface="Arial" charset="0"/>
              </a:rPr>
              <a:t>c) diğer </a:t>
            </a:r>
            <a:r>
              <a:rPr lang="tr-TR" sz="2800" b="1" dirty="0">
                <a:solidFill>
                  <a:srgbClr val="808080">
                    <a:lumMod val="50000"/>
                  </a:srgbClr>
                </a:solidFill>
                <a:latin typeface="Arial" charset="0"/>
                <a:cs typeface="Arial" charset="0"/>
              </a:rPr>
              <a:t>sağlık personeli </a:t>
            </a:r>
          </a:p>
          <a:p>
            <a:pPr>
              <a:defRPr/>
            </a:pPr>
            <a:r>
              <a:rPr lang="tr-TR" sz="3200" b="1" dirty="0">
                <a:solidFill>
                  <a:srgbClr val="FF3399"/>
                </a:solidFill>
                <a:latin typeface="Arial" charset="0"/>
                <a:cs typeface="Arial" charset="0"/>
              </a:rPr>
              <a:t>görevlendirir. </a:t>
            </a:r>
          </a:p>
          <a:p>
            <a:pPr>
              <a:defRPr/>
            </a:pPr>
            <a:endParaRPr lang="tr-TR" sz="2000" dirty="0">
              <a:solidFill>
                <a:srgbClr val="808080">
                  <a:lumMod val="50000"/>
                </a:srgbClr>
              </a:solidFill>
              <a:latin typeface="Arial" charset="0"/>
              <a:cs typeface="Arial" charset="0"/>
            </a:endParaRPr>
          </a:p>
          <a:p>
            <a:pPr>
              <a:defRPr/>
            </a:pPr>
            <a:r>
              <a:rPr lang="tr-TR" sz="2000" dirty="0">
                <a:solidFill>
                  <a:srgbClr val="808080">
                    <a:lumMod val="50000"/>
                  </a:srgbClr>
                </a:solidFill>
                <a:latin typeface="Arial" charset="0"/>
                <a:cs typeface="Arial" charset="0"/>
              </a:rPr>
              <a:t>.</a:t>
            </a:r>
            <a:endParaRPr lang="tr-TR" dirty="0">
              <a:solidFill>
                <a:srgbClr val="000000"/>
              </a:solidFill>
              <a:latin typeface="Arial" charset="0"/>
              <a:cs typeface="Arial" charset="0"/>
            </a:endParaRPr>
          </a:p>
        </p:txBody>
      </p:sp>
      <p:pic>
        <p:nvPicPr>
          <p:cNvPr id="2048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3138" y="4274042"/>
            <a:ext cx="42084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rved Right Arrow 3"/>
          <p:cNvSpPr/>
          <p:nvPr/>
        </p:nvSpPr>
        <p:spPr>
          <a:xfrm>
            <a:off x="4728285" y="2719121"/>
            <a:ext cx="6625515" cy="1381055"/>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Rectangle 2"/>
          <p:cNvSpPr/>
          <p:nvPr/>
        </p:nvSpPr>
        <p:spPr>
          <a:xfrm>
            <a:off x="5898357" y="3330367"/>
            <a:ext cx="6287299" cy="461665"/>
          </a:xfrm>
          <a:prstGeom prst="rect">
            <a:avLst/>
          </a:prstGeom>
        </p:spPr>
        <p:txBody>
          <a:bodyPr wrap="none">
            <a:spAutoFit/>
          </a:bodyPr>
          <a:lstStyle/>
          <a:p>
            <a:pPr>
              <a:defRPr/>
            </a:pPr>
            <a:r>
              <a:rPr lang="tr-TR" sz="2400" b="1" dirty="0" smtClean="0">
                <a:solidFill>
                  <a:srgbClr val="808080">
                    <a:lumMod val="50000"/>
                  </a:srgbClr>
                </a:solidFill>
                <a:latin typeface="Arial" charset="0"/>
                <a:cs typeface="Arial" charset="0"/>
              </a:rPr>
              <a:t>Çalışanları arasında yoksa nerden bulur? </a:t>
            </a:r>
            <a:endParaRPr lang="tr-TR" sz="2400" b="1" dirty="0">
              <a:solidFill>
                <a:srgbClr val="808080">
                  <a:lumMod val="50000"/>
                </a:srgbClr>
              </a:solidFill>
              <a:latin typeface="Arial" charset="0"/>
              <a:cs typeface="Arial" charset="0"/>
            </a:endParaRPr>
          </a:p>
        </p:txBody>
      </p:sp>
    </p:spTree>
    <p:extLst>
      <p:ext uri="{BB962C8B-B14F-4D97-AF65-F5344CB8AC3E}">
        <p14:creationId xmlns:p14="http://schemas.microsoft.com/office/powerpoint/2010/main" val="40176985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9787" y="452437"/>
            <a:ext cx="7972425" cy="5953125"/>
          </a:xfrm>
          <a:prstGeom prst="rect">
            <a:avLst/>
          </a:prstGeom>
        </p:spPr>
      </p:pic>
    </p:spTree>
    <p:extLst>
      <p:ext uri="{BB962C8B-B14F-4D97-AF65-F5344CB8AC3E}">
        <p14:creationId xmlns:p14="http://schemas.microsoft.com/office/powerpoint/2010/main" val="216774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1483" y="601250"/>
            <a:ext cx="7563042" cy="5185188"/>
          </a:xfrm>
          <a:prstGeom prst="rect">
            <a:avLst/>
          </a:prstGeom>
        </p:spPr>
      </p:pic>
    </p:spTree>
    <p:extLst>
      <p:ext uri="{BB962C8B-B14F-4D97-AF65-F5344CB8AC3E}">
        <p14:creationId xmlns:p14="http://schemas.microsoft.com/office/powerpoint/2010/main" val="2394965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p:txBody>
          <a:bodyPr/>
          <a:lstStyle/>
          <a:p>
            <a:pPr>
              <a:defRPr/>
            </a:pPr>
            <a:fld id="{1D5C3312-646E-4C08-AE08-DF861C795EA4}" type="datetime1">
              <a:rPr lang="tr-TR"/>
              <a:pPr>
                <a:defRPr/>
              </a:pPr>
              <a:t>07.05.2020</a:t>
            </a:fld>
            <a:endParaRPr lang="tr-TR"/>
          </a:p>
        </p:txBody>
      </p:sp>
      <p:sp>
        <p:nvSpPr>
          <p:cNvPr id="19459"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86A3E4FC-5289-4EC5-B617-7468B59B3A5B}" type="slidenum">
              <a:rPr lang="tr-TR" sz="1200">
                <a:solidFill>
                  <a:srgbClr val="D38E27"/>
                </a:solidFill>
              </a:rPr>
              <a:pPr eaLnBrk="1" hangingPunct="1"/>
              <a:t>46</a:t>
            </a:fld>
            <a:endParaRPr lang="tr-TR" sz="1200">
              <a:solidFill>
                <a:srgbClr val="D38E27"/>
              </a:solidFill>
            </a:endParaRPr>
          </a:p>
        </p:txBody>
      </p:sp>
      <p:sp>
        <p:nvSpPr>
          <p:cNvPr id="50181" name="Rectangle 3"/>
          <p:cNvSpPr>
            <a:spLocks noChangeArrowheads="1"/>
          </p:cNvSpPr>
          <p:nvPr/>
        </p:nvSpPr>
        <p:spPr bwMode="auto">
          <a:xfrm>
            <a:off x="390776" y="1155338"/>
            <a:ext cx="8480508"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u="sng" dirty="0">
                <a:solidFill>
                  <a:srgbClr val="FF66CC"/>
                </a:solidFill>
              </a:rPr>
              <a:t>Ortak sağlık ve güvenlik birimi: </a:t>
            </a:r>
            <a:r>
              <a:rPr lang="tr-TR" sz="3600" b="1" u="sng" dirty="0" smtClean="0">
                <a:solidFill>
                  <a:srgbClr val="FF66CC"/>
                </a:solidFill>
              </a:rPr>
              <a:t>(OSGB)</a:t>
            </a:r>
            <a:endParaRPr lang="tr-TR" sz="3600" b="1" u="sng" dirty="0">
              <a:solidFill>
                <a:srgbClr val="FF66CC"/>
              </a:solidFill>
            </a:endParaRPr>
          </a:p>
          <a:p>
            <a:pPr eaLnBrk="1" hangingPunct="1"/>
            <a:endParaRPr lang="tr-TR" sz="2800" b="1" dirty="0">
              <a:solidFill>
                <a:srgbClr val="0D0D0D"/>
              </a:solidFill>
            </a:endParaRPr>
          </a:p>
          <a:p>
            <a:pPr eaLnBrk="1" hangingPunct="1"/>
            <a:r>
              <a:rPr lang="tr-TR" sz="2800" b="1" dirty="0">
                <a:solidFill>
                  <a:srgbClr val="0D0D0D"/>
                </a:solidFill>
              </a:rPr>
              <a:t>Türk Ticaret Kanununa göre faaliyet gösteren şirketler tarafından, işyerlerine iş sağlığı ve güvenliği hizmetlerini sunmak üzere kurulan gerekli donanım ve personele sahip olan Bakanlıkça yetkilendirilen birim,</a:t>
            </a:r>
          </a:p>
          <a:p>
            <a:pPr eaLnBrk="1" hangingPunct="1"/>
            <a:endParaRPr lang="tr-TR" sz="2800" b="1" dirty="0">
              <a:solidFill>
                <a:srgbClr val="0D0D0D"/>
              </a:solidFill>
            </a:endParaRPr>
          </a:p>
        </p:txBody>
      </p:sp>
      <p:pic>
        <p:nvPicPr>
          <p:cNvPr id="501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0600" y="3263608"/>
            <a:ext cx="34210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632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7165"/>
          </a:xfrm>
        </p:spPr>
        <p:txBody>
          <a:bodyPr>
            <a:normAutofit fontScale="90000"/>
          </a:bodyPr>
          <a:lstStyle/>
          <a:p>
            <a:pPr algn="ctr"/>
            <a:r>
              <a:rPr lang="tr-TR" dirty="0">
                <a:solidFill>
                  <a:srgbClr val="FF0000"/>
                </a:solidFill>
              </a:rPr>
              <a:t/>
            </a:r>
            <a:br>
              <a:rPr lang="tr-TR" dirty="0">
                <a:solidFill>
                  <a:srgbClr val="FF0000"/>
                </a:solidFill>
              </a:rPr>
            </a:br>
            <a:r>
              <a:rPr lang="tr-TR" b="1" dirty="0">
                <a:solidFill>
                  <a:srgbClr val="FF0000"/>
                </a:solidFill>
              </a:rPr>
              <a:t>Kanun Öncesi ve Sonrası Değişim </a:t>
            </a:r>
            <a:endParaRPr lang="tr-TR" dirty="0">
              <a:solidFill>
                <a:srgbClr val="FF0000"/>
              </a:solidFill>
            </a:endParaRPr>
          </a:p>
        </p:txBody>
      </p:sp>
      <p:pic>
        <p:nvPicPr>
          <p:cNvPr id="4" name="Picture 3"/>
          <p:cNvPicPr>
            <a:picLocks noChangeAspect="1"/>
          </p:cNvPicPr>
          <p:nvPr/>
        </p:nvPicPr>
        <p:blipFill>
          <a:blip r:embed="rId2"/>
          <a:stretch>
            <a:fillRect/>
          </a:stretch>
        </p:blipFill>
        <p:spPr>
          <a:xfrm>
            <a:off x="656992" y="1215023"/>
            <a:ext cx="10470538" cy="5611661"/>
          </a:xfrm>
          <a:prstGeom prst="rect">
            <a:avLst/>
          </a:prstGeom>
        </p:spPr>
      </p:pic>
    </p:spTree>
    <p:extLst>
      <p:ext uri="{BB962C8B-B14F-4D97-AF65-F5344CB8AC3E}">
        <p14:creationId xmlns:p14="http://schemas.microsoft.com/office/powerpoint/2010/main" val="1420130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1687" y="414337"/>
            <a:ext cx="8048625" cy="6029325"/>
          </a:xfrm>
          <a:prstGeom prst="rect">
            <a:avLst/>
          </a:prstGeom>
        </p:spPr>
      </p:pic>
    </p:spTree>
    <p:extLst>
      <p:ext uri="{BB962C8B-B14F-4D97-AF65-F5344CB8AC3E}">
        <p14:creationId xmlns:p14="http://schemas.microsoft.com/office/powerpoint/2010/main" val="2661325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Callout 3"/>
          <p:cNvSpPr/>
          <p:nvPr/>
        </p:nvSpPr>
        <p:spPr>
          <a:xfrm>
            <a:off x="1002082" y="3356975"/>
            <a:ext cx="3144033" cy="154070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p:cNvSpPr>
            <a:spLocks noGrp="1"/>
          </p:cNvSpPr>
          <p:nvPr>
            <p:ph type="title"/>
          </p:nvPr>
        </p:nvSpPr>
        <p:spPr/>
        <p:txBody>
          <a:bodyPr/>
          <a:lstStyle/>
          <a:p>
            <a:r>
              <a:rPr lang="tr-TR" b="1" dirty="0" smtClean="0"/>
              <a:t>Mühendisler için yeni bir kariyer: </a:t>
            </a:r>
            <a:br>
              <a:rPr lang="tr-TR" b="1" dirty="0" smtClean="0"/>
            </a:br>
            <a:endParaRPr lang="tr-TR" b="1" dirty="0"/>
          </a:p>
        </p:txBody>
      </p:sp>
      <p:sp>
        <p:nvSpPr>
          <p:cNvPr id="3" name="Content Placeholder 2"/>
          <p:cNvSpPr>
            <a:spLocks noGrp="1"/>
          </p:cNvSpPr>
          <p:nvPr>
            <p:ph idx="1"/>
          </p:nvPr>
        </p:nvSpPr>
        <p:spPr/>
        <p:txBody>
          <a:bodyPr>
            <a:normAutofit/>
          </a:bodyPr>
          <a:lstStyle/>
          <a:p>
            <a:endParaRPr lang="tr-TR" dirty="0"/>
          </a:p>
          <a:p>
            <a:pPr marL="0" indent="0">
              <a:buNone/>
            </a:pPr>
            <a:r>
              <a:rPr lang="tr-TR" dirty="0" smtClean="0"/>
              <a:t>•</a:t>
            </a:r>
            <a:r>
              <a:rPr lang="tr-TR" dirty="0"/>
              <a:t>İş güvenliği uzmanı </a:t>
            </a:r>
            <a:endParaRPr lang="tr-TR" dirty="0" smtClean="0"/>
          </a:p>
          <a:p>
            <a:pPr marL="0" indent="0">
              <a:buNone/>
            </a:pPr>
            <a:r>
              <a:rPr lang="tr-TR" dirty="0"/>
              <a:t> </a:t>
            </a:r>
          </a:p>
          <a:p>
            <a:r>
              <a:rPr lang="tr-TR" dirty="0"/>
              <a:t>–A sınıfı </a:t>
            </a:r>
          </a:p>
          <a:p>
            <a:r>
              <a:rPr lang="tr-TR" dirty="0"/>
              <a:t>–B sınıfı </a:t>
            </a:r>
            <a:r>
              <a:rPr lang="tr-TR" dirty="0" smtClean="0"/>
              <a:t>                         iş </a:t>
            </a:r>
            <a:r>
              <a:rPr lang="tr-TR" dirty="0"/>
              <a:t>güvenliği uzmanlığı. </a:t>
            </a:r>
          </a:p>
          <a:p>
            <a:r>
              <a:rPr lang="tr-TR" dirty="0"/>
              <a:t>–C sınıfı </a:t>
            </a:r>
            <a:endParaRPr lang="tr-TR" dirty="0" smtClean="0"/>
          </a:p>
          <a:p>
            <a:pPr marL="0" indent="0">
              <a:buNone/>
            </a:pPr>
            <a:endParaRPr lang="tr-TR" dirty="0"/>
          </a:p>
          <a:p>
            <a:pPr marL="0" indent="0">
              <a:buNone/>
            </a:pPr>
            <a:r>
              <a:rPr lang="tr-TR" dirty="0"/>
              <a:t>•İSG Eğiticisi </a:t>
            </a:r>
          </a:p>
          <a:p>
            <a:pPr marL="0" indent="0">
              <a:buNone/>
            </a:pPr>
            <a:endParaRPr lang="tr-TR" dirty="0"/>
          </a:p>
        </p:txBody>
      </p:sp>
    </p:spTree>
    <p:extLst>
      <p:ext uri="{BB962C8B-B14F-4D97-AF65-F5344CB8AC3E}">
        <p14:creationId xmlns:p14="http://schemas.microsoft.com/office/powerpoint/2010/main" val="305835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1222" y="591934"/>
            <a:ext cx="7615076" cy="4761461"/>
          </a:xfrm>
          <a:prstGeom prst="rect">
            <a:avLst/>
          </a:prstGeom>
        </p:spPr>
      </p:pic>
    </p:spTree>
    <p:extLst>
      <p:ext uri="{BB962C8B-B14F-4D97-AF65-F5344CB8AC3E}">
        <p14:creationId xmlns:p14="http://schemas.microsoft.com/office/powerpoint/2010/main" val="1260632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p:txBody>
          <a:bodyPr/>
          <a:lstStyle/>
          <a:p>
            <a:pPr>
              <a:defRPr/>
            </a:pPr>
            <a:fld id="{15BA3B3C-1EE1-44C6-9FDB-6A7532753F4C}" type="datetime1">
              <a:rPr lang="tr-TR"/>
              <a:pPr>
                <a:defRPr/>
              </a:pPr>
              <a:t>07.05.2020</a:t>
            </a:fld>
            <a:endParaRPr lang="tr-TR"/>
          </a:p>
        </p:txBody>
      </p:sp>
      <p:sp>
        <p:nvSpPr>
          <p:cNvPr id="45059"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ACD379BB-0430-44BC-AB21-3E8229D7EB0F}" type="slidenum">
              <a:rPr lang="tr-TR" sz="1200">
                <a:solidFill>
                  <a:srgbClr val="D38E27"/>
                </a:solidFill>
              </a:rPr>
              <a:pPr eaLnBrk="1" hangingPunct="1"/>
              <a:t>50</a:t>
            </a:fld>
            <a:endParaRPr lang="tr-TR" sz="1200">
              <a:solidFill>
                <a:srgbClr val="D38E27"/>
              </a:solidFill>
            </a:endParaRPr>
          </a:p>
        </p:txBody>
      </p:sp>
      <p:sp>
        <p:nvSpPr>
          <p:cNvPr id="67588" name="Rectangle 2"/>
          <p:cNvSpPr>
            <a:spLocks noChangeArrowheads="1"/>
          </p:cNvSpPr>
          <p:nvPr/>
        </p:nvSpPr>
        <p:spPr bwMode="auto">
          <a:xfrm>
            <a:off x="1703389" y="188913"/>
            <a:ext cx="8389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dirty="0">
                <a:solidFill>
                  <a:srgbClr val="FF0000"/>
                </a:solidFill>
              </a:rPr>
              <a:t>6331 sayılı İSG Kanunu </a:t>
            </a:r>
          </a:p>
        </p:txBody>
      </p:sp>
      <p:sp>
        <p:nvSpPr>
          <p:cNvPr id="67589" name="Rectangle 3"/>
          <p:cNvSpPr>
            <a:spLocks noChangeArrowheads="1"/>
          </p:cNvSpPr>
          <p:nvPr/>
        </p:nvSpPr>
        <p:spPr bwMode="auto">
          <a:xfrm>
            <a:off x="352926" y="930802"/>
            <a:ext cx="1100087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endParaRPr lang="tr-TR" sz="2800" b="1" dirty="0">
              <a:solidFill>
                <a:srgbClr val="0D0D0D"/>
              </a:solidFill>
            </a:endParaRPr>
          </a:p>
          <a:p>
            <a:pPr eaLnBrk="1" hangingPunct="1">
              <a:lnSpc>
                <a:spcPct val="150000"/>
              </a:lnSpc>
            </a:pPr>
            <a:r>
              <a:rPr lang="tr-TR" sz="2800" b="1" dirty="0">
                <a:solidFill>
                  <a:srgbClr val="0D0D0D"/>
                </a:solidFill>
              </a:rPr>
              <a:t>İş güvenliği uzmanlarının </a:t>
            </a:r>
            <a:r>
              <a:rPr lang="tr-TR" sz="4800" b="1" dirty="0">
                <a:solidFill>
                  <a:srgbClr val="0D0D0D"/>
                </a:solidFill>
              </a:rPr>
              <a:t>az tehlikeli sınıfta </a:t>
            </a:r>
            <a:r>
              <a:rPr lang="tr-TR" sz="2800" b="1" dirty="0">
                <a:solidFill>
                  <a:srgbClr val="0D0D0D"/>
                </a:solidFill>
              </a:rPr>
              <a:t>yer </a:t>
            </a:r>
          </a:p>
          <a:p>
            <a:pPr eaLnBrk="1" hangingPunct="1">
              <a:lnSpc>
                <a:spcPct val="150000"/>
              </a:lnSpc>
            </a:pPr>
            <a:r>
              <a:rPr lang="tr-TR" sz="2800" b="1" dirty="0">
                <a:solidFill>
                  <a:srgbClr val="0D0D0D"/>
                </a:solidFill>
              </a:rPr>
              <a:t>alan işyerlerinde görev alabilmeleri için; </a:t>
            </a:r>
            <a:endParaRPr lang="tr-TR" sz="2800" b="1" dirty="0" smtClean="0">
              <a:solidFill>
                <a:srgbClr val="0D0D0D"/>
              </a:solidFill>
            </a:endParaRPr>
          </a:p>
          <a:p>
            <a:pPr eaLnBrk="1" hangingPunct="1">
              <a:lnSpc>
                <a:spcPct val="150000"/>
              </a:lnSpc>
            </a:pPr>
            <a:endParaRPr lang="tr-TR" sz="2800" b="1" dirty="0">
              <a:solidFill>
                <a:srgbClr val="0D0D0D"/>
              </a:solidFill>
            </a:endParaRPr>
          </a:p>
          <a:p>
            <a:pPr eaLnBrk="1" hangingPunct="1"/>
            <a:r>
              <a:rPr lang="tr-TR" sz="4800" b="1" dirty="0">
                <a:solidFill>
                  <a:srgbClr val="0D0D0D"/>
                </a:solidFill>
              </a:rPr>
              <a:t>En az (C) sınıfı, </a:t>
            </a:r>
          </a:p>
          <a:p>
            <a:pPr eaLnBrk="1" hangingPunct="1"/>
            <a:r>
              <a:rPr lang="tr-TR" sz="2800" b="1" dirty="0">
                <a:solidFill>
                  <a:srgbClr val="0D0D0D"/>
                </a:solidFill>
              </a:rPr>
              <a:t>iş güvenliği uzmanlığı belgesine sahip olmaları </a:t>
            </a:r>
          </a:p>
          <a:p>
            <a:pPr eaLnBrk="1" hangingPunct="1"/>
            <a:r>
              <a:rPr lang="tr-TR" sz="2800" b="1" dirty="0">
                <a:solidFill>
                  <a:srgbClr val="0D0D0D"/>
                </a:solidFill>
              </a:rPr>
              <a:t>şartı aranır.</a:t>
            </a:r>
            <a:r>
              <a:rPr lang="tr-TR" sz="2000" b="1" dirty="0">
                <a:solidFill>
                  <a:srgbClr val="0D0D0D"/>
                </a:solidFill>
              </a:rPr>
              <a:t> </a:t>
            </a:r>
          </a:p>
        </p:txBody>
      </p:sp>
      <p:pic>
        <p:nvPicPr>
          <p:cNvPr id="6759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3679" y="3687763"/>
            <a:ext cx="2916237"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61063" y="2338873"/>
            <a:ext cx="5170053" cy="1316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0897393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p:txBody>
          <a:bodyPr/>
          <a:lstStyle/>
          <a:p>
            <a:pPr>
              <a:defRPr/>
            </a:pPr>
            <a:fld id="{5007E88E-05C6-4736-8D25-393E6B1A5A5B}" type="datetime1">
              <a:rPr lang="tr-TR"/>
              <a:pPr>
                <a:defRPr/>
              </a:pPr>
              <a:t>07.05.2020</a:t>
            </a:fld>
            <a:endParaRPr lang="tr-TR"/>
          </a:p>
        </p:txBody>
      </p:sp>
      <p:sp>
        <p:nvSpPr>
          <p:cNvPr id="44035"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AFF69D28-96A6-475A-9B47-A6CC249817DC}" type="slidenum">
              <a:rPr lang="tr-TR" sz="1200">
                <a:solidFill>
                  <a:srgbClr val="D38E27"/>
                </a:solidFill>
              </a:rPr>
              <a:pPr eaLnBrk="1" hangingPunct="1"/>
              <a:t>51</a:t>
            </a:fld>
            <a:endParaRPr lang="tr-TR" sz="1200">
              <a:solidFill>
                <a:srgbClr val="D38E27"/>
              </a:solidFill>
            </a:endParaRPr>
          </a:p>
        </p:txBody>
      </p:sp>
      <p:sp>
        <p:nvSpPr>
          <p:cNvPr id="66564" name="Rectangle 2"/>
          <p:cNvSpPr>
            <a:spLocks noChangeArrowheads="1"/>
          </p:cNvSpPr>
          <p:nvPr/>
        </p:nvSpPr>
        <p:spPr bwMode="auto">
          <a:xfrm>
            <a:off x="1703389" y="188913"/>
            <a:ext cx="8389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a:solidFill>
                  <a:srgbClr val="FF0000"/>
                </a:solidFill>
              </a:rPr>
              <a:t>6331 sayılı İSG Kanunu </a:t>
            </a:r>
          </a:p>
        </p:txBody>
      </p:sp>
      <p:sp>
        <p:nvSpPr>
          <p:cNvPr id="66565" name="Rectangle 3"/>
          <p:cNvSpPr>
            <a:spLocks noChangeArrowheads="1"/>
          </p:cNvSpPr>
          <p:nvPr/>
        </p:nvSpPr>
        <p:spPr bwMode="auto">
          <a:xfrm>
            <a:off x="449179" y="774732"/>
            <a:ext cx="1090462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endParaRPr lang="tr-TR" sz="2800" b="1" dirty="0">
              <a:solidFill>
                <a:srgbClr val="0D0D0D"/>
              </a:solidFill>
            </a:endParaRPr>
          </a:p>
          <a:p>
            <a:pPr eaLnBrk="1" hangingPunct="1">
              <a:lnSpc>
                <a:spcPct val="150000"/>
              </a:lnSpc>
            </a:pPr>
            <a:r>
              <a:rPr lang="tr-TR" sz="2800" b="1" dirty="0">
                <a:solidFill>
                  <a:srgbClr val="0D0D0D"/>
                </a:solidFill>
              </a:rPr>
              <a:t>İş güvenliği uzmanlarının </a:t>
            </a:r>
            <a:r>
              <a:rPr lang="tr-TR" sz="4800" b="1" dirty="0">
                <a:solidFill>
                  <a:srgbClr val="0D0D0D"/>
                </a:solidFill>
              </a:rPr>
              <a:t>tehlikeli sınıfta </a:t>
            </a:r>
            <a:r>
              <a:rPr lang="tr-TR" sz="2800" b="1" dirty="0">
                <a:solidFill>
                  <a:srgbClr val="0D0D0D"/>
                </a:solidFill>
              </a:rPr>
              <a:t>yer alan </a:t>
            </a:r>
          </a:p>
          <a:p>
            <a:pPr eaLnBrk="1" hangingPunct="1">
              <a:lnSpc>
                <a:spcPct val="150000"/>
              </a:lnSpc>
            </a:pPr>
            <a:r>
              <a:rPr lang="tr-TR" sz="2800" b="1" dirty="0">
                <a:solidFill>
                  <a:srgbClr val="0D0D0D"/>
                </a:solidFill>
              </a:rPr>
              <a:t>işyerlerinde görev alabilmeleri için; </a:t>
            </a:r>
            <a:endParaRPr lang="tr-TR" sz="2800" b="1" dirty="0" smtClean="0">
              <a:solidFill>
                <a:srgbClr val="0D0D0D"/>
              </a:solidFill>
            </a:endParaRPr>
          </a:p>
          <a:p>
            <a:pPr eaLnBrk="1" hangingPunct="1">
              <a:lnSpc>
                <a:spcPct val="150000"/>
              </a:lnSpc>
            </a:pPr>
            <a:endParaRPr lang="tr-TR" sz="2800" b="1" dirty="0">
              <a:solidFill>
                <a:srgbClr val="0D0D0D"/>
              </a:solidFill>
            </a:endParaRPr>
          </a:p>
          <a:p>
            <a:pPr eaLnBrk="1" hangingPunct="1"/>
            <a:r>
              <a:rPr lang="tr-TR" sz="4800" b="1" dirty="0">
                <a:solidFill>
                  <a:srgbClr val="0D0D0D"/>
                </a:solidFill>
              </a:rPr>
              <a:t>En az (B) sınıfı</a:t>
            </a:r>
            <a:r>
              <a:rPr lang="tr-TR" sz="2800" b="1" dirty="0">
                <a:solidFill>
                  <a:srgbClr val="0D0D0D"/>
                </a:solidFill>
              </a:rPr>
              <a:t>, </a:t>
            </a:r>
          </a:p>
          <a:p>
            <a:pPr eaLnBrk="1" hangingPunct="1"/>
            <a:r>
              <a:rPr lang="tr-TR" sz="2800" b="1" dirty="0">
                <a:solidFill>
                  <a:srgbClr val="0D0D0D"/>
                </a:solidFill>
              </a:rPr>
              <a:t>iş güvenliği uzmanlığı belgesine sahip olmaları </a:t>
            </a:r>
          </a:p>
          <a:p>
            <a:pPr eaLnBrk="1" hangingPunct="1"/>
            <a:r>
              <a:rPr lang="tr-TR" sz="2800" b="1" dirty="0">
                <a:solidFill>
                  <a:srgbClr val="0D0D0D"/>
                </a:solidFill>
              </a:rPr>
              <a:t>şartı aranır.</a:t>
            </a:r>
            <a:r>
              <a:rPr lang="tr-TR" sz="2000" b="1" dirty="0">
                <a:solidFill>
                  <a:srgbClr val="0D0D0D"/>
                </a:solidFill>
              </a:rPr>
              <a:t> </a:t>
            </a:r>
          </a:p>
        </p:txBody>
      </p:sp>
      <p:pic>
        <p:nvPicPr>
          <p:cNvPr id="66566" name="Picture 11" descr="C:\Documents and Settings\ocengiz\Belgelerim\Kaynaklar\HSE Training\Microsoft Clip Organizer\CG5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7725" y="4270375"/>
            <a:ext cx="36004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391411" y="2240610"/>
            <a:ext cx="4121557" cy="15650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9579708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p:txBody>
          <a:bodyPr/>
          <a:lstStyle/>
          <a:p>
            <a:pPr>
              <a:defRPr/>
            </a:pPr>
            <a:fld id="{EB4E7530-4BEB-4BAB-B3F0-2289F5EA9D0A}" type="datetime1">
              <a:rPr lang="tr-TR"/>
              <a:pPr>
                <a:defRPr/>
              </a:pPr>
              <a:t>07.05.2020</a:t>
            </a:fld>
            <a:endParaRPr lang="tr-TR"/>
          </a:p>
        </p:txBody>
      </p:sp>
      <p:sp>
        <p:nvSpPr>
          <p:cNvPr id="43011"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666AB505-A76F-42C3-ABD3-E0AFB915975C}" type="slidenum">
              <a:rPr lang="tr-TR" sz="1200">
                <a:solidFill>
                  <a:srgbClr val="D38E27"/>
                </a:solidFill>
              </a:rPr>
              <a:pPr eaLnBrk="1" hangingPunct="1"/>
              <a:t>52</a:t>
            </a:fld>
            <a:endParaRPr lang="tr-TR" sz="1200">
              <a:solidFill>
                <a:srgbClr val="D38E27"/>
              </a:solidFill>
            </a:endParaRPr>
          </a:p>
        </p:txBody>
      </p:sp>
      <p:sp>
        <p:nvSpPr>
          <p:cNvPr id="65540" name="Rectangle 2"/>
          <p:cNvSpPr>
            <a:spLocks noChangeArrowheads="1"/>
          </p:cNvSpPr>
          <p:nvPr/>
        </p:nvSpPr>
        <p:spPr bwMode="auto">
          <a:xfrm>
            <a:off x="1703389" y="188913"/>
            <a:ext cx="8389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a:solidFill>
                  <a:srgbClr val="FF0000"/>
                </a:solidFill>
              </a:rPr>
              <a:t>6331 sayılı İSG Kanunu </a:t>
            </a:r>
          </a:p>
        </p:txBody>
      </p:sp>
      <p:sp>
        <p:nvSpPr>
          <p:cNvPr id="65541" name="Rectangle 3"/>
          <p:cNvSpPr>
            <a:spLocks noChangeArrowheads="1"/>
          </p:cNvSpPr>
          <p:nvPr/>
        </p:nvSpPr>
        <p:spPr bwMode="auto">
          <a:xfrm>
            <a:off x="294148" y="712001"/>
            <a:ext cx="11897852"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endParaRPr lang="tr-TR" sz="2800" b="1" dirty="0">
              <a:solidFill>
                <a:srgbClr val="0D0D0D"/>
              </a:solidFill>
            </a:endParaRPr>
          </a:p>
          <a:p>
            <a:pPr eaLnBrk="1" hangingPunct="1">
              <a:lnSpc>
                <a:spcPct val="150000"/>
              </a:lnSpc>
            </a:pPr>
            <a:r>
              <a:rPr lang="tr-TR" sz="2800" b="1" dirty="0">
                <a:solidFill>
                  <a:srgbClr val="0D0D0D"/>
                </a:solidFill>
              </a:rPr>
              <a:t>İş güvenliği uzmanlarının </a:t>
            </a:r>
            <a:r>
              <a:rPr lang="tr-TR" sz="4800" b="1" dirty="0">
                <a:solidFill>
                  <a:srgbClr val="0D0D0D"/>
                </a:solidFill>
              </a:rPr>
              <a:t>çok tehlikeli sınıfta </a:t>
            </a:r>
            <a:r>
              <a:rPr lang="tr-TR" sz="2800" b="1" dirty="0">
                <a:solidFill>
                  <a:srgbClr val="0D0D0D"/>
                </a:solidFill>
              </a:rPr>
              <a:t>yer </a:t>
            </a:r>
          </a:p>
          <a:p>
            <a:pPr eaLnBrk="1" hangingPunct="1">
              <a:lnSpc>
                <a:spcPct val="150000"/>
              </a:lnSpc>
            </a:pPr>
            <a:r>
              <a:rPr lang="tr-TR" sz="2800" b="1" dirty="0">
                <a:solidFill>
                  <a:srgbClr val="0D0D0D"/>
                </a:solidFill>
              </a:rPr>
              <a:t>alan işyerlerinde görev alabilmeleri için; </a:t>
            </a:r>
          </a:p>
          <a:p>
            <a:pPr eaLnBrk="1" hangingPunct="1"/>
            <a:endParaRPr lang="tr-TR" sz="2800" b="1" dirty="0">
              <a:solidFill>
                <a:srgbClr val="0D0D0D"/>
              </a:solidFill>
            </a:endParaRPr>
          </a:p>
          <a:p>
            <a:pPr eaLnBrk="1" hangingPunct="1"/>
            <a:r>
              <a:rPr lang="tr-TR" sz="2800" b="1" dirty="0">
                <a:solidFill>
                  <a:srgbClr val="0D0D0D"/>
                </a:solidFill>
              </a:rPr>
              <a:t> </a:t>
            </a:r>
            <a:r>
              <a:rPr lang="tr-TR" sz="4800" b="1" dirty="0">
                <a:solidFill>
                  <a:srgbClr val="0D0D0D"/>
                </a:solidFill>
              </a:rPr>
              <a:t>(A) sınıfı</a:t>
            </a:r>
            <a:r>
              <a:rPr lang="tr-TR" sz="2800" b="1" dirty="0">
                <a:solidFill>
                  <a:srgbClr val="0D0D0D"/>
                </a:solidFill>
              </a:rPr>
              <a:t>, iş güvenliği uzmanlığı belgesine </a:t>
            </a:r>
            <a:endParaRPr lang="tr-TR" sz="2800" b="1" dirty="0" smtClean="0">
              <a:solidFill>
                <a:srgbClr val="0D0D0D"/>
              </a:solidFill>
            </a:endParaRPr>
          </a:p>
          <a:p>
            <a:pPr eaLnBrk="1" hangingPunct="1"/>
            <a:r>
              <a:rPr lang="tr-TR" sz="2800" b="1" dirty="0" smtClean="0">
                <a:solidFill>
                  <a:srgbClr val="0D0D0D"/>
                </a:solidFill>
              </a:rPr>
              <a:t>sahip </a:t>
            </a:r>
            <a:endParaRPr lang="tr-TR" sz="2800" b="1" dirty="0">
              <a:solidFill>
                <a:srgbClr val="0D0D0D"/>
              </a:solidFill>
            </a:endParaRPr>
          </a:p>
          <a:p>
            <a:pPr eaLnBrk="1" hangingPunct="1"/>
            <a:r>
              <a:rPr lang="tr-TR" sz="2800" b="1" dirty="0">
                <a:solidFill>
                  <a:srgbClr val="0D0D0D"/>
                </a:solidFill>
              </a:rPr>
              <a:t> olmaları şartı aranır. </a:t>
            </a:r>
          </a:p>
        </p:txBody>
      </p:sp>
      <p:pic>
        <p:nvPicPr>
          <p:cNvPr id="65542" name="Picture 6" descr="C:\Program Files\Common Files\Microsoft Shared\Clipart\cagcat50\bd07153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2464" y="4235450"/>
            <a:ext cx="2395537"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91411" y="2191726"/>
            <a:ext cx="5148252" cy="1083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002895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11429"/>
            <a:ext cx="12123653" cy="5340306"/>
          </a:xfrm>
          <a:prstGeom prst="rect">
            <a:avLst/>
          </a:prstGeom>
        </p:spPr>
      </p:pic>
      <p:sp>
        <p:nvSpPr>
          <p:cNvPr id="6" name="Rectangle 2"/>
          <p:cNvSpPr>
            <a:spLocks noChangeArrowheads="1"/>
          </p:cNvSpPr>
          <p:nvPr/>
        </p:nvSpPr>
        <p:spPr bwMode="auto">
          <a:xfrm>
            <a:off x="0" y="-11503"/>
            <a:ext cx="175364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3600" b="1" dirty="0" smtClean="0">
                <a:solidFill>
                  <a:srgbClr val="FF0000"/>
                </a:solidFill>
              </a:rPr>
              <a:t>Örnek;</a:t>
            </a:r>
            <a:endParaRPr lang="tr-TR" sz="3600" b="1" dirty="0">
              <a:solidFill>
                <a:srgbClr val="FF0000"/>
              </a:solidFill>
            </a:endParaRPr>
          </a:p>
        </p:txBody>
      </p:sp>
      <p:sp>
        <p:nvSpPr>
          <p:cNvPr id="7" name="Rectangle 2"/>
          <p:cNvSpPr>
            <a:spLocks noChangeArrowheads="1"/>
          </p:cNvSpPr>
          <p:nvPr/>
        </p:nvSpPr>
        <p:spPr bwMode="auto">
          <a:xfrm>
            <a:off x="25052" y="718072"/>
            <a:ext cx="9874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b="1" dirty="0" smtClean="0">
                <a:solidFill>
                  <a:srgbClr val="00B050"/>
                </a:solidFill>
              </a:rPr>
              <a:t>Nace </a:t>
            </a:r>
          </a:p>
          <a:p>
            <a:pPr algn="ctr" eaLnBrk="1" hangingPunct="1"/>
            <a:r>
              <a:rPr lang="tr-TR" b="1" dirty="0" smtClean="0">
                <a:solidFill>
                  <a:srgbClr val="00B050"/>
                </a:solidFill>
              </a:rPr>
              <a:t>Kodu</a:t>
            </a:r>
            <a:endParaRPr lang="tr-TR" b="1" dirty="0">
              <a:solidFill>
                <a:srgbClr val="00B050"/>
              </a:solidFill>
            </a:endParaRPr>
          </a:p>
        </p:txBody>
      </p:sp>
      <p:sp>
        <p:nvSpPr>
          <p:cNvPr id="8" name="Rectangle 2"/>
          <p:cNvSpPr>
            <a:spLocks noChangeArrowheads="1"/>
          </p:cNvSpPr>
          <p:nvPr/>
        </p:nvSpPr>
        <p:spPr bwMode="auto">
          <a:xfrm>
            <a:off x="1215101" y="999791"/>
            <a:ext cx="1663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b="1" dirty="0" smtClean="0">
                <a:solidFill>
                  <a:srgbClr val="00B050"/>
                </a:solidFill>
              </a:rPr>
              <a:t>İş Tanımı</a:t>
            </a:r>
            <a:endParaRPr lang="tr-TR" b="1" dirty="0">
              <a:solidFill>
                <a:srgbClr val="00B050"/>
              </a:solidFill>
            </a:endParaRPr>
          </a:p>
        </p:txBody>
      </p:sp>
      <p:sp>
        <p:nvSpPr>
          <p:cNvPr id="9" name="Rectangle 2"/>
          <p:cNvSpPr>
            <a:spLocks noChangeArrowheads="1"/>
          </p:cNvSpPr>
          <p:nvPr/>
        </p:nvSpPr>
        <p:spPr bwMode="auto">
          <a:xfrm>
            <a:off x="10562147" y="684582"/>
            <a:ext cx="1663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b="1" dirty="0" smtClean="0">
                <a:solidFill>
                  <a:srgbClr val="00B050"/>
                </a:solidFill>
              </a:rPr>
              <a:t>Tehlike Sınıfı</a:t>
            </a:r>
            <a:endParaRPr lang="tr-TR" b="1" dirty="0">
              <a:solidFill>
                <a:srgbClr val="00B050"/>
              </a:solidFill>
            </a:endParaRPr>
          </a:p>
        </p:txBody>
      </p:sp>
      <p:cxnSp>
        <p:nvCxnSpPr>
          <p:cNvPr id="11" name="Straight Connector 10"/>
          <p:cNvCxnSpPr/>
          <p:nvPr/>
        </p:nvCxnSpPr>
        <p:spPr>
          <a:xfrm>
            <a:off x="25052" y="1473851"/>
            <a:ext cx="120986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81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tr-TR" dirty="0" smtClean="0"/>
              <a:t>Google</a:t>
            </a:r>
          </a:p>
          <a:p>
            <a:pPr marL="0" indent="0">
              <a:buNone/>
            </a:pPr>
            <a:endParaRPr lang="tr-TR" dirty="0" smtClean="0"/>
          </a:p>
          <a:p>
            <a:pPr marL="0" indent="0">
              <a:buNone/>
            </a:pPr>
            <a:r>
              <a:rPr lang="tr-TR" dirty="0" smtClean="0"/>
              <a:t>          İş yeri tehlike sınıfları nace kodu</a:t>
            </a:r>
          </a:p>
          <a:p>
            <a:pPr marL="0" indent="0">
              <a:buNone/>
            </a:pPr>
            <a:endParaRPr lang="tr-TR" dirty="0" smtClean="0"/>
          </a:p>
          <a:p>
            <a:pPr marL="0" indent="0">
              <a:buNone/>
            </a:pPr>
            <a:r>
              <a:rPr lang="tr-TR" dirty="0" smtClean="0"/>
              <a:t>                              Excell dosyası</a:t>
            </a:r>
            <a:endParaRPr lang="tr-TR" dirty="0"/>
          </a:p>
        </p:txBody>
      </p:sp>
    </p:spTree>
    <p:extLst>
      <p:ext uri="{BB962C8B-B14F-4D97-AF65-F5344CB8AC3E}">
        <p14:creationId xmlns:p14="http://schemas.microsoft.com/office/powerpoint/2010/main" val="2090710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6749"/>
          </a:xfrm>
        </p:spPr>
        <p:txBody>
          <a:bodyPr>
            <a:normAutofit fontScale="90000"/>
          </a:bodyPr>
          <a:lstStyle/>
          <a:p>
            <a:r>
              <a:rPr lang="tr-TR" b="1" i="1" u="sng" dirty="0" smtClean="0">
                <a:solidFill>
                  <a:srgbClr val="FF0000"/>
                </a:solidFill>
                <a:effectLst>
                  <a:outerShdw blurRad="38100" dist="38100" dir="2700000" algn="tl">
                    <a:srgbClr val="000000">
                      <a:alpha val="43137"/>
                    </a:srgbClr>
                  </a:outerShdw>
                </a:effectLst>
              </a:rPr>
              <a:t>Literatür</a:t>
            </a:r>
            <a:br>
              <a:rPr lang="tr-TR" b="1" i="1" u="sng" dirty="0" smtClean="0">
                <a:solidFill>
                  <a:srgbClr val="FF0000"/>
                </a:solidFill>
                <a:effectLst>
                  <a:outerShdw blurRad="38100" dist="38100" dir="2700000" algn="tl">
                    <a:srgbClr val="000000">
                      <a:alpha val="43137"/>
                    </a:srgbClr>
                  </a:outerShdw>
                </a:effectLst>
              </a:rPr>
            </a:br>
            <a:endParaRPr lang="tr-TR" b="1" i="1" u="sng"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5258" y="901873"/>
            <a:ext cx="10515600" cy="5060515"/>
          </a:xfrm>
        </p:spPr>
        <p:txBody>
          <a:bodyPr>
            <a:normAutofit fontScale="92500" lnSpcReduction="10000"/>
          </a:bodyPr>
          <a:lstStyle/>
          <a:p>
            <a:pPr marL="0" indent="0">
              <a:buNone/>
            </a:pPr>
            <a:r>
              <a:rPr lang="tr-TR" sz="1400" i="1" dirty="0" smtClean="0"/>
              <a:t>Taşdemir, İ., Bakan, S. 2015 İş Güvenliği uzmanları için yol haritası. Yerel Yönetimlerde İş Sağlığı ve Güvenliği Sempozyumu, 10 s.</a:t>
            </a:r>
          </a:p>
          <a:p>
            <a:pPr marL="0" indent="0">
              <a:buNone/>
            </a:pPr>
            <a:endParaRPr lang="tr-TR" sz="1400" i="1" dirty="0"/>
          </a:p>
          <a:p>
            <a:pPr marL="0" indent="0">
              <a:buNone/>
            </a:pPr>
            <a:r>
              <a:rPr lang="tr-TR" sz="1400" i="1" dirty="0"/>
              <a:t>D’Auria, D, L Hawkins , and P Kenny. 1991. Third International Conference on Education and Training in Occupational Health. J Univ Occup Envir Health 14 Suppl. </a:t>
            </a:r>
            <a:endParaRPr lang="tr-TR" sz="1400" i="1" dirty="0" smtClean="0"/>
          </a:p>
          <a:p>
            <a:pPr marL="0" indent="0">
              <a:buNone/>
            </a:pPr>
            <a:endParaRPr lang="tr-TR" sz="1400" i="1" dirty="0"/>
          </a:p>
          <a:p>
            <a:pPr marL="0" indent="0">
              <a:buNone/>
            </a:pPr>
            <a:r>
              <a:rPr lang="tr-TR" sz="1400" i="1" dirty="0" smtClean="0"/>
              <a:t>Phoon </a:t>
            </a:r>
            <a:r>
              <a:rPr lang="tr-TR" sz="1400" i="1" dirty="0"/>
              <a:t>1985b. Education and training in occupational health: formal programmes. In Occupational Health in Developing Countries in Asia, edited by WO Phoon and CN Ong. Tokyo: Southeast Asian Medical Information Center </a:t>
            </a:r>
            <a:endParaRPr lang="tr-TR" sz="1400" i="1" dirty="0" smtClean="0"/>
          </a:p>
          <a:p>
            <a:pPr marL="0" indent="0">
              <a:buNone/>
            </a:pPr>
            <a:endParaRPr lang="tr-TR" sz="1400" i="1" dirty="0" smtClean="0"/>
          </a:p>
          <a:p>
            <a:pPr marL="0" indent="0">
              <a:buNone/>
            </a:pPr>
            <a:r>
              <a:rPr lang="tr-TR" sz="1400" i="1" dirty="0" smtClean="0"/>
              <a:t>Ayboğa, Ö., Baradan, S., Gürcanlı, G.E., Bayran, İ. 2015. </a:t>
            </a:r>
            <a:r>
              <a:rPr lang="tr-TR" sz="1400" dirty="0"/>
              <a:t>İş Güvenliği Uzmanlığı: Sistemin İşleyişinin Değerlendirilmesi Üzerine Bir Araştırma </a:t>
            </a:r>
            <a:r>
              <a:rPr lang="tr-TR" sz="1400" dirty="0" smtClean="0"/>
              <a:t>Çalışması. </a:t>
            </a:r>
            <a:r>
              <a:rPr lang="tr-TR" sz="1400" dirty="0"/>
              <a:t>5. İşçi Sağlığı ve İş Güvenliği </a:t>
            </a:r>
            <a:r>
              <a:rPr lang="tr-TR" sz="1400" dirty="0" smtClean="0"/>
              <a:t>Sempozyumu, İzmir, 10 s.</a:t>
            </a:r>
          </a:p>
          <a:p>
            <a:pPr marL="0" indent="0">
              <a:buNone/>
            </a:pPr>
            <a:endParaRPr lang="tr-TR" sz="1400" i="1" dirty="0"/>
          </a:p>
          <a:p>
            <a:pPr marL="0" indent="0">
              <a:buNone/>
            </a:pPr>
            <a:r>
              <a:rPr lang="tr-TR" sz="1400" dirty="0" smtClean="0"/>
              <a:t>28512 </a:t>
            </a:r>
            <a:r>
              <a:rPr lang="tr-TR" sz="1400" dirty="0"/>
              <a:t>sayılı İş Güvenliği Uzmanlarının Görev, Yetki, Sorumluluk Ve Eğitimleri Hakkında Yönetmelik, 29 Aralık 2012 </a:t>
            </a:r>
            <a:endParaRPr lang="tr-TR" sz="1400" dirty="0" smtClean="0"/>
          </a:p>
          <a:p>
            <a:pPr marL="0" indent="0">
              <a:buNone/>
            </a:pPr>
            <a:r>
              <a:rPr lang="tr-TR" sz="1400" dirty="0" smtClean="0"/>
              <a:t>28545 </a:t>
            </a:r>
            <a:r>
              <a:rPr lang="tr-TR" sz="1400" dirty="0"/>
              <a:t>sayılı İş Güvenliği Uzmanlarının Görev, Yetki, Sorumluluk Ve Eğitimleri Hakkında Yönetmelikte Değişiklik Yapılmasına Dair Yönetmelik, 31 Ocak </a:t>
            </a:r>
            <a:r>
              <a:rPr lang="tr-TR" sz="1400" dirty="0" smtClean="0"/>
              <a:t>2013</a:t>
            </a:r>
          </a:p>
          <a:p>
            <a:pPr marL="0" indent="0">
              <a:buNone/>
            </a:pPr>
            <a:r>
              <a:rPr lang="tr-TR" sz="1400" dirty="0" smtClean="0"/>
              <a:t> </a:t>
            </a:r>
            <a:r>
              <a:rPr lang="tr-TR" sz="1400" dirty="0"/>
              <a:t>28792 Sayılı İş Güvenliği Uzmanlarının Görev, Yetki, Sorumluluk Ve Eğitimleri Hakkında Yönetmelikte Değişiklik Yapılmasına Dair Yönetmelik, 11 Ekim 2013 </a:t>
            </a:r>
            <a:br>
              <a:rPr lang="tr-TR" sz="1400" dirty="0"/>
            </a:br>
            <a:endParaRPr lang="tr-TR" sz="1400" dirty="0" smtClean="0"/>
          </a:p>
          <a:p>
            <a:pPr marL="0" indent="0">
              <a:buNone/>
            </a:pPr>
            <a:r>
              <a:rPr lang="tr-TR" sz="1400" dirty="0">
                <a:hlinkClick r:id="rId2"/>
              </a:rPr>
              <a:t>https://</a:t>
            </a:r>
            <a:r>
              <a:rPr lang="tr-TR" sz="1400" dirty="0" smtClean="0">
                <a:hlinkClick r:id="rId2"/>
              </a:rPr>
              <a:t>isgkatip.ailevecalisma.gov.tr/Logout.aspx</a:t>
            </a:r>
            <a:endParaRPr lang="tr-TR" sz="1400" dirty="0" smtClean="0"/>
          </a:p>
          <a:p>
            <a:pPr marL="0" indent="0">
              <a:buNone/>
            </a:pPr>
            <a:r>
              <a:rPr lang="tr-TR" sz="1400" i="1" dirty="0"/>
              <a:t/>
            </a:r>
            <a:br>
              <a:rPr lang="tr-TR" sz="1400" i="1" dirty="0"/>
            </a:br>
            <a:r>
              <a:rPr lang="tr-TR" sz="1400" dirty="0">
                <a:hlinkClick r:id="rId3"/>
              </a:rPr>
              <a:t>https://</a:t>
            </a:r>
            <a:r>
              <a:rPr lang="tr-TR" sz="1400" dirty="0" smtClean="0">
                <a:hlinkClick r:id="rId3"/>
              </a:rPr>
              <a:t>www.mevzuat.gov.tr/MevzuatMetin/1.5.6331.pdf</a:t>
            </a:r>
            <a:endParaRPr lang="tr-TR" sz="1400" dirty="0" smtClean="0"/>
          </a:p>
          <a:p>
            <a:pPr marL="0" indent="0">
              <a:buNone/>
            </a:pPr>
            <a:r>
              <a:rPr lang="tr-TR" sz="1400" dirty="0">
                <a:hlinkClick r:id="rId4"/>
              </a:rPr>
              <a:t>https://</a:t>
            </a:r>
            <a:r>
              <a:rPr lang="tr-TR" sz="1400" dirty="0" smtClean="0">
                <a:hlinkClick r:id="rId4"/>
              </a:rPr>
              <a:t>www.resmigazete.gov.tr/eskiler/2015/04/20150430-5.htm</a:t>
            </a:r>
            <a:endParaRPr lang="tr-TR" sz="1400" dirty="0" smtClean="0"/>
          </a:p>
          <a:p>
            <a:pPr marL="0" indent="0">
              <a:buNone/>
            </a:pPr>
            <a:r>
              <a:rPr lang="tr-TR" sz="1400" dirty="0">
                <a:hlinkClick r:id="rId5"/>
              </a:rPr>
              <a:t>http://www.ttb.org.tr/mevzuat/index.php?option=com_content&amp;view=article&amp;id=939:-salii-ve-guevenl-hzmetler-yoenetmel&amp;Itemid=33</a:t>
            </a:r>
            <a:endParaRPr lang="tr-TR" sz="1400" dirty="0" smtClean="0"/>
          </a:p>
          <a:p>
            <a:pPr marL="0" indent="0">
              <a:buNone/>
            </a:pPr>
            <a:endParaRPr lang="tr-TR" sz="1400" i="1" dirty="0"/>
          </a:p>
          <a:p>
            <a:pPr marL="0" indent="0">
              <a:buNone/>
            </a:pPr>
            <a:endParaRPr lang="tr-TR" sz="1400" i="1" dirty="0"/>
          </a:p>
        </p:txBody>
      </p:sp>
    </p:spTree>
    <p:extLst>
      <p:ext uri="{BB962C8B-B14F-4D97-AF65-F5344CB8AC3E}">
        <p14:creationId xmlns:p14="http://schemas.microsoft.com/office/powerpoint/2010/main" val="232286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1767" y="378401"/>
            <a:ext cx="5917709" cy="6339431"/>
          </a:xfrm>
          <a:prstGeom prst="rect">
            <a:avLst/>
          </a:prstGeom>
        </p:spPr>
      </p:pic>
    </p:spTree>
    <p:extLst>
      <p:ext uri="{BB962C8B-B14F-4D97-AF65-F5344CB8AC3E}">
        <p14:creationId xmlns:p14="http://schemas.microsoft.com/office/powerpoint/2010/main" val="242385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487" y="98493"/>
            <a:ext cx="9514966" cy="6577879"/>
          </a:xfrm>
          <a:prstGeom prst="rect">
            <a:avLst/>
          </a:prstGeom>
        </p:spPr>
      </p:pic>
      <p:sp>
        <p:nvSpPr>
          <p:cNvPr id="5" name="Rectangle 4"/>
          <p:cNvSpPr/>
          <p:nvPr/>
        </p:nvSpPr>
        <p:spPr>
          <a:xfrm>
            <a:off x="2163988" y="2215003"/>
            <a:ext cx="8538581" cy="1446550"/>
          </a:xfrm>
          <a:prstGeom prst="rect">
            <a:avLst/>
          </a:prstGeom>
        </p:spPr>
        <p:txBody>
          <a:bodyPr wrap="square">
            <a:spAutoFit/>
          </a:bodyPr>
          <a:lstStyle/>
          <a:p>
            <a:r>
              <a:rPr lang="tr-TR" sz="8800" b="1" i="0" u="none" strike="noStrike" baseline="0" dirty="0" smtClean="0">
                <a:solidFill>
                  <a:srgbClr val="FF0000"/>
                </a:solidFill>
                <a:latin typeface="Arial Black" panose="020B0A04020102020204" pitchFamily="34" charset="0"/>
              </a:rPr>
              <a:t>TANIMLAR</a:t>
            </a:r>
            <a:endParaRPr lang="tr-TR" sz="8800" dirty="0">
              <a:latin typeface="Arial Black" panose="020B0A04020102020204" pitchFamily="34" charset="0"/>
            </a:endParaRPr>
          </a:p>
        </p:txBody>
      </p:sp>
    </p:spTree>
    <p:extLst>
      <p:ext uri="{BB962C8B-B14F-4D97-AF65-F5344CB8AC3E}">
        <p14:creationId xmlns:p14="http://schemas.microsoft.com/office/powerpoint/2010/main" val="825411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846" y="209766"/>
            <a:ext cx="11913295" cy="6103351"/>
          </a:xfrm>
        </p:spPr>
        <p:txBody>
          <a:bodyPr>
            <a:normAutofit fontScale="55000" lnSpcReduction="20000"/>
          </a:bodyPr>
          <a:lstStyle/>
          <a:p>
            <a:endParaRPr lang="tr-TR" dirty="0"/>
          </a:p>
          <a:p>
            <a:pPr marL="0" indent="0">
              <a:buNone/>
            </a:pPr>
            <a:r>
              <a:rPr lang="tr-TR" sz="3500" i="1" dirty="0">
                <a:solidFill>
                  <a:srgbClr val="FF0000"/>
                </a:solidFill>
              </a:rPr>
              <a:t>6331 </a:t>
            </a:r>
            <a:r>
              <a:rPr lang="tr-TR" sz="3500" i="1" dirty="0" smtClean="0">
                <a:solidFill>
                  <a:srgbClr val="FF0000"/>
                </a:solidFill>
              </a:rPr>
              <a:t>sayılı İSG Kanuna göre</a:t>
            </a:r>
            <a:r>
              <a:rPr lang="tr-TR" sz="3500" i="1" dirty="0">
                <a:solidFill>
                  <a:srgbClr val="FF0000"/>
                </a:solidFill>
              </a:rPr>
              <a:t>; </a:t>
            </a:r>
            <a:endParaRPr lang="tr-TR" sz="3500" i="1" dirty="0" smtClean="0">
              <a:solidFill>
                <a:srgbClr val="FF0000"/>
              </a:solidFill>
            </a:endParaRPr>
          </a:p>
          <a:p>
            <a:pPr marL="0" indent="0">
              <a:buNone/>
            </a:pPr>
            <a:endParaRPr lang="tr-TR" sz="3500" dirty="0">
              <a:solidFill>
                <a:srgbClr val="FF0000"/>
              </a:solidFill>
            </a:endParaRPr>
          </a:p>
          <a:p>
            <a:pPr>
              <a:lnSpc>
                <a:spcPct val="170000"/>
              </a:lnSpc>
            </a:pPr>
            <a:r>
              <a:rPr lang="tr-TR" sz="4400" b="1" dirty="0" smtClean="0">
                <a:solidFill>
                  <a:srgbClr val="00B050"/>
                </a:solidFill>
              </a:rPr>
              <a:t>İşveren: </a:t>
            </a:r>
            <a:r>
              <a:rPr lang="tr-TR" sz="4400" dirty="0" smtClean="0"/>
              <a:t>Çalışan istihdam eden </a:t>
            </a:r>
            <a:r>
              <a:rPr lang="tr-TR" sz="4400" u="sng" dirty="0" smtClean="0">
                <a:solidFill>
                  <a:srgbClr val="0070C0"/>
                </a:solidFill>
              </a:rPr>
              <a:t>gerçek veya tüzel kişi </a:t>
            </a:r>
            <a:r>
              <a:rPr lang="tr-TR" sz="4400" dirty="0" smtClean="0"/>
              <a:t>yahut tüzel kişiliği olmayan kurum ve kuruluşları,</a:t>
            </a:r>
          </a:p>
          <a:p>
            <a:pPr marL="0" indent="0">
              <a:lnSpc>
                <a:spcPct val="170000"/>
              </a:lnSpc>
              <a:buNone/>
            </a:pPr>
            <a:endParaRPr lang="tr-TR" sz="4400" dirty="0"/>
          </a:p>
          <a:p>
            <a:pPr>
              <a:lnSpc>
                <a:spcPct val="170000"/>
              </a:lnSpc>
            </a:pPr>
            <a:r>
              <a:rPr lang="tr-TR" sz="4400" b="1" dirty="0" smtClean="0">
                <a:solidFill>
                  <a:srgbClr val="00B050"/>
                </a:solidFill>
              </a:rPr>
              <a:t>İş yeri: </a:t>
            </a:r>
            <a:r>
              <a:rPr lang="tr-TR" sz="4400" dirty="0" smtClean="0"/>
              <a:t>Mal veya hizmet üretmek amacıyla maddi olan ve olmayan unsurlar ile çalışanın birlikte örgütlendiği, işverenin işyerinde ürettiği mal veya hizmet ile nitelik yönünden bağlılığı bulunan ve aynı yönetim altında örgütlenen iş yerine bağlı yerler ile dinlenme, çocuk emzirme, yemek, uyku, yıkanma, muayene ve bakım, beden ve mesleki eğitim yerleri ve avlu gibi diğer eklentiler ve araçları da içeren organizasyonu,</a:t>
            </a:r>
          </a:p>
          <a:p>
            <a:endParaRPr lang="tr-TR" dirty="0"/>
          </a:p>
        </p:txBody>
      </p:sp>
    </p:spTree>
    <p:extLst>
      <p:ext uri="{BB962C8B-B14F-4D97-AF65-F5344CB8AC3E}">
        <p14:creationId xmlns:p14="http://schemas.microsoft.com/office/powerpoint/2010/main" val="216282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624" y="1565752"/>
            <a:ext cx="11774466" cy="2918565"/>
          </a:xfrm>
        </p:spPr>
        <p:txBody>
          <a:bodyPr>
            <a:normAutofit fontScale="92500"/>
          </a:bodyPr>
          <a:lstStyle/>
          <a:p>
            <a:pPr>
              <a:lnSpc>
                <a:spcPct val="170000"/>
              </a:lnSpc>
            </a:pPr>
            <a:endParaRPr lang="tr-TR" dirty="0" smtClean="0"/>
          </a:p>
          <a:p>
            <a:pPr>
              <a:lnSpc>
                <a:spcPct val="170000"/>
              </a:lnSpc>
            </a:pPr>
            <a:r>
              <a:rPr lang="tr-TR" b="1" dirty="0" smtClean="0">
                <a:solidFill>
                  <a:srgbClr val="00B050"/>
                </a:solidFill>
              </a:rPr>
              <a:t>İş güvenliği uzmanı: </a:t>
            </a:r>
            <a:r>
              <a:rPr lang="tr-TR" dirty="0" smtClean="0"/>
              <a:t>İş sağlığı ve güvenliği alanında görev yapmak üzere Bakanlıkça yetkilendirilmiş, iş güvenliği uzmanlığı belgesine sahip mühendis, mimar veya teknik elemanı,</a:t>
            </a:r>
          </a:p>
          <a:p>
            <a:pPr marL="0" indent="0">
              <a:buNone/>
            </a:pPr>
            <a:endParaRPr lang="tr-TR" dirty="0"/>
          </a:p>
        </p:txBody>
      </p:sp>
    </p:spTree>
    <p:extLst>
      <p:ext uri="{BB962C8B-B14F-4D97-AF65-F5344CB8AC3E}">
        <p14:creationId xmlns:p14="http://schemas.microsoft.com/office/powerpoint/2010/main" val="123456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912</Words>
  <Application>Microsoft Office PowerPoint</Application>
  <PresentationFormat>Widescreen</PresentationFormat>
  <Paragraphs>168</Paragraphs>
  <Slides>55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Arial Black</vt:lpstr>
      <vt:lpstr>Calibri</vt:lpstr>
      <vt:lpstr>Calibri Light</vt:lpstr>
      <vt:lpstr>Cambria</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ÖNLEME:</vt:lpstr>
      <vt:lpstr>PowerPoint Presentation</vt:lpstr>
      <vt:lpstr> Günümüzden örnekler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WHO’ya göre sağlık: Ruhen + bedenen + sosyal açıdan iyi olma durumudur!!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DÜNDEN  BUGÜNE İŞ KANUNLARI</vt:lpstr>
      <vt:lpstr>     </vt:lpstr>
      <vt:lpstr>PowerPoint Presentation</vt:lpstr>
      <vt:lpstr>PowerPoint Presentation</vt:lpstr>
      <vt:lpstr>PowerPoint Presentation</vt:lpstr>
      <vt:lpstr>PowerPoint Presentation</vt:lpstr>
      <vt:lpstr>PowerPoint Presentation</vt:lpstr>
      <vt:lpstr>PowerPoint Presentation</vt:lpstr>
      <vt:lpstr> Kanun Öncesi ve Sonrası Değişim </vt:lpstr>
      <vt:lpstr>PowerPoint Presentation</vt:lpstr>
      <vt:lpstr>Mühendisler için yeni bir kariyer:  </vt:lpstr>
      <vt:lpstr>PowerPoint Presentation</vt:lpstr>
      <vt:lpstr>PowerPoint Presentation</vt:lpstr>
      <vt:lpstr>PowerPoint Presentation</vt:lpstr>
      <vt:lpstr>PowerPoint Presentation</vt:lpstr>
      <vt:lpstr>PowerPoint Presentation</vt:lpstr>
      <vt:lpstr>Literatür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89</cp:revision>
  <dcterms:created xsi:type="dcterms:W3CDTF">2018-10-02T08:05:55Z</dcterms:created>
  <dcterms:modified xsi:type="dcterms:W3CDTF">2020-05-07T11:53:54Z</dcterms:modified>
</cp:coreProperties>
</file>