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DFED-13E2-4633-86C4-F991E24141C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22F-9F27-4441-82E8-20ED7ED2B1F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BAF4-19BF-4F56-84C2-58D63AD2EC4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890C-46C4-44C1-B2C5-967A6C108CB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3263-5E55-446B-A3F7-3AF4CB187A78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8B0-6130-4DF9-9973-48663677EAB6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AD8C-C7F4-448E-B8CD-FD91AF1B8A9D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5807-531F-4176-9CC4-E86233ED91A2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ABCF-A10D-4396-B9B3-522CBD9B87B4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B03-DABD-4BA7-A8AD-F3A1D712C90C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2EBE-F55B-467B-8C78-5A5AF6CE41E1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CD26-AB47-4BCB-82F3-08D03848BEB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5</a:t>
            </a:r>
          </a:p>
          <a:p>
            <a:pPr marL="0" indent="0">
              <a:buNone/>
            </a:pPr>
            <a:r>
              <a:rPr lang="tr-TR" dirty="0"/>
              <a:t>NOISE EFFECT ON BASEBAND TRANSMISSION: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ANALOG BASEBAND TRANSMISSION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A</a:t>
            </a:r>
            <a:r>
              <a:rPr lang="tr-TR" sz="3600" dirty="0" err="1"/>
              <a:t>nalog</a:t>
            </a:r>
            <a:r>
              <a:rPr lang="tr-TR" sz="3600" dirty="0"/>
              <a:t> </a:t>
            </a:r>
            <a:r>
              <a:rPr lang="tr-TR" sz="3600" dirty="0" err="1"/>
              <a:t>Baseband</a:t>
            </a:r>
            <a:r>
              <a:rPr lang="tr-TR" sz="3600" dirty="0"/>
              <a:t> </a:t>
            </a:r>
            <a:r>
              <a:rPr lang="tr-TR" sz="3600" dirty="0" err="1"/>
              <a:t>Transmission</a:t>
            </a:r>
            <a:endParaRPr lang="tr-TR" sz="3600" dirty="0"/>
          </a:p>
          <a:p>
            <a:pPr algn="just"/>
            <a:endParaRPr lang="tr-TR" sz="3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Figure 9.4–2 represents a simple analog signal baseband transmission system. </a:t>
            </a:r>
            <a:endParaRPr lang="tr-TR" sz="2800" dirty="0"/>
          </a:p>
          <a:p>
            <a:endParaRPr lang="tr-T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</a:t>
            </a:r>
            <a:r>
              <a:rPr lang="tr-TR" sz="2800" dirty="0"/>
              <a:t> </a:t>
            </a:r>
            <a:r>
              <a:rPr lang="en-US" sz="2800" dirty="0"/>
              <a:t>information generates an </a:t>
            </a:r>
            <a:r>
              <a:rPr lang="en-US" sz="2800" i="1" dirty="0"/>
              <a:t>analog message waveform x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), which is to be reproduced</a:t>
            </a:r>
            <a:r>
              <a:rPr lang="tr-TR" sz="2800" dirty="0"/>
              <a:t> at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destination</a:t>
            </a:r>
            <a:r>
              <a:rPr lang="tr-TR" sz="2800" dirty="0"/>
              <a:t>.</a:t>
            </a:r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126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</a:t>
                </a:r>
                <a:r>
                  <a:rPr lang="tr-TR" sz="3600" dirty="0" err="1"/>
                  <a:t>nalog</a:t>
                </a:r>
                <a:r>
                  <a:rPr lang="tr-TR" sz="3600" dirty="0"/>
                  <a:t> </a:t>
                </a:r>
                <a:r>
                  <a:rPr lang="tr-TR" sz="3600" dirty="0" err="1"/>
                  <a:t>Baseband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Transmission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average signal power generated at the source can be represented as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acc>
                  </m:oMath>
                </a14:m>
                <a:r>
                  <a:rPr lang="tr-TR" sz="2800" dirty="0"/>
                  <a:t>.</a:t>
                </a:r>
              </a:p>
              <a:p>
                <a:pPr algn="just"/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Since the channel does not require equalization, the transmitter and receiver merely</a:t>
                </a:r>
                <a:r>
                  <a:rPr lang="tr-TR" sz="2800" dirty="0"/>
                  <a:t> </a:t>
                </a:r>
                <a:r>
                  <a:rPr lang="en-US" sz="2800" dirty="0"/>
                  <a:t>act as amplifiers over the</a:t>
                </a:r>
                <a:r>
                  <a:rPr lang="tr-TR" sz="2800" dirty="0"/>
                  <a:t> </a:t>
                </a:r>
                <a:r>
                  <a:rPr lang="en-US" sz="2800" dirty="0"/>
                  <a:t>message band with power gains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compensating</a:t>
                </a:r>
                <a:r>
                  <a:rPr lang="tr-TR" sz="2800" dirty="0"/>
                  <a:t> </a:t>
                </a:r>
                <a:r>
                  <a:rPr lang="en-US" sz="2800" dirty="0"/>
                  <a:t>for the transmission loss </a:t>
                </a:r>
                <a:r>
                  <a:rPr lang="en-US" sz="2800" i="1" dirty="0"/>
                  <a:t>L.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126905"/>
              </a:xfrm>
              <a:prstGeom prst="rect">
                <a:avLst/>
              </a:prstGeom>
              <a:blipFill>
                <a:blip r:embed="rId2"/>
                <a:stretch>
                  <a:fillRect l="-1683" t="-1200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27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299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</a:t>
                </a:r>
                <a:r>
                  <a:rPr lang="tr-TR" sz="3600" dirty="0" err="1"/>
                  <a:t>nalog</a:t>
                </a:r>
                <a:r>
                  <a:rPr lang="tr-TR" sz="3600" dirty="0"/>
                  <a:t> </a:t>
                </a:r>
                <a:r>
                  <a:rPr lang="tr-TR" sz="3600" dirty="0" err="1"/>
                  <a:t>Baseband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Transmission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transmitted signal power, the received signal</a:t>
                </a:r>
                <a:r>
                  <a:rPr lang="tr-TR" sz="2800" dirty="0"/>
                  <a:t> </a:t>
                </a:r>
                <a:r>
                  <a:rPr lang="en-US" sz="2800" dirty="0"/>
                  <a:t>power, and the destination signal power are related by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acc>
                      <m:accPr>
                        <m:chr m:val="̅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ac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299067"/>
              </a:xfrm>
              <a:prstGeom prst="rect">
                <a:avLst/>
              </a:prstGeom>
              <a:blipFill>
                <a:blip r:embed="rId2"/>
                <a:stretch>
                  <a:fillRect l="-1683" t="-11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08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454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</a:t>
                </a:r>
                <a:r>
                  <a:rPr lang="tr-TR" sz="3600" dirty="0" err="1"/>
                  <a:t>nalog</a:t>
                </a:r>
                <a:r>
                  <a:rPr lang="tr-TR" sz="3600" dirty="0"/>
                  <a:t> </a:t>
                </a:r>
                <a:r>
                  <a:rPr lang="tr-TR" sz="3600" dirty="0" err="1"/>
                  <a:t>Baseband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Transmission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receiver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amplifies signal and noise equally. 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Therefore,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cancels out when we divide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, and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454605"/>
              </a:xfrm>
              <a:prstGeom prst="rect">
                <a:avLst/>
              </a:prstGeom>
              <a:blipFill>
                <a:blip r:embed="rId2"/>
                <a:stretch>
                  <a:fillRect l="-1683" t="-13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89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540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</a:t>
                </a:r>
                <a:r>
                  <a:rPr lang="tr-TR" sz="3600" dirty="0" err="1"/>
                  <a:t>nalog</a:t>
                </a:r>
                <a:r>
                  <a:rPr lang="tr-TR" sz="3600" dirty="0"/>
                  <a:t> </a:t>
                </a:r>
                <a:r>
                  <a:rPr lang="tr-TR" sz="3600" dirty="0" err="1"/>
                  <a:t>Baseband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Transmission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We can also interpret the denominator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as</a:t>
                </a:r>
                <a:r>
                  <a:rPr lang="tr-TR" sz="2800" dirty="0"/>
                  <a:t> </a:t>
                </a:r>
                <a:r>
                  <a:rPr lang="en-US" sz="2800" dirty="0"/>
                  <a:t>the </a:t>
                </a:r>
                <a:r>
                  <a:rPr lang="en-US" sz="2800" i="1" dirty="0"/>
                  <a:t>noise power in the message band </a:t>
                </a:r>
                <a:r>
                  <a:rPr lang="en-US" sz="2800" dirty="0"/>
                  <a:t>before amplification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. </a:t>
                </a:r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Consequently, a</a:t>
                </a:r>
                <a:r>
                  <a:rPr lang="tr-TR" sz="2800" dirty="0"/>
                  <a:t> </a:t>
                </a:r>
                <a:r>
                  <a:rPr lang="en-US" sz="2800" dirty="0"/>
                  <a:t>wideband signal suffers more from noise contamination than a narrowband signal.</a:t>
                </a:r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540526"/>
              </a:xfrm>
              <a:prstGeom prst="rect">
                <a:avLst/>
              </a:prstGeom>
              <a:blipFill>
                <a:blip r:embed="rId2"/>
                <a:stretch>
                  <a:fillRect l="-1683" t="-1293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47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10724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/>
                  <a:t>A</a:t>
                </a:r>
                <a:r>
                  <a:rPr lang="tr-TR" sz="3600" dirty="0" err="1"/>
                  <a:t>nalog</a:t>
                </a:r>
                <a:r>
                  <a:rPr lang="tr-TR" sz="3600" dirty="0"/>
                  <a:t> </a:t>
                </a:r>
                <a:r>
                  <a:rPr lang="tr-TR" sz="3600" dirty="0" err="1"/>
                  <a:t>Baseband</a:t>
                </a:r>
                <a:r>
                  <a:rPr lang="tr-TR" sz="3600" dirty="0"/>
                  <a:t> </a:t>
                </a:r>
                <a:r>
                  <a:rPr lang="tr-TR" sz="3600" dirty="0" err="1"/>
                  <a:t>Transmission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For decibel calculations of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dirty="0"/>
                  <a:t>, we’ll express the signal power in milliwatts</a:t>
                </a:r>
                <a:r>
                  <a:rPr lang="tr-TR" sz="2800" dirty="0"/>
                  <a:t> </a:t>
                </a:r>
                <a:r>
                  <a:rPr lang="en-US" sz="2800" dirty="0"/>
                  <a:t>(or dBm) and write the noise power in terms of the noise temperature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 smtClean="0">
                            <a:latin typeface="Cambria Math" panose="02040503050406030204" pitchFamily="18" charset="0"/>
                          </a:rPr>
                          <m:t>Ͳ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/>
                  <a:t>. Thus,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𝑑𝐵</m:t>
                              </m:r>
                            </m:sub>
                          </m:sSub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𝑑𝐵</m:t>
                                  </m:r>
                                </m:sub>
                              </m:sSub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+174−10</m:t>
                          </m:r>
                          <m:func>
                            <m:func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tr-T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tr-T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tr-TR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tr-TR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tr-TR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endParaRPr lang="tr-TR" sz="44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10724667"/>
              </a:xfrm>
              <a:prstGeom prst="rect">
                <a:avLst/>
              </a:prstGeom>
              <a:blipFill>
                <a:blip r:embed="rId2"/>
                <a:stretch>
                  <a:fillRect l="-1683" t="-9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94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279</Words>
  <Application>Microsoft Office PowerPoint</Application>
  <PresentationFormat>Geniş ekran</PresentationFormat>
  <Paragraphs>97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15</cp:revision>
  <dcterms:created xsi:type="dcterms:W3CDTF">2019-01-31T13:56:40Z</dcterms:created>
  <dcterms:modified xsi:type="dcterms:W3CDTF">2019-04-06T11:25:46Z</dcterms:modified>
</cp:coreProperties>
</file>