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sldIdLst>
    <p:sldId id="257" r:id="rId2"/>
    <p:sldId id="265" r:id="rId3"/>
    <p:sldId id="267" r:id="rId4"/>
    <p:sldId id="268" r:id="rId5"/>
    <p:sldId id="269" r:id="rId6"/>
    <p:sldId id="270" r:id="rId7"/>
    <p:sldId id="271" r:id="rId8"/>
    <p:sldId id="272" r:id="rId9"/>
    <p:sldId id="263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447DCC-2293-4CA3-9A41-5BA36647D6A1}" type="datetimeFigureOut">
              <a:rPr lang="tr-TR" smtClean="0"/>
              <a:t>6.4.2019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6270B0-07BA-4694-B91C-E89AC4039A9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2265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0455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70052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8B5301-1728-4B1C-B39E-9BD85996D84D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6126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FD47E222-EFAC-4E98-9EE1-0FB622BE44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xmlns="" id="{97F22F55-CF54-4C84-A68A-97E1B444A6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C3F4C4FC-8113-4CC4-86D5-28AC2AF3B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0DFED-13E2-4633-86C4-F991E24141CB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5A4801CC-B3E4-4438-9EDB-EDF29DD6F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05EE9B57-404D-4966-A137-CBC805634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9991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CA6CA94E-B32D-4651-B36D-CD89D3E13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xmlns="" id="{E5B0AF00-77E4-4EFA-A79C-0FDDC9F7E9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B04F8FC5-0422-48E2-843B-4F2F86A20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8C22F-9F27-4441-82E8-20ED7ED2B1FB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7F724320-2A3C-4B61-9C27-EBF0227EA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11F4D27C-F16E-4A56-B157-61817BC2B0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5732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xmlns="" id="{89880094-6D84-4A0A-A02A-24BFC37758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xmlns="" id="{F7181946-3729-46F8-AC39-F08D5845EE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329BDD5D-FCAA-4AE3-B5F3-E54641C4C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CBAF4-19BF-4F56-84C2-58D63AD2EC4F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164E904D-D24B-4A54-8987-4A1EA7319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F955AA27-0E53-44CE-829C-EB35AA3AB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2876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3FDB0222-4253-4D7D-A9B3-CE598F143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F7334708-4DEE-4B4B-AD7D-78FE09FCD6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C98C8477-3A67-4915-AEE3-561B431CC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1890C-46C4-44C1-B2C5-967A6C108CBD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E1CEB008-B42A-4F2A-81E1-27AC472E7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C1163802-9C9D-4B33-BF7A-F9064F4A6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9846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F9C811F0-2459-4DE1-AFA6-26A97166A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A8FCD65B-C16D-4553-AB60-7009442693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843E5E27-149D-46EB-8BB2-6E6796A85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53263-5E55-446B-A3F7-3AF4CB187A78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90366FCF-9563-4871-BD56-BAF19AEC8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E14D2866-F762-438C-A649-BDC0B2F81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9134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DFF02F0E-3632-435D-AD33-7A9DE181D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12C455A8-E4F5-42A3-B0CC-E7C0F864EB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xmlns="" id="{8A969280-613A-4914-9F9F-A892F4E6DD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9177FBFE-F9E8-4016-916A-CD0A57454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3C8B0-6130-4DF9-9973-48663677EAB6}" type="datetime1">
              <a:rPr lang="tr-TR" smtClean="0"/>
              <a:t>6.4.2019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771BC5B2-CD53-48C7-9FA4-8FCE7CEBE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8C7C4495-09B5-430D-85B5-EA0FEC313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5911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D0DF595D-8E89-424F-9F29-AE4534E94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D413DEA5-D065-4D9B-8ABA-7EEB21F818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xmlns="" id="{A3D7F167-6541-4961-B455-0BE72494ED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xmlns="" id="{4738620C-017A-4185-9974-2685F26213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xmlns="" id="{1133783D-F2EC-466A-B98E-CF9F310C69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xmlns="" id="{336EEF35-6A30-4079-A3B1-D34245C18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FAD8C-C7F4-448E-B8CD-FD91AF1B8A9D}" type="datetime1">
              <a:rPr lang="tr-TR" smtClean="0"/>
              <a:t>6.4.2019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xmlns="" id="{DAF33A8C-5860-4BBF-9210-BD2D83B02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xmlns="" id="{9399C27D-3025-46F4-B4AB-1577761E7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8100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122AA600-1F01-4A26-B427-9C9DD0BAA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xmlns="" id="{49D0178F-F601-4523-B0F1-F3CC62782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E5807-531F-4176-9CC4-E86233ED91A2}" type="datetime1">
              <a:rPr lang="tr-TR" smtClean="0"/>
              <a:t>6.4.2019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xmlns="" id="{B956D79F-BF4D-423D-A496-32B88AEAA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xmlns="" id="{AD16D4B4-99D4-4C1F-90DA-A30981914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3257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xmlns="" id="{5426BE15-D802-4763-8F94-69C981322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6ABCF-A10D-4396-B9B3-522CBD9B87B4}" type="datetime1">
              <a:rPr lang="tr-TR" smtClean="0"/>
              <a:t>6.4.2019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xmlns="" id="{94030729-0DC7-4FA9-9B5D-9FA7FE5C2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xmlns="" id="{F9D0265E-9DBE-4004-B1F8-823989B6E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5502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D38B53C8-729E-4CC2-8A67-3D1B31261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150C6979-31E2-4F7D-8C26-B3AFDD2271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xmlns="" id="{D86FC20C-86F9-4D01-99B2-9A6B99C2F4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88ACFDDE-8196-469A-BB9D-FCD552122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69B03-DABD-4BA7-A8AD-F3A1D712C90C}" type="datetime1">
              <a:rPr lang="tr-TR" smtClean="0"/>
              <a:t>6.4.2019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CAF33557-97EE-4366-8977-49E6E9F60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83C1CA4D-EDCE-4E7A-9F85-F015EEB16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4009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7D114379-B799-4072-A798-368408E67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xmlns="" id="{5CCB73B5-63F6-42E3-A38C-C714519EEC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xmlns="" id="{D4307F50-F5E3-4D5C-BAED-D8A9EA68B6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2D4DD3C2-5AA5-4E59-9AC3-2E585C5F4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92EBE-F55B-467B-8C78-5A5AF6CE41E1}" type="datetime1">
              <a:rPr lang="tr-TR" smtClean="0"/>
              <a:t>6.4.2019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E4A11C98-81AA-46C6-9054-67812790E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1B23DFE9-E940-4DB8-9DE2-000866761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268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xmlns="" id="{11AF88C7-29CB-432F-954B-587D70CBF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D9C4ABA2-95CA-4863-87EE-38E6F99756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ACCA31C9-2AD8-427A-BE70-D6FEF437FE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D1CD26-AB47-4BCB-82F3-08D03848BEB4}" type="datetime1">
              <a:rPr lang="tr-TR" smtClean="0"/>
              <a:t>6.4.2019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9388C7EB-5B18-4885-A7C0-484A2042AF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3DBF7DC0-85B3-48EA-B39F-D7B04977D3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6865EC-96E6-4109-9484-D25B1BCDAF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7750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tr-TR" sz="5400" dirty="0"/>
              <a:t>ELE427</a:t>
            </a:r>
            <a:br>
              <a:rPr lang="tr-TR" sz="5400" dirty="0"/>
            </a:br>
            <a:r>
              <a:rPr lang="tr-TR" sz="5400" dirty="0"/>
              <a:t>COMMUNICATION THEORY – II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1600" dirty="0"/>
              <a:t>ANKARA UNIVERSITY</a:t>
            </a:r>
          </a:p>
          <a:p>
            <a:r>
              <a:rPr lang="tr-TR" sz="1600" dirty="0"/>
              <a:t>FACULTY OF ENGINEERING</a:t>
            </a:r>
          </a:p>
          <a:p>
            <a:r>
              <a:rPr lang="tr-TR" sz="1600" dirty="0"/>
              <a:t>ELECTRICAL AND ELECTRONICS ENGINEERING DEPARTMENT</a:t>
            </a:r>
          </a:p>
        </p:txBody>
      </p:sp>
    </p:spTree>
    <p:extLst>
      <p:ext uri="{BB962C8B-B14F-4D97-AF65-F5344CB8AC3E}">
        <p14:creationId xmlns:p14="http://schemas.microsoft.com/office/powerpoint/2010/main" val="3383223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3122140" y="1757320"/>
            <a:ext cx="5925065" cy="1900280"/>
          </a:xfrm>
        </p:spPr>
        <p:txBody>
          <a:bodyPr>
            <a:normAutofit/>
          </a:bodyPr>
          <a:lstStyle/>
          <a:p>
            <a:pPr algn="ctr"/>
            <a:r>
              <a:rPr lang="tr-TR" sz="3600" dirty="0"/>
              <a:t>ELE427 </a:t>
            </a:r>
            <a:br>
              <a:rPr lang="tr-TR" sz="3600" dirty="0"/>
            </a:br>
            <a:r>
              <a:rPr lang="tr-TR" sz="3600" dirty="0"/>
              <a:t>COMMUNICATION THEORY - II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idx="1"/>
          </p:nvPr>
        </p:nvSpPr>
        <p:spPr>
          <a:xfrm>
            <a:off x="2240691" y="3975700"/>
            <a:ext cx="8767119" cy="22026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LECTURE 5</a:t>
            </a:r>
          </a:p>
          <a:p>
            <a:pPr marL="0" indent="0">
              <a:buNone/>
            </a:pPr>
            <a:r>
              <a:rPr lang="tr-TR" dirty="0"/>
              <a:t>NOISE EFFECT ON BASEBAND TRANSMISSION: 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sz="2400" dirty="0"/>
              <a:t>ANALOG BASEBAND TRANSMISSION </a:t>
            </a: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2295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49685FAE-89AE-4633-BCA3-B3ABBD6E2E46}"/>
              </a:ext>
            </a:extLst>
          </p:cNvPr>
          <p:cNvSpPr txBox="1"/>
          <p:nvPr/>
        </p:nvSpPr>
        <p:spPr>
          <a:xfrm>
            <a:off x="550416" y="656948"/>
            <a:ext cx="10866267" cy="710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/>
              <a:t>A</a:t>
            </a:r>
            <a:r>
              <a:rPr lang="tr-TR" sz="3600" dirty="0" err="1"/>
              <a:t>nalog</a:t>
            </a:r>
            <a:r>
              <a:rPr lang="tr-TR" sz="3600" dirty="0"/>
              <a:t> </a:t>
            </a:r>
            <a:r>
              <a:rPr lang="tr-TR" sz="3600" dirty="0" err="1"/>
              <a:t>Baseband</a:t>
            </a:r>
            <a:r>
              <a:rPr lang="tr-TR" sz="3600" dirty="0"/>
              <a:t> </a:t>
            </a:r>
            <a:r>
              <a:rPr lang="tr-TR" sz="3600" dirty="0" err="1"/>
              <a:t>Transmission</a:t>
            </a:r>
            <a:endParaRPr lang="tr-TR" sz="3600" dirty="0"/>
          </a:p>
          <a:p>
            <a:pPr algn="just"/>
            <a:endParaRPr lang="tr-TR" sz="36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dirty="0"/>
              <a:t>Figure 9.4–2 represents a simple analog signal baseband transmission system. </a:t>
            </a:r>
            <a:endParaRPr lang="tr-TR" sz="2800" dirty="0"/>
          </a:p>
          <a:p>
            <a:endParaRPr lang="tr-TR" sz="2800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dirty="0"/>
              <a:t>The</a:t>
            </a:r>
            <a:r>
              <a:rPr lang="tr-TR" sz="2800" dirty="0"/>
              <a:t> </a:t>
            </a:r>
            <a:r>
              <a:rPr lang="en-US" sz="2800" dirty="0"/>
              <a:t>information generates an </a:t>
            </a:r>
            <a:r>
              <a:rPr lang="en-US" sz="2800" i="1" dirty="0"/>
              <a:t>analog message waveform x</a:t>
            </a:r>
            <a:r>
              <a:rPr lang="en-US" sz="2800" dirty="0"/>
              <a:t>(</a:t>
            </a:r>
            <a:r>
              <a:rPr lang="en-US" sz="2800" i="1" dirty="0"/>
              <a:t>t</a:t>
            </a:r>
            <a:r>
              <a:rPr lang="en-US" sz="2800" dirty="0"/>
              <a:t>), which is to be reproduced</a:t>
            </a:r>
            <a:r>
              <a:rPr lang="tr-TR" sz="2800" dirty="0"/>
              <a:t> at </a:t>
            </a:r>
            <a:r>
              <a:rPr lang="tr-TR" sz="2800" dirty="0" err="1"/>
              <a:t>the</a:t>
            </a:r>
            <a:r>
              <a:rPr lang="tr-TR" sz="2800" dirty="0"/>
              <a:t> </a:t>
            </a:r>
            <a:r>
              <a:rPr lang="tr-TR" sz="2800" dirty="0" err="1"/>
              <a:t>destination</a:t>
            </a:r>
            <a:r>
              <a:rPr lang="tr-TR" sz="2800" dirty="0"/>
              <a:t>.</a:t>
            </a:r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28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algn="just"/>
            <a:endParaRPr lang="tr-TR" sz="36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i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tr-TR" sz="3600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0867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81269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3600" dirty="0"/>
                  <a:t>A</a:t>
                </a:r>
                <a:r>
                  <a:rPr lang="tr-TR" sz="3600" dirty="0" err="1"/>
                  <a:t>nalog</a:t>
                </a:r>
                <a:r>
                  <a:rPr lang="tr-TR" sz="3600" dirty="0"/>
                  <a:t> </a:t>
                </a:r>
                <a:r>
                  <a:rPr lang="tr-TR" sz="3600" dirty="0" err="1"/>
                  <a:t>Baseband</a:t>
                </a:r>
                <a:r>
                  <a:rPr lang="tr-TR" sz="3600" dirty="0"/>
                  <a:t> </a:t>
                </a:r>
                <a:r>
                  <a:rPr lang="tr-TR" sz="3600" dirty="0" err="1"/>
                  <a:t>Transmission</a:t>
                </a:r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457200" indent="-45720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The average signal power generated at the source can be represented as</a:t>
                </a:r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p>
                          <m:sSupPr>
                            <m:ctrlP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acc>
                  </m:oMath>
                </a14:m>
                <a:r>
                  <a:rPr lang="tr-TR" sz="2800" dirty="0"/>
                  <a:t>.</a:t>
                </a:r>
              </a:p>
              <a:p>
                <a:pPr algn="just"/>
                <a:endParaRPr lang="tr-TR" sz="2800" dirty="0"/>
              </a:p>
              <a:p>
                <a:pPr marL="457200" indent="-45720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Since the channel does not require equalization, the transmitter and receiver merely</a:t>
                </a:r>
                <a:r>
                  <a:rPr lang="tr-TR" sz="2800" dirty="0"/>
                  <a:t> </a:t>
                </a:r>
                <a:r>
                  <a:rPr lang="en-US" sz="2800" dirty="0"/>
                  <a:t>act as amplifiers over the</a:t>
                </a:r>
                <a:r>
                  <a:rPr lang="tr-TR" sz="2800" dirty="0"/>
                  <a:t> </a:t>
                </a:r>
                <a:r>
                  <a:rPr lang="en-US" sz="2800" dirty="0"/>
                  <a:t>message band with power gains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b>
                    </m:sSub>
                  </m:oMath>
                </a14:m>
                <a:r>
                  <a:rPr lang="en-US" sz="2800" i="1" dirty="0"/>
                  <a:t> </a:t>
                </a:r>
                <a:r>
                  <a:rPr lang="en-US" sz="2800" dirty="0"/>
                  <a:t>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𝑅</m:t>
                        </m:r>
                      </m:sub>
                    </m:sSub>
                  </m:oMath>
                </a14:m>
                <a:r>
                  <a:rPr lang="en-US" sz="2800" i="1" dirty="0"/>
                  <a:t> </a:t>
                </a:r>
                <a:r>
                  <a:rPr lang="en-US" sz="2800" dirty="0"/>
                  <a:t>compensating</a:t>
                </a:r>
                <a:r>
                  <a:rPr lang="tr-TR" sz="2800" dirty="0"/>
                  <a:t> </a:t>
                </a:r>
                <a:r>
                  <a:rPr lang="en-US" sz="2800" dirty="0"/>
                  <a:t>for the transmission loss </a:t>
                </a:r>
                <a:r>
                  <a:rPr lang="en-US" sz="2800" i="1" dirty="0"/>
                  <a:t>L.</a:t>
                </a:r>
                <a:endParaRPr lang="tr-TR" sz="28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i="1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8126905"/>
              </a:xfrm>
              <a:prstGeom prst="rect">
                <a:avLst/>
              </a:prstGeom>
              <a:blipFill>
                <a:blip r:embed="rId2"/>
                <a:stretch>
                  <a:fillRect l="-1683" t="-1200" r="-112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42745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82990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3600" dirty="0"/>
                  <a:t>A</a:t>
                </a:r>
                <a:r>
                  <a:rPr lang="tr-TR" sz="3600" dirty="0" err="1"/>
                  <a:t>nalog</a:t>
                </a:r>
                <a:r>
                  <a:rPr lang="tr-TR" sz="3600" dirty="0"/>
                  <a:t> </a:t>
                </a:r>
                <a:r>
                  <a:rPr lang="tr-TR" sz="3600" dirty="0" err="1"/>
                  <a:t>Baseband</a:t>
                </a:r>
                <a:r>
                  <a:rPr lang="tr-TR" sz="3600" dirty="0"/>
                  <a:t> </a:t>
                </a:r>
                <a:r>
                  <a:rPr lang="tr-TR" sz="3600" dirty="0" err="1"/>
                  <a:t>Transmission</a:t>
                </a:r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2800" dirty="0"/>
                  <a:t>T</a:t>
                </a:r>
                <a:r>
                  <a:rPr lang="en-US" sz="2800" dirty="0"/>
                  <a:t>he transmitted signal power, the received signal</a:t>
                </a:r>
                <a:r>
                  <a:rPr lang="tr-TR" sz="2800" dirty="0"/>
                  <a:t> </a:t>
                </a:r>
                <a:r>
                  <a:rPr lang="en-US" sz="2800" dirty="0"/>
                  <a:t>power, and the destination signal power are related by</a:t>
                </a:r>
                <a:endParaRPr lang="tr-TR" sz="2800" dirty="0"/>
              </a:p>
              <a:p>
                <a:pPr algn="just"/>
                <a:endParaRPr lang="tr-TR" sz="3600" dirty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b>
                    </m:sSub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b>
                    </m:sSub>
                    <m:acc>
                      <m:accPr>
                        <m:chr m:val="̅"/>
                        <m:ctrlPr>
                          <a:rPr lang="tr-TR" sz="2800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p>
                          <m:sSupPr>
                            <m:ctrlP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tr-TR" sz="2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acc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𝑇</m:t>
                        </m:r>
                      </m:sub>
                    </m:sSub>
                  </m:oMath>
                </a14:m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sub>
                    </m:sSub>
                  </m:oMath>
                </a14:m>
                <a:endParaRPr lang="tr-TR" sz="28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sub>
                      </m:sSub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Sup>
                            <m:sSubSup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sub>
                            <m:sup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e>
                      </m:acc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𝑇</m:t>
                          </m:r>
                        </m:sub>
                      </m:sSub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𝐿</m:t>
                      </m:r>
                    </m:oMath>
                  </m:oMathPara>
                </a14:m>
                <a:endParaRPr lang="tr-TR" sz="28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i="1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  <m:r>
                        <a:rPr lang="tr-TR" sz="2800" i="1">
                          <a:latin typeface="Cambria Math" panose="02040503050406030204" pitchFamily="18" charset="0"/>
                        </a:rPr>
                        <m:t>=</m:t>
                      </m:r>
                      <m:acc>
                        <m:accPr>
                          <m:chr m:val="̅"/>
                          <m:ctrlPr>
                            <a:rPr lang="tr-TR" sz="28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Sup>
                            <m:sSubSupPr>
                              <m:ctrlPr>
                                <a:rPr lang="tr-TR" sz="28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sub>
                            <m:sup>
                              <m:r>
                                <a:rPr lang="tr-TR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e>
                      </m:acc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sub>
                      </m:sSub>
                      <m:sSub>
                        <m:sSub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sub>
                      </m:sSub>
                    </m:oMath>
                  </m:oMathPara>
                </a14:m>
                <a:endParaRPr lang="tr-TR" sz="2800" dirty="0"/>
              </a:p>
              <a:p>
                <a:pPr algn="ctr"/>
                <a:endParaRPr lang="tr-TR" sz="28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i="1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8299067"/>
              </a:xfrm>
              <a:prstGeom prst="rect">
                <a:avLst/>
              </a:prstGeom>
              <a:blipFill>
                <a:blip r:embed="rId2"/>
                <a:stretch>
                  <a:fillRect l="-1683" t="-1176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20834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74546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3600" dirty="0"/>
                  <a:t>A</a:t>
                </a:r>
                <a:r>
                  <a:rPr lang="tr-TR" sz="3600" dirty="0" err="1"/>
                  <a:t>nalog</a:t>
                </a:r>
                <a:r>
                  <a:rPr lang="tr-TR" sz="3600" dirty="0"/>
                  <a:t> </a:t>
                </a:r>
                <a:r>
                  <a:rPr lang="tr-TR" sz="3600" dirty="0" err="1"/>
                  <a:t>Baseband</a:t>
                </a:r>
                <a:r>
                  <a:rPr lang="tr-TR" sz="3600" dirty="0"/>
                  <a:t> </a:t>
                </a:r>
                <a:r>
                  <a:rPr lang="tr-TR" sz="3600" dirty="0" err="1"/>
                  <a:t>Transmission</a:t>
                </a:r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tr-TR" sz="2800" dirty="0"/>
                  <a:t>T</a:t>
                </a:r>
                <a:r>
                  <a:rPr lang="en-US" sz="2800" dirty="0"/>
                  <a:t>he receiver gain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𝑅</m:t>
                        </m:r>
                      </m:sub>
                    </m:sSub>
                  </m:oMath>
                </a14:m>
                <a:r>
                  <a:rPr lang="en-US" sz="2800" i="1" dirty="0"/>
                  <a:t> </a:t>
                </a:r>
                <a:r>
                  <a:rPr lang="en-US" sz="2800" dirty="0"/>
                  <a:t>amplifies signal and noise equally. </a:t>
                </a:r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Therefore,</a:t>
                </a:r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𝑅</m:t>
                        </m:r>
                      </m:sub>
                    </m:sSub>
                  </m:oMath>
                </a14:m>
                <a:r>
                  <a:rPr lang="en-US" sz="2800" i="1" dirty="0"/>
                  <a:t> </a:t>
                </a:r>
                <a:r>
                  <a:rPr lang="en-US" sz="2800" dirty="0"/>
                  <a:t>cancels out when we divide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</m:oMath>
                </a14:m>
                <a:r>
                  <a:rPr lang="en-US" sz="2800" i="1" dirty="0"/>
                  <a:t> </a:t>
                </a:r>
                <a:r>
                  <a:rPr lang="en-US" sz="2800" dirty="0"/>
                  <a:t>by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</m:oMath>
                </a14:m>
                <a:r>
                  <a:rPr lang="en-US" sz="2800" i="1" dirty="0"/>
                  <a:t> </a:t>
                </a:r>
                <a:r>
                  <a:rPr lang="en-US" sz="2800" dirty="0"/>
                  <a:t>, and</a:t>
                </a:r>
                <a:endParaRPr lang="tr-TR" sz="2800" dirty="0"/>
              </a:p>
              <a:p>
                <a:pPr algn="just"/>
                <a:endParaRPr lang="tr-TR" sz="36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f>
                            <m:f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num>
                            <m:den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den>
                          </m:f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𝑆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sub>
                      </m:sSub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/</m:t>
                      </m:r>
                      <m:sSub>
                        <m:sSub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𝑊</m:t>
                      </m:r>
                    </m:oMath>
                  </m:oMathPara>
                </a14:m>
                <a:endParaRPr lang="tr-TR" sz="28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i="1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7454605"/>
              </a:xfrm>
              <a:prstGeom prst="rect">
                <a:avLst/>
              </a:prstGeom>
              <a:blipFill>
                <a:blip r:embed="rId2"/>
                <a:stretch>
                  <a:fillRect l="-1683" t="-130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48963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75405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3600" dirty="0"/>
                  <a:t>A</a:t>
                </a:r>
                <a:r>
                  <a:rPr lang="tr-TR" sz="3600" dirty="0" err="1"/>
                  <a:t>nalog</a:t>
                </a:r>
                <a:r>
                  <a:rPr lang="tr-TR" sz="3600" dirty="0"/>
                  <a:t> </a:t>
                </a:r>
                <a:r>
                  <a:rPr lang="tr-TR" sz="3600" dirty="0" err="1"/>
                  <a:t>Baseband</a:t>
                </a:r>
                <a:r>
                  <a:rPr lang="tr-TR" sz="3600" dirty="0"/>
                  <a:t> </a:t>
                </a:r>
                <a:r>
                  <a:rPr lang="tr-TR" sz="3600" dirty="0" err="1"/>
                  <a:t>Transmission</a:t>
                </a:r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457200" indent="-45720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We can also interpret the denominator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tr-TR" sz="2800" b="0" i="1" smtClean="0">
                        <a:latin typeface="Cambria Math" panose="02040503050406030204" pitchFamily="18" charset="0"/>
                      </a:rPr>
                      <m:t>𝑊</m:t>
                    </m:r>
                  </m:oMath>
                </a14:m>
                <a:r>
                  <a:rPr lang="en-US" sz="2800" i="1" dirty="0"/>
                  <a:t> </a:t>
                </a:r>
                <a:r>
                  <a:rPr lang="en-US" sz="2800" dirty="0"/>
                  <a:t>as</a:t>
                </a:r>
                <a:r>
                  <a:rPr lang="tr-TR" sz="2800" dirty="0"/>
                  <a:t> </a:t>
                </a:r>
                <a:r>
                  <a:rPr lang="en-US" sz="2800" dirty="0"/>
                  <a:t>the </a:t>
                </a:r>
                <a:r>
                  <a:rPr lang="en-US" sz="2800" i="1" dirty="0"/>
                  <a:t>noise power in the message band </a:t>
                </a:r>
                <a:r>
                  <a:rPr lang="en-US" sz="2800" dirty="0"/>
                  <a:t>before amplification by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𝑔</m:t>
                        </m:r>
                      </m:e>
                      <m:sub>
                        <m:r>
                          <a:rPr lang="tr-TR" sz="2800" i="1">
                            <a:latin typeface="Cambria Math" panose="02040503050406030204" pitchFamily="18" charset="0"/>
                          </a:rPr>
                          <m:t>𝑅</m:t>
                        </m:r>
                      </m:sub>
                    </m:sSub>
                  </m:oMath>
                </a14:m>
                <a:r>
                  <a:rPr lang="en-US" sz="2800" i="1" dirty="0"/>
                  <a:t> </a:t>
                </a:r>
                <a:r>
                  <a:rPr lang="en-US" sz="2800" dirty="0"/>
                  <a:t>. </a:t>
                </a:r>
                <a:endParaRPr lang="tr-TR" sz="2800" dirty="0"/>
              </a:p>
              <a:p>
                <a:pPr marL="457200" indent="-45720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marL="457200" indent="-457200" algn="just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Consequently, a</a:t>
                </a:r>
                <a:r>
                  <a:rPr lang="tr-TR" sz="2800" dirty="0"/>
                  <a:t> </a:t>
                </a:r>
                <a:r>
                  <a:rPr lang="en-US" sz="2800" dirty="0"/>
                  <a:t>wideband signal suffers more from noise contamination than a narrowband signal.</a:t>
                </a:r>
                <a:endParaRPr lang="tr-TR" sz="2800" dirty="0"/>
              </a:p>
              <a:p>
                <a:pPr marL="457200" indent="-45720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i="1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7540526"/>
              </a:xfrm>
              <a:prstGeom prst="rect">
                <a:avLst/>
              </a:prstGeom>
              <a:blipFill>
                <a:blip r:embed="rId2"/>
                <a:stretch>
                  <a:fillRect l="-1683" t="-1293" r="-112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24723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xmlns="" id="{49685FAE-89AE-4633-BCA3-B3ABBD6E2E46}"/>
                  </a:ext>
                </a:extLst>
              </p:cNvPr>
              <p:cNvSpPr txBox="1"/>
              <p:nvPr/>
            </p:nvSpPr>
            <p:spPr>
              <a:xfrm>
                <a:off x="550416" y="656948"/>
                <a:ext cx="10866267" cy="107246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3600" dirty="0"/>
                  <a:t>A</a:t>
                </a:r>
                <a:r>
                  <a:rPr lang="tr-TR" sz="3600" dirty="0" err="1"/>
                  <a:t>nalog</a:t>
                </a:r>
                <a:r>
                  <a:rPr lang="tr-TR" sz="3600" dirty="0"/>
                  <a:t> </a:t>
                </a:r>
                <a:r>
                  <a:rPr lang="tr-TR" sz="3600" dirty="0" err="1"/>
                  <a:t>Baseband</a:t>
                </a:r>
                <a:r>
                  <a:rPr lang="tr-TR" sz="3600" dirty="0"/>
                  <a:t> </a:t>
                </a:r>
                <a:r>
                  <a:rPr lang="tr-TR" sz="3600" dirty="0" err="1"/>
                  <a:t>Transmission</a:t>
                </a:r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800" dirty="0"/>
                  <a:t>For decibel calculations of</a:t>
                </a:r>
                <a:r>
                  <a:rPr lang="tr-TR" sz="28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sub>
                    </m:sSub>
                  </m:oMath>
                </a14:m>
                <a:r>
                  <a:rPr lang="en-US" sz="2800" dirty="0"/>
                  <a:t>, we’ll express the signal power in milliwatts</a:t>
                </a:r>
                <a:r>
                  <a:rPr lang="tr-TR" sz="2800" dirty="0"/>
                  <a:t> </a:t>
                </a:r>
                <a:r>
                  <a:rPr lang="en-US" sz="2800" dirty="0"/>
                  <a:t>(or dBm) and write the noise power in terms of the noise temperature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l-GR" sz="2800" i="1" smtClean="0">
                            <a:latin typeface="Cambria Math" panose="02040503050406030204" pitchFamily="18" charset="0"/>
                          </a:rPr>
                          <m:t>Ͳ</m:t>
                        </m:r>
                      </m:e>
                      <m:sub>
                        <m:r>
                          <a:rPr lang="tr-TR" sz="28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sub>
                    </m:sSub>
                  </m:oMath>
                </a14:m>
                <a:r>
                  <a:rPr lang="en-US" sz="2800" dirty="0"/>
                  <a:t>. Thus,</a:t>
                </a:r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f>
                            <m:f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</m:num>
                            <m:den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den>
                          </m:f>
                          <m:r>
                            <a:rPr lang="tr-TR" sz="28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b>
                          <m:sSub>
                            <m:sSubPr>
                              <m:ctrlPr>
                                <a:rPr lang="tr-TR" sz="2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𝑑𝐵</m:t>
                              </m:r>
                            </m:sub>
                          </m:sSub>
                        </m:sub>
                      </m:sSub>
                      <m:r>
                        <a:rPr lang="tr-TR" sz="2800" b="0" i="1" smtClean="0">
                          <a:latin typeface="Cambria Math" panose="02040503050406030204" pitchFamily="18" charset="0"/>
                        </a:rPr>
                        <m:t>=10</m:t>
                      </m:r>
                      <m:func>
                        <m:funcPr>
                          <m:ctrlPr>
                            <a:rPr lang="tr-TR" sz="2800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b>
                            <m:sSub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tr-TR" sz="2800" b="0" i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e>
                            <m:sub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sub>
                          </m:sSub>
                        </m:fName>
                        <m:e>
                          <m:f>
                            <m:f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tr-TR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e>
                                <m:sub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sSub>
                                <m:sSubPr>
                                  <m:ctrlPr>
                                    <a:rPr lang="tr-TR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</a:rPr>
                                    <m:t>𝑁</m:t>
                                  </m:r>
                                </m:sub>
                              </m:sSub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</a:rPr>
                                <m:t>𝑊</m:t>
                              </m:r>
                            </m:den>
                          </m:f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≈</m:t>
                          </m:r>
                          <m:sSub>
                            <m:sSub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tr-TR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𝑆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tr-TR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𝑑𝐵</m:t>
                                  </m:r>
                                </m:sub>
                              </m:sSub>
                            </m:sub>
                          </m:sSub>
                          <m:r>
                            <a:rPr lang="tr-TR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+174−10</m:t>
                          </m:r>
                          <m:func>
                            <m:funcPr>
                              <m:ctrlPr>
                                <a:rPr lang="tr-TR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sSub>
                                <m:sSubPr>
                                  <m:ctrlPr>
                                    <a:rPr lang="tr-TR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tr-TR" sz="2800" b="0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log</m:t>
                                  </m:r>
                                </m:e>
                                <m:sub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</m:t>
                                  </m:r>
                                </m:sub>
                              </m:sSub>
                            </m:fName>
                            <m:e>
                              <m:d>
                                <m:dPr>
                                  <m:ctrlPr>
                                    <a:rPr lang="tr-TR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tr-TR" sz="28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tr-TR" sz="28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tr-TR" sz="28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𝑇</m:t>
                                          </m:r>
                                        </m:e>
                                        <m:sub>
                                          <m:r>
                                            <a:rPr lang="tr-TR" sz="28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𝑁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sSub>
                                        <m:sSubPr>
                                          <m:ctrlPr>
                                            <a:rPr lang="tr-TR" sz="28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tr-TR" sz="28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𝑇</m:t>
                                          </m:r>
                                        </m:e>
                                        <m:sub>
                                          <m:r>
                                            <a:rPr lang="tr-TR" sz="28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0</m:t>
                                          </m:r>
                                        </m:sub>
                                      </m:sSub>
                                    </m:den>
                                  </m:f>
                                  <m:r>
                                    <a:rPr lang="tr-TR" sz="28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𝑊</m:t>
                                  </m:r>
                                </m:e>
                              </m:d>
                            </m:e>
                          </m:func>
                        </m:e>
                      </m:func>
                    </m:oMath>
                  </m:oMathPara>
                </a14:m>
                <a:endParaRPr lang="tr-TR" sz="28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tr-TR" sz="2400" dirty="0"/>
              </a:p>
              <a:p>
                <a:endParaRPr lang="tr-TR" sz="44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28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algn="just"/>
                <a:endParaRPr lang="tr-TR" sz="3600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i="1" dirty="0"/>
              </a:p>
              <a:p>
                <a:pPr marL="285750" indent="-285750" algn="just">
                  <a:buFont typeface="Arial" panose="020B0604020202020204" pitchFamily="34" charset="0"/>
                  <a:buChar char="•"/>
                </a:pPr>
                <a:endParaRPr lang="tr-TR" sz="3600" dirty="0"/>
              </a:p>
            </p:txBody>
          </p:sp>
        </mc:Choice>
        <mc:Fallback xmlns="">
          <p:sp>
            <p:nvSpPr>
              <p:cNvPr id="2" name="Metin kutusu 1">
                <a:extLst>
                  <a:ext uri="{FF2B5EF4-FFF2-40B4-BE49-F238E27FC236}">
                    <a16:creationId xmlns:a16="http://schemas.microsoft.com/office/drawing/2014/main" id="{49685FAE-89AE-4633-BCA3-B3ABBD6E2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416" y="656948"/>
                <a:ext cx="10866267" cy="10724667"/>
              </a:xfrm>
              <a:prstGeom prst="rect">
                <a:avLst/>
              </a:prstGeom>
              <a:blipFill>
                <a:blip r:embed="rId2"/>
                <a:stretch>
                  <a:fillRect l="-1683" t="-910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19426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err="1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err="1"/>
              <a:t>Communication</a:t>
            </a:r>
            <a:r>
              <a:rPr lang="tr-TR" dirty="0"/>
              <a:t> </a:t>
            </a:r>
            <a:r>
              <a:rPr lang="tr-TR" dirty="0" err="1"/>
              <a:t>Systems</a:t>
            </a:r>
            <a:r>
              <a:rPr lang="tr-TR" dirty="0"/>
              <a:t>, 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Signal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Noise</a:t>
            </a:r>
            <a:r>
              <a:rPr lang="tr-TR" dirty="0"/>
              <a:t> in </a:t>
            </a:r>
            <a:r>
              <a:rPr lang="tr-TR" dirty="0" err="1"/>
              <a:t>Electrical</a:t>
            </a:r>
            <a:r>
              <a:rPr lang="tr-TR" dirty="0"/>
              <a:t> </a:t>
            </a:r>
            <a:r>
              <a:rPr lang="tr-TR" dirty="0" err="1"/>
              <a:t>Communication</a:t>
            </a:r>
            <a:r>
              <a:rPr lang="tr-TR" dirty="0"/>
              <a:t>, 5th </a:t>
            </a:r>
            <a:r>
              <a:rPr lang="tr-TR" dirty="0" err="1"/>
              <a:t>edition</a:t>
            </a:r>
            <a:r>
              <a:rPr lang="tr-TR" dirty="0"/>
              <a:t>,  A.B. </a:t>
            </a:r>
            <a:r>
              <a:rPr lang="tr-TR" dirty="0" err="1"/>
              <a:t>Carlson</a:t>
            </a:r>
            <a:r>
              <a:rPr lang="tr-TR" dirty="0"/>
              <a:t>, P.B. </a:t>
            </a:r>
            <a:r>
              <a:rPr lang="tr-TR" dirty="0" err="1"/>
              <a:t>Crilly</a:t>
            </a:r>
            <a:r>
              <a:rPr lang="tr-TR" dirty="0"/>
              <a:t>, J.C. </a:t>
            </a:r>
            <a:r>
              <a:rPr lang="tr-TR" dirty="0" err="1"/>
              <a:t>Rutledge</a:t>
            </a:r>
            <a:r>
              <a:rPr lang="tr-TR" dirty="0"/>
              <a:t>, </a:t>
            </a:r>
            <a:r>
              <a:rPr lang="tr-TR" dirty="0" err="1"/>
              <a:t>Mc</a:t>
            </a:r>
            <a:r>
              <a:rPr lang="tr-TR" dirty="0"/>
              <a:t> </a:t>
            </a:r>
            <a:r>
              <a:rPr lang="tr-TR" dirty="0" err="1"/>
              <a:t>Graw</a:t>
            </a:r>
            <a:r>
              <a:rPr lang="tr-TR" dirty="0"/>
              <a:t> </a:t>
            </a:r>
            <a:r>
              <a:rPr lang="tr-TR" dirty="0" err="1"/>
              <a:t>Hill</a:t>
            </a:r>
            <a:r>
              <a:rPr lang="tr-TR" dirty="0"/>
              <a:t>.</a:t>
            </a:r>
          </a:p>
          <a:p>
            <a:pPr marL="0" lvl="0" indent="0">
              <a:buNone/>
            </a:pPr>
            <a:endParaRPr lang="tr-TR" dirty="0"/>
          </a:p>
          <a:p>
            <a:r>
              <a:rPr lang="tr-TR" dirty="0"/>
              <a:t>An </a:t>
            </a:r>
            <a:r>
              <a:rPr lang="tr-TR" dirty="0" err="1"/>
              <a:t>Introduction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Analog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Digital</a:t>
            </a:r>
            <a:r>
              <a:rPr lang="tr-TR" dirty="0"/>
              <a:t> Communications, 2nd </a:t>
            </a:r>
            <a:r>
              <a:rPr lang="tr-TR" dirty="0" err="1"/>
              <a:t>edition</a:t>
            </a:r>
            <a:r>
              <a:rPr lang="tr-TR" dirty="0"/>
              <a:t>, S. </a:t>
            </a:r>
            <a:r>
              <a:rPr lang="tr-TR" dirty="0" err="1"/>
              <a:t>Haykin</a:t>
            </a:r>
            <a:r>
              <a:rPr lang="tr-TR" dirty="0"/>
              <a:t>, M. </a:t>
            </a:r>
            <a:r>
              <a:rPr lang="tr-TR" dirty="0" err="1"/>
              <a:t>Moher</a:t>
            </a:r>
            <a:r>
              <a:rPr lang="tr-TR" dirty="0"/>
              <a:t>, </a:t>
            </a:r>
            <a:r>
              <a:rPr lang="tr-TR" dirty="0" err="1"/>
              <a:t>Wiley</a:t>
            </a:r>
            <a:r>
              <a:rPr lang="tr-TR" dirty="0"/>
              <a:t>.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Ankara University,                                                                                                               Electrical and Electronics Engineering Department, ELE427 Communication Theory II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69121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279</Words>
  <Application>Microsoft Office PowerPoint</Application>
  <PresentationFormat>Geniş ekran</PresentationFormat>
  <Paragraphs>97</Paragraphs>
  <Slides>9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Office Teması</vt:lpstr>
      <vt:lpstr>ELE427 COMMUNICATION THEORY – II</vt:lpstr>
      <vt:lpstr>ELE427  COMMUNICATION THEORY - II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References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ELE322  COMMUNICATION THEORY – I</dc:title>
  <dc:creator>gulerhacer13@gmail.com</dc:creator>
  <cp:lastModifiedBy>Murat Hüsnü SAZLI</cp:lastModifiedBy>
  <cp:revision>15</cp:revision>
  <dcterms:created xsi:type="dcterms:W3CDTF">2019-01-31T13:56:40Z</dcterms:created>
  <dcterms:modified xsi:type="dcterms:W3CDTF">2019-04-06T11:25:46Z</dcterms:modified>
</cp:coreProperties>
</file>