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56" r:id="rId1"/>
  </p:sldMasterIdLst>
  <p:sldIdLst>
    <p:sldId id="631" r:id="rId2"/>
    <p:sldId id="633" r:id="rId3"/>
    <p:sldId id="645" r:id="rId4"/>
    <p:sldId id="659" r:id="rId5"/>
    <p:sldId id="660" r:id="rId6"/>
    <p:sldId id="664" r:id="rId7"/>
    <p:sldId id="667" r:id="rId8"/>
    <p:sldId id="669" r:id="rId9"/>
    <p:sldId id="671" r:id="rId10"/>
    <p:sldId id="673" r:id="rId11"/>
    <p:sldId id="67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3" d="100"/>
          <a:sy n="93" d="100"/>
        </p:scale>
        <p:origin x="-1008"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pPr/>
              <a:t>28.11.19</a:t>
            </a:fld>
            <a:endParaRPr lang="tr-TR"/>
          </a:p>
        </p:txBody>
      </p:sp>
      <p:sp>
        <p:nvSpPr>
          <p:cNvPr id="5" name="Footer Placeholder 4"/>
          <p:cNvSpPr>
            <a:spLocks noGrp="1"/>
          </p:cNvSpPr>
          <p:nvPr>
            <p:ph type="ftr" sz="quarter" idx="11"/>
          </p:nvPr>
        </p:nvSpPr>
        <p:spPr/>
        <p:txBody>
          <a:bodyPr/>
          <a:lstStyle/>
          <a:p>
            <a:endParaRPr lang="tr-TR"/>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F302176B-0E47-46AC-8F43-DAB4B8A37D06}" type="slidenum">
              <a:rPr lang="tr-TR" smtClean="0"/>
              <a:pPr/>
              <a:t>‹#›</a:t>
            </a:fld>
            <a:endParaRPr lang="tr-TR"/>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tr-TR" smtClean="0"/>
              <a:t>Asıl başlık stili için tıklatın</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pPr/>
              <a:t>28.11.19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pPr/>
              <a:t>28.11.19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pPr/>
              <a:t>28.11.19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pPr/>
              <a:t>28.11.19</a:t>
            </a:fld>
            <a:endParaRPr lang="tr-TR"/>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tr-TR" smtClean="0"/>
              <a:t>Asıl başlık stili için tıklatın</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pPr/>
              <a:t>28.11.19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pPr/>
              <a:t>28.11.19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A23720DD-5B6D-40BF-8493-A6B52D484E6B}" type="datetimeFigureOut">
              <a:rPr lang="tr-TR" smtClean="0"/>
              <a:pPr/>
              <a:t>28.11.19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A23720DD-5B6D-40BF-8493-A6B52D484E6B}" type="datetimeFigureOut">
              <a:rPr lang="tr-TR" smtClean="0"/>
              <a:pPr/>
              <a:t>28.11.19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pPr/>
              <a:t>28.11.19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tr-TR" smtClean="0"/>
              <a:t>Asıl başlık stili için tıklatın</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pPr/>
              <a:t>28.11.19</a:t>
            </a:fld>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tr-TR"/>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tr-TR" smtClean="0"/>
              <a:t>Asıl başlık stili için tıklatın</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A23720DD-5B6D-40BF-8493-A6B52D484E6B}" type="datetimeFigureOut">
              <a:rPr lang="tr-TR" smtClean="0"/>
              <a:pPr/>
              <a:t>28.11.19</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F302176B-0E47-46AC-8F43-DAB4B8A37D06}" type="slidenum">
              <a:rPr lang="tr-TR" smtClean="0"/>
              <a:pPr/>
              <a:t>‹#›</a:t>
            </a:fld>
            <a:endParaRPr lang="tr-TR"/>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Tree>
  </p:cSld>
  <p:clrMap bg1="lt1" tx1="dk1" bg2="lt2" tx2="dk2" accent1="accent1" accent2="accent2" accent3="accent3" accent4="accent4" accent5="accent5" accent6="accent6" hlink="hlink" folHlink="folHlink"/>
  <p:sldLayoutIdLst>
    <p:sldLayoutId id="2147484057" r:id="rId1"/>
    <p:sldLayoutId id="2147484058" r:id="rId2"/>
    <p:sldLayoutId id="2147484059" r:id="rId3"/>
    <p:sldLayoutId id="2147484060" r:id="rId4"/>
    <p:sldLayoutId id="2147484061" r:id="rId5"/>
    <p:sldLayoutId id="2147484062" r:id="rId6"/>
    <p:sldLayoutId id="2147484063" r:id="rId7"/>
    <p:sldLayoutId id="2147484064" r:id="rId8"/>
    <p:sldLayoutId id="2147484065" r:id="rId9"/>
    <p:sldLayoutId id="2147484066" r:id="rId10"/>
    <p:sldLayoutId id="2147484067"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Duygu Eğitimi  </a:t>
            </a:r>
            <a:br>
              <a:rPr lang="tr-TR" dirty="0"/>
            </a:br>
            <a:endParaRPr lang="tr-TR" dirty="0"/>
          </a:p>
        </p:txBody>
      </p:sp>
      <p:sp>
        <p:nvSpPr>
          <p:cNvPr id="3" name="İçerik Yer Tutucusu 2"/>
          <p:cNvSpPr>
            <a:spLocks noGrp="1"/>
          </p:cNvSpPr>
          <p:nvPr>
            <p:ph idx="1"/>
          </p:nvPr>
        </p:nvSpPr>
        <p:spPr/>
        <p:txBody>
          <a:bodyPr>
            <a:normAutofit fontScale="92500" lnSpcReduction="10000"/>
          </a:bodyPr>
          <a:lstStyle/>
          <a:p>
            <a:pPr marL="114300" indent="0" algn="r">
              <a:buNone/>
            </a:pPr>
            <a:r>
              <a:rPr lang="tr-TR" dirty="0" smtClean="0"/>
              <a:t> </a:t>
            </a:r>
          </a:p>
          <a:p>
            <a:pPr marL="114300" indent="0" algn="just">
              <a:buNone/>
            </a:pPr>
            <a:r>
              <a:rPr lang="tr-TR" dirty="0" smtClean="0"/>
              <a:t>Duygu </a:t>
            </a:r>
            <a:r>
              <a:rPr lang="tr-TR" dirty="0"/>
              <a:t>(İng. </a:t>
            </a:r>
            <a:r>
              <a:rPr lang="tr-TR" dirty="0" err="1"/>
              <a:t>emotion</a:t>
            </a:r>
            <a:r>
              <a:rPr lang="tr-TR" dirty="0"/>
              <a:t>), “Belirli nesne, olay ya da durumların kişinin iç dünyasında yarattığı etkidir” (</a:t>
            </a:r>
            <a:r>
              <a:rPr lang="tr-TR" dirty="0" err="1"/>
              <a:t>Daş</a:t>
            </a:r>
            <a:r>
              <a:rPr lang="tr-TR" dirty="0"/>
              <a:t>, 2018: 86-89). “Mutluluk, sıkıntı, tiksinti gibi kısa süreli ruhsal </a:t>
            </a:r>
            <a:r>
              <a:rPr lang="tr-TR" dirty="0" err="1"/>
              <a:t>durumlar”dır</a:t>
            </a:r>
            <a:r>
              <a:rPr lang="tr-TR" dirty="0"/>
              <a:t>. “Bireyin duygusal yaşantısını dengeli biçimde geliştirme ve topluma duygusal yönden başarılı uyum sağlama amacı güden eğitim” ise duygu eğitimi ya da duygusal eğitim (İng. </a:t>
            </a:r>
            <a:r>
              <a:rPr lang="tr-TR" dirty="0" err="1"/>
              <a:t>emotional</a:t>
            </a:r>
            <a:r>
              <a:rPr lang="tr-TR" dirty="0"/>
              <a:t>/</a:t>
            </a:r>
            <a:r>
              <a:rPr lang="tr-TR" dirty="0" err="1"/>
              <a:t>affective</a:t>
            </a:r>
            <a:r>
              <a:rPr lang="tr-TR" dirty="0"/>
              <a:t> </a:t>
            </a:r>
            <a:r>
              <a:rPr lang="tr-TR" dirty="0" err="1"/>
              <a:t>education</a:t>
            </a:r>
            <a:r>
              <a:rPr lang="tr-TR" dirty="0"/>
              <a:t>) olarak adlandırılır (TÜBA, 2011: 370). </a:t>
            </a:r>
            <a:endParaRPr lang="tr-TR" dirty="0" smtClean="0"/>
          </a:p>
          <a:p>
            <a:pPr marL="114300" indent="0" algn="just">
              <a:buNone/>
            </a:pPr>
            <a:endParaRPr lang="tr-TR" dirty="0"/>
          </a:p>
          <a:p>
            <a:pPr marL="114300" indent="0" algn="just">
              <a:buNone/>
            </a:pPr>
            <a:r>
              <a:rPr lang="tr-TR" dirty="0" smtClean="0"/>
              <a:t>İnsanın </a:t>
            </a:r>
            <a:r>
              <a:rPr lang="tr-TR" dirty="0"/>
              <a:t>yaşamını sürdürmesinde, çevresiyle iletişim kurmasında ve davranışlarını yönlendirmesinde duyguların önemli bir yeri vardır (İnanç, Bilgin ve Kılıç Atıcı, 2005: 219). </a:t>
            </a:r>
          </a:p>
        </p:txBody>
      </p:sp>
    </p:spTree>
    <p:extLst>
      <p:ext uri="{BB962C8B-B14F-4D97-AF65-F5344CB8AC3E}">
        <p14:creationId xmlns:p14="http://schemas.microsoft.com/office/powerpoint/2010/main" val="7384412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err="1"/>
              <a:t>Duyuşsal</a:t>
            </a:r>
            <a:r>
              <a:rPr lang="tr-TR" dirty="0"/>
              <a:t> alan (İng. </a:t>
            </a:r>
            <a:r>
              <a:rPr lang="tr-TR" dirty="0" err="1"/>
              <a:t>affecive</a:t>
            </a:r>
            <a:r>
              <a:rPr lang="tr-TR" dirty="0"/>
              <a:t> domain) “İlgi, tutum, </a:t>
            </a:r>
            <a:r>
              <a:rPr lang="tr-TR" dirty="0" err="1"/>
              <a:t>güdülenmişlik</a:t>
            </a:r>
            <a:r>
              <a:rPr lang="tr-TR" dirty="0"/>
              <a:t>, kaygı, benlik, kişilik, değer yargıları gibi boyutlardan oluşur. Bu boyutlar, kişinin yaşamı boyunca geçirdiği yaşantılarının ürünüdür. Bilişsel alanın bilgi basamağında sayılabilecek bazı öğeler olmadan </a:t>
            </a:r>
            <a:r>
              <a:rPr lang="tr-TR" dirty="0" err="1"/>
              <a:t>duyuşsal</a:t>
            </a:r>
            <a:r>
              <a:rPr lang="tr-TR" dirty="0"/>
              <a:t> alandaki özellikler gerçekleşmeyebilir; çünkü bilmediğimiz bir nesneye ya da olguya karşı herhangi bir sevgi, nefret gibi </a:t>
            </a:r>
            <a:r>
              <a:rPr lang="tr-TR" dirty="0" err="1"/>
              <a:t>duyuşsal</a:t>
            </a:r>
            <a:r>
              <a:rPr lang="tr-TR" dirty="0"/>
              <a:t> bir tepki gösteremeyiz ya da göstersek bile bu durum süreklilik kazanmayabilir” (Sönmez, 2007: 90). </a:t>
            </a:r>
          </a:p>
        </p:txBody>
      </p:sp>
    </p:spTree>
    <p:extLst>
      <p:ext uri="{BB962C8B-B14F-4D97-AF65-F5344CB8AC3E}">
        <p14:creationId xmlns:p14="http://schemas.microsoft.com/office/powerpoint/2010/main" val="32165578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Edebiyat ve Değer Eğitimi </a:t>
            </a:r>
          </a:p>
        </p:txBody>
      </p:sp>
      <p:sp>
        <p:nvSpPr>
          <p:cNvPr id="3" name="İçerik Yer Tutucusu 2"/>
          <p:cNvSpPr>
            <a:spLocks noGrp="1"/>
          </p:cNvSpPr>
          <p:nvPr>
            <p:ph idx="1"/>
          </p:nvPr>
        </p:nvSpPr>
        <p:spPr>
          <a:xfrm>
            <a:off x="457200" y="1752600"/>
            <a:ext cx="8229600" cy="4772744"/>
          </a:xfrm>
        </p:spPr>
        <p:txBody>
          <a:bodyPr>
            <a:normAutofit/>
          </a:bodyPr>
          <a:lstStyle/>
          <a:p>
            <a:pPr marL="114300" indent="0">
              <a:buNone/>
            </a:pPr>
            <a:endParaRPr lang="tr-TR" dirty="0" smtClean="0"/>
          </a:p>
          <a:p>
            <a:pPr algn="just"/>
            <a:r>
              <a:rPr lang="tr-TR" dirty="0" err="1" smtClean="0"/>
              <a:t>Kavcar</a:t>
            </a:r>
            <a:r>
              <a:rPr lang="tr-TR" dirty="0" smtClean="0"/>
              <a:t> </a:t>
            </a:r>
            <a:r>
              <a:rPr lang="tr-TR" dirty="0"/>
              <a:t>(1999: 6)’a göre edebiyat yapıtları insanın iç dünyasını yumuşatır. İnsan sevgisiyle, yurt sevgisiyle, yaşama sevgisiyle, doğa sevgisiyle daha nice sevgilerle yumuşatır. İyilik, dostluk, hoşgörü, bağışlama, dayanışma, çalışkanlık, dürüstlük gibi insana özgü değer ve nitelikleri geliştirip pekiştirir; bunların yerleşip kökleşmesi, toplumsal yaşamın ve çağın gerektirdiği değerlerin benimsenmesi yolunda önemli rol oynar. </a:t>
            </a:r>
            <a:r>
              <a:rPr lang="tr-TR" dirty="0" err="1"/>
              <a:t>Çotuksöken</a:t>
            </a:r>
            <a:r>
              <a:rPr lang="tr-TR" dirty="0"/>
              <a:t> (2003: 150)’e göre, edebiyat yapıtları okurlarına ulusal ve evrensel değerler bilgisi ve bilincini kazandırır. </a:t>
            </a:r>
          </a:p>
        </p:txBody>
      </p:sp>
    </p:spTree>
    <p:extLst>
      <p:ext uri="{BB962C8B-B14F-4D97-AF65-F5344CB8AC3E}">
        <p14:creationId xmlns:p14="http://schemas.microsoft.com/office/powerpoint/2010/main" val="33620925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400" b="1" dirty="0"/>
              <a:t>Çocuk Edebiyatı ve Duygu Eğitimi  </a:t>
            </a:r>
            <a:br>
              <a:rPr lang="tr-TR" sz="2400" b="1" dirty="0"/>
            </a:br>
            <a:endParaRPr lang="tr-TR" sz="2400" b="1" dirty="0"/>
          </a:p>
        </p:txBody>
      </p:sp>
      <p:sp>
        <p:nvSpPr>
          <p:cNvPr id="3" name="İçerik Yer Tutucusu 2"/>
          <p:cNvSpPr>
            <a:spLocks noGrp="1"/>
          </p:cNvSpPr>
          <p:nvPr>
            <p:ph idx="1"/>
          </p:nvPr>
        </p:nvSpPr>
        <p:spPr/>
        <p:txBody>
          <a:bodyPr/>
          <a:lstStyle/>
          <a:p>
            <a:pPr algn="just"/>
            <a:r>
              <a:rPr lang="tr-TR" dirty="0"/>
              <a:t>Öztürk (1997: 223)’e göre, insanın düşünsel ve bilişsel yanı ne denli gelişirse gelişsin duygular olmadan insan mutluluğu, yaratıcılığı ve sanatı kalmaz. Bütün ilişkilerimizde, çevreye ve topluma uyumumuzda bu duygusal yanımız bizi yönlendirir, yaşamımıza doyum ya da acı verir. </a:t>
            </a:r>
          </a:p>
        </p:txBody>
      </p:sp>
    </p:spTree>
    <p:extLst>
      <p:ext uri="{BB962C8B-B14F-4D97-AF65-F5344CB8AC3E}">
        <p14:creationId xmlns:p14="http://schemas.microsoft.com/office/powerpoint/2010/main" val="32611049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400" b="1" dirty="0">
                <a:solidFill>
                  <a:srgbClr val="93A299">
                    <a:lumMod val="75000"/>
                  </a:srgbClr>
                </a:solidFill>
              </a:rPr>
              <a:t>Çocuk Edebiyatı ve Duygu Eğitimi  </a:t>
            </a:r>
            <a:br>
              <a:rPr lang="tr-TR" sz="2400" b="1" dirty="0">
                <a:solidFill>
                  <a:srgbClr val="93A299">
                    <a:lumMod val="75000"/>
                  </a:srgbClr>
                </a:solidFill>
              </a:rPr>
            </a:br>
            <a:endParaRPr lang="tr-TR" dirty="0"/>
          </a:p>
        </p:txBody>
      </p:sp>
      <p:sp>
        <p:nvSpPr>
          <p:cNvPr id="3" name="İçerik Yer Tutucusu 2"/>
          <p:cNvSpPr>
            <a:spLocks noGrp="1"/>
          </p:cNvSpPr>
          <p:nvPr>
            <p:ph idx="1"/>
          </p:nvPr>
        </p:nvSpPr>
        <p:spPr/>
        <p:txBody>
          <a:bodyPr>
            <a:normAutofit/>
          </a:bodyPr>
          <a:lstStyle/>
          <a:p>
            <a:pPr algn="just"/>
            <a:r>
              <a:rPr lang="tr-TR" dirty="0" err="1"/>
              <a:t>Kavcar</a:t>
            </a:r>
            <a:r>
              <a:rPr lang="tr-TR" dirty="0"/>
              <a:t> (1999: 5)’a göre edebiyatın bilimden farkı, akıldan daha çok yüreğe seslenmesi, insandan insana duyguları aktarmasıdır. Edebiyat yapıtları bizde birtakım özlemler, düşler, tutkular ve sevgiler uyandırır. Bilinç düzeyimizi yükseltir. </a:t>
            </a:r>
          </a:p>
        </p:txBody>
      </p:sp>
    </p:spTree>
    <p:extLst>
      <p:ext uri="{BB962C8B-B14F-4D97-AF65-F5344CB8AC3E}">
        <p14:creationId xmlns:p14="http://schemas.microsoft.com/office/powerpoint/2010/main" val="15215909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400" b="1" dirty="0">
                <a:solidFill>
                  <a:srgbClr val="93A299">
                    <a:lumMod val="75000"/>
                  </a:srgbClr>
                </a:solidFill>
              </a:rPr>
              <a:t>Çocuk Edebiyatı ve Duygu Eğitimi  </a:t>
            </a:r>
            <a:br>
              <a:rPr lang="tr-TR" sz="2400" b="1" dirty="0">
                <a:solidFill>
                  <a:srgbClr val="93A299">
                    <a:lumMod val="75000"/>
                  </a:srgbClr>
                </a:solidFill>
              </a:rPr>
            </a:br>
            <a:endParaRPr lang="tr-TR" dirty="0"/>
          </a:p>
        </p:txBody>
      </p:sp>
      <p:sp>
        <p:nvSpPr>
          <p:cNvPr id="3" name="İçerik Yer Tutucusu 2"/>
          <p:cNvSpPr>
            <a:spLocks noGrp="1"/>
          </p:cNvSpPr>
          <p:nvPr>
            <p:ph idx="1"/>
          </p:nvPr>
        </p:nvSpPr>
        <p:spPr/>
        <p:txBody>
          <a:bodyPr>
            <a:normAutofit/>
          </a:bodyPr>
          <a:lstStyle/>
          <a:p>
            <a:pPr algn="just"/>
            <a:r>
              <a:rPr lang="tr-TR" dirty="0"/>
              <a:t>Sever (2012: 19)’e göre, nitelikli çocuk edebiyatı ürünlerinde sözcükler ve çizgiler, ustaların elinde çocuğun yaşamını bütünleyen birer araca dönüşür. İnsanın günlük yaşamında sesiyle, jest ve mimikleriyle, bedensel hareketleriyle yansıttığı sevinç, korku, öfke; nitelikli yazınsal ürünlerde sözcük ve çizgilerle yaşam bulur. </a:t>
            </a:r>
          </a:p>
        </p:txBody>
      </p:sp>
    </p:spTree>
    <p:extLst>
      <p:ext uri="{BB962C8B-B14F-4D97-AF65-F5344CB8AC3E}">
        <p14:creationId xmlns:p14="http://schemas.microsoft.com/office/powerpoint/2010/main" val="23396544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400" b="1" dirty="0">
                <a:solidFill>
                  <a:srgbClr val="93A299">
                    <a:lumMod val="75000"/>
                  </a:srgbClr>
                </a:solidFill>
              </a:rPr>
              <a:t>Çocuk Edebiyatı ve Duygu Eğitimi  </a:t>
            </a:r>
            <a:br>
              <a:rPr lang="tr-TR" sz="2400" b="1" dirty="0">
                <a:solidFill>
                  <a:srgbClr val="93A299">
                    <a:lumMod val="75000"/>
                  </a:srgbClr>
                </a:solidFill>
              </a:rPr>
            </a:br>
            <a:endParaRPr lang="tr-TR" dirty="0"/>
          </a:p>
        </p:txBody>
      </p:sp>
      <p:sp>
        <p:nvSpPr>
          <p:cNvPr id="3" name="İçerik Yer Tutucusu 2"/>
          <p:cNvSpPr>
            <a:spLocks noGrp="1"/>
          </p:cNvSpPr>
          <p:nvPr>
            <p:ph idx="1"/>
          </p:nvPr>
        </p:nvSpPr>
        <p:spPr/>
        <p:txBody>
          <a:bodyPr>
            <a:normAutofit/>
          </a:bodyPr>
          <a:lstStyle/>
          <a:p>
            <a:pPr algn="just"/>
            <a:r>
              <a:rPr lang="tr-TR" dirty="0"/>
              <a:t>Yazıcı Okuyan ve </a:t>
            </a:r>
            <a:r>
              <a:rPr lang="tr-TR" dirty="0" err="1"/>
              <a:t>Savi</a:t>
            </a:r>
            <a:r>
              <a:rPr lang="tr-TR" dirty="0"/>
              <a:t> Çakar (2017) ortaokul düzeyine seslenen çocuk kitaplarını duygusal farkındalık ve duyguları ifade etme bağlamında incelemiş, sonuç </a:t>
            </a:r>
            <a:r>
              <a:rPr lang="tr-TR" dirty="0" smtClean="0"/>
              <a:t>olarak </a:t>
            </a:r>
            <a:r>
              <a:rPr lang="tr-TR" dirty="0"/>
              <a:t>kitaplarda kendi duygularını ve başkalarının duygularını fark etme, duygularını sözel ve sözel olmayan yollarla ifade etme bağlamında çok sayıda anlatımın olduğunu bulgulamıştır.  Bununla beraber kitaplarda sevgi, umut, özlem, mutluluk gibi olumlu duyguların yanında öfke, kızgınlık, pişmanlık gibi olumsuz duygulara da yer verildiği görülmüştür. </a:t>
            </a:r>
          </a:p>
        </p:txBody>
      </p:sp>
    </p:spTree>
    <p:extLst>
      <p:ext uri="{BB962C8B-B14F-4D97-AF65-F5344CB8AC3E}">
        <p14:creationId xmlns:p14="http://schemas.microsoft.com/office/powerpoint/2010/main" val="34767028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457200" y="1752600"/>
            <a:ext cx="8229600" cy="4844752"/>
          </a:xfrm>
        </p:spPr>
        <p:txBody>
          <a:bodyPr>
            <a:normAutofit/>
          </a:bodyPr>
          <a:lstStyle/>
          <a:p>
            <a:pPr algn="just"/>
            <a:r>
              <a:rPr lang="tr-TR" dirty="0" smtClean="0"/>
              <a:t>Arslan </a:t>
            </a:r>
            <a:r>
              <a:rPr lang="tr-TR" dirty="0"/>
              <a:t>(2012: 225)’a göre, yapılan birçok çalışma çocukların çok küçük yaşlardan başlayarak basit duyguları (mutluluk, kızgınlık, korkma); ilerleyen yaşla birlikte de daha karmaşık duyguları (kıskançlık, şaşırma vb.) anlayıp yorumlayabildiklerini ortaya çıkarmıştır. </a:t>
            </a:r>
          </a:p>
        </p:txBody>
      </p:sp>
    </p:spTree>
    <p:extLst>
      <p:ext uri="{BB962C8B-B14F-4D97-AF65-F5344CB8AC3E}">
        <p14:creationId xmlns:p14="http://schemas.microsoft.com/office/powerpoint/2010/main" val="3384960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Değer Eğitimi </a:t>
            </a:r>
          </a:p>
        </p:txBody>
      </p:sp>
      <p:sp>
        <p:nvSpPr>
          <p:cNvPr id="3" name="İçerik Yer Tutucusu 2"/>
          <p:cNvSpPr>
            <a:spLocks noGrp="1"/>
          </p:cNvSpPr>
          <p:nvPr>
            <p:ph idx="1"/>
          </p:nvPr>
        </p:nvSpPr>
        <p:spPr/>
        <p:txBody>
          <a:bodyPr>
            <a:normAutofit/>
          </a:bodyPr>
          <a:lstStyle/>
          <a:p>
            <a:pPr algn="just"/>
            <a:r>
              <a:rPr lang="tr-TR" dirty="0" smtClean="0"/>
              <a:t>Değer </a:t>
            </a:r>
            <a:r>
              <a:rPr lang="tr-TR" dirty="0"/>
              <a:t>(İng. </a:t>
            </a:r>
            <a:r>
              <a:rPr lang="tr-TR" dirty="0" err="1"/>
              <a:t>value</a:t>
            </a:r>
            <a:r>
              <a:rPr lang="tr-TR" dirty="0"/>
              <a:t>), “1. Bir varlığın ruhsal, toplumsal, ahlaksal ya da </a:t>
            </a:r>
            <a:r>
              <a:rPr lang="tr-TR" dirty="0" err="1"/>
              <a:t>güzelduyusal</a:t>
            </a:r>
            <a:r>
              <a:rPr lang="tr-TR" dirty="0"/>
              <a:t> yönden taşıdığı düşünülen yüksek ya da yararlı </a:t>
            </a:r>
            <a:r>
              <a:rPr lang="tr-TR" dirty="0" err="1"/>
              <a:t>nitelik”tir</a:t>
            </a:r>
            <a:r>
              <a:rPr lang="tr-TR" dirty="0"/>
              <a:t> (</a:t>
            </a:r>
            <a:r>
              <a:rPr lang="tr-TR" dirty="0" err="1"/>
              <a:t>Oğuzkan</a:t>
            </a:r>
            <a:r>
              <a:rPr lang="tr-TR" dirty="0"/>
              <a:t>, 1993: 33). </a:t>
            </a:r>
          </a:p>
        </p:txBody>
      </p:sp>
    </p:spTree>
    <p:extLst>
      <p:ext uri="{BB962C8B-B14F-4D97-AF65-F5344CB8AC3E}">
        <p14:creationId xmlns:p14="http://schemas.microsoft.com/office/powerpoint/2010/main" val="20679133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Değer Eğitimi </a:t>
            </a:r>
          </a:p>
        </p:txBody>
      </p:sp>
      <p:sp>
        <p:nvSpPr>
          <p:cNvPr id="3" name="İçerik Yer Tutucusu 2"/>
          <p:cNvSpPr>
            <a:spLocks noGrp="1"/>
          </p:cNvSpPr>
          <p:nvPr>
            <p:ph idx="1"/>
          </p:nvPr>
        </p:nvSpPr>
        <p:spPr/>
        <p:txBody>
          <a:bodyPr>
            <a:normAutofit/>
          </a:bodyPr>
          <a:lstStyle/>
          <a:p>
            <a:pPr algn="just"/>
            <a:r>
              <a:rPr lang="tr-TR" dirty="0" err="1"/>
              <a:t>Çotuksöken</a:t>
            </a:r>
            <a:r>
              <a:rPr lang="tr-TR" dirty="0"/>
              <a:t> (1992: 77)’e göre bir toplumun bütünlüğü, </a:t>
            </a:r>
            <a:r>
              <a:rPr lang="tr-TR" dirty="0" err="1"/>
              <a:t>uzlaşımsal</a:t>
            </a:r>
            <a:r>
              <a:rPr lang="tr-TR" dirty="0"/>
              <a:t> değerlere sıkı sıkıya bağlılığıyla orantılıdır. Değerlerine ilgisiz ve yabancı kalan toplumlar zaman içinde birçok tehlikeyle karşı karşıya kalır. </a:t>
            </a:r>
            <a:endParaRPr lang="tr-TR" dirty="0" smtClean="0"/>
          </a:p>
        </p:txBody>
      </p:sp>
    </p:spTree>
    <p:extLst>
      <p:ext uri="{BB962C8B-B14F-4D97-AF65-F5344CB8AC3E}">
        <p14:creationId xmlns:p14="http://schemas.microsoft.com/office/powerpoint/2010/main" val="42641644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srgbClr val="93A299">
                    <a:lumMod val="75000"/>
                  </a:srgbClr>
                </a:solidFill>
              </a:rPr>
              <a:t>Değer Eğitimi </a:t>
            </a:r>
            <a:endParaRPr lang="tr-TR" dirty="0"/>
          </a:p>
        </p:txBody>
      </p:sp>
      <p:sp>
        <p:nvSpPr>
          <p:cNvPr id="3" name="İçerik Yer Tutucusu 2"/>
          <p:cNvSpPr>
            <a:spLocks noGrp="1"/>
          </p:cNvSpPr>
          <p:nvPr>
            <p:ph idx="1"/>
          </p:nvPr>
        </p:nvSpPr>
        <p:spPr/>
        <p:txBody>
          <a:bodyPr>
            <a:normAutofit/>
          </a:bodyPr>
          <a:lstStyle/>
          <a:p>
            <a:pPr algn="just"/>
            <a:r>
              <a:rPr lang="tr-TR" dirty="0" err="1"/>
              <a:t>Cüceloğlu</a:t>
            </a:r>
            <a:r>
              <a:rPr lang="tr-TR" dirty="0"/>
              <a:t> (2001: 134-150)’</a:t>
            </a:r>
            <a:r>
              <a:rPr lang="tr-TR" dirty="0" err="1"/>
              <a:t>na</a:t>
            </a:r>
            <a:r>
              <a:rPr lang="tr-TR" dirty="0"/>
              <a:t> göre, kişisel bütünlüğün bir anlam ifade edebilmesi için evrensel değerlerin toplumun kültüründe yaşaması gerekir. Geleceği yaratmak, bu değerleri yaşamak ve yaşatmakla olasıdır; çünkü değerlerden kaynaklanan güç, insanı ezmeyen ve insan onurunu yücelten bir güçtür. </a:t>
            </a:r>
          </a:p>
          <a:p>
            <a:pPr algn="just"/>
            <a:endParaRPr lang="tr-TR" dirty="0" smtClean="0"/>
          </a:p>
          <a:p>
            <a:pPr algn="just"/>
            <a:r>
              <a:rPr lang="tr-TR" dirty="0" err="1" smtClean="0"/>
              <a:t>Alpöge</a:t>
            </a:r>
            <a:r>
              <a:rPr lang="tr-TR" dirty="0" smtClean="0"/>
              <a:t> </a:t>
            </a:r>
            <a:r>
              <a:rPr lang="tr-TR" dirty="0"/>
              <a:t>(2011: 10-11)’ye göre, toplumların güvenle işleyebilmesi yeni yetişen yurttaşların evrensel değerleri benimsemelerine bağlıdır. </a:t>
            </a:r>
          </a:p>
        </p:txBody>
      </p:sp>
    </p:spTree>
    <p:extLst>
      <p:ext uri="{BB962C8B-B14F-4D97-AF65-F5344CB8AC3E}">
        <p14:creationId xmlns:p14="http://schemas.microsoft.com/office/powerpoint/2010/main" val="7319976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czacı">
  <a:themeElements>
    <a:clrScheme name="Eczacı">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Eczacı">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czacı">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2959</TotalTime>
  <Words>737</Words>
  <Application>Microsoft Macintosh PowerPoint</Application>
  <PresentationFormat>On-screen Show (4:3)</PresentationFormat>
  <Paragraphs>26</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Eczacı</vt:lpstr>
      <vt:lpstr>Duygu Eğitimi   </vt:lpstr>
      <vt:lpstr>Çocuk Edebiyatı ve Duygu Eğitimi   </vt:lpstr>
      <vt:lpstr>Çocuk Edebiyatı ve Duygu Eğitimi   </vt:lpstr>
      <vt:lpstr>Çocuk Edebiyatı ve Duygu Eğitimi   </vt:lpstr>
      <vt:lpstr>Çocuk Edebiyatı ve Duygu Eğitimi   </vt:lpstr>
      <vt:lpstr>PowerPoint Presentation</vt:lpstr>
      <vt:lpstr>Değer Eğitimi </vt:lpstr>
      <vt:lpstr>Değer Eğitimi </vt:lpstr>
      <vt:lpstr>Değer Eğitimi </vt:lpstr>
      <vt:lpstr>PowerPoint Presentation</vt:lpstr>
      <vt:lpstr>Edebiyat ve Değer Eğitimi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Duyarlık Eğitimi</dc:title>
  <dc:creator>Canan</dc:creator>
  <cp:lastModifiedBy>a a</cp:lastModifiedBy>
  <cp:revision>151</cp:revision>
  <dcterms:created xsi:type="dcterms:W3CDTF">2013-04-08T11:12:00Z</dcterms:created>
  <dcterms:modified xsi:type="dcterms:W3CDTF">2019-11-28T19:41:44Z</dcterms:modified>
</cp:coreProperties>
</file>