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BDD313E-427C-4E1F-BAC5-9613F9D7DB71}"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417249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DD313E-427C-4E1F-BAC5-9613F9D7DB71}"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2902838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DD313E-427C-4E1F-BAC5-9613F9D7DB71}"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2509609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BDD313E-427C-4E1F-BAC5-9613F9D7DB71}"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2725009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BDD313E-427C-4E1F-BAC5-9613F9D7DB71}"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4137460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BDD313E-427C-4E1F-BAC5-9613F9D7DB71}"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2360331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BDD313E-427C-4E1F-BAC5-9613F9D7DB71}"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2555879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BDD313E-427C-4E1F-BAC5-9613F9D7DB71}"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3316892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DD313E-427C-4E1F-BAC5-9613F9D7DB71}"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487738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DD313E-427C-4E1F-BAC5-9613F9D7DB71}"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1280725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BDD313E-427C-4E1F-BAC5-9613F9D7DB71}"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7D89465-3FC3-44E2-81D5-A00C68F04411}" type="slidenum">
              <a:rPr lang="tr-TR" smtClean="0"/>
              <a:t>‹#›</a:t>
            </a:fld>
            <a:endParaRPr lang="tr-TR"/>
          </a:p>
        </p:txBody>
      </p:sp>
    </p:spTree>
    <p:extLst>
      <p:ext uri="{BB962C8B-B14F-4D97-AF65-F5344CB8AC3E}">
        <p14:creationId xmlns:p14="http://schemas.microsoft.com/office/powerpoint/2010/main" val="1560564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DD313E-427C-4E1F-BAC5-9613F9D7DB71}"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D89465-3FC3-44E2-81D5-A00C68F04411}" type="slidenum">
              <a:rPr lang="tr-TR" smtClean="0"/>
              <a:t>‹#›</a:t>
            </a:fld>
            <a:endParaRPr lang="tr-TR"/>
          </a:p>
        </p:txBody>
      </p:sp>
    </p:spTree>
    <p:extLst>
      <p:ext uri="{BB962C8B-B14F-4D97-AF65-F5344CB8AC3E}">
        <p14:creationId xmlns:p14="http://schemas.microsoft.com/office/powerpoint/2010/main" val="3642000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Natüralizm ve </a:t>
            </a:r>
            <a:r>
              <a:rPr lang="tr-TR" b="1" dirty="0" err="1" smtClean="0"/>
              <a:t>Parnasizm</a:t>
            </a:r>
            <a:endParaRPr lang="tr-TR" b="1" dirty="0"/>
          </a:p>
        </p:txBody>
      </p:sp>
    </p:spTree>
    <p:extLst>
      <p:ext uri="{BB962C8B-B14F-4D97-AF65-F5344CB8AC3E}">
        <p14:creationId xmlns:p14="http://schemas.microsoft.com/office/powerpoint/2010/main" val="1052978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335846"/>
            <a:ext cx="6096000" cy="5816977"/>
          </a:xfrm>
          <a:prstGeom prst="rect">
            <a:avLst/>
          </a:prstGeom>
        </p:spPr>
        <p:txBody>
          <a:bodyPr>
            <a:spAutoFit/>
          </a:bodyPr>
          <a:lstStyle/>
          <a:p>
            <a:r>
              <a:rPr lang="tr-TR" b="1" dirty="0" smtClean="0"/>
              <a:t>Örnek Metin:</a:t>
            </a:r>
          </a:p>
          <a:p>
            <a:endParaRPr lang="tr-TR" dirty="0" smtClean="0"/>
          </a:p>
          <a:p>
            <a:r>
              <a:rPr lang="tr-TR" sz="1600" dirty="0" smtClean="0"/>
              <a:t>SONNET / JOSE-MARIA de HEREDA</a:t>
            </a:r>
          </a:p>
          <a:p>
            <a:endParaRPr lang="tr-TR" sz="1600" dirty="0" smtClean="0"/>
          </a:p>
          <a:p>
            <a:r>
              <a:rPr lang="tr-TR" sz="1600" dirty="0" smtClean="0"/>
              <a:t>Eskiden nice </a:t>
            </a:r>
            <a:r>
              <a:rPr lang="tr-TR" sz="1600" dirty="0" err="1" smtClean="0"/>
              <a:t>Burgonya</a:t>
            </a:r>
            <a:r>
              <a:rPr lang="tr-TR" sz="1600" dirty="0" smtClean="0"/>
              <a:t> bahçelerinde</a:t>
            </a:r>
          </a:p>
          <a:p>
            <a:r>
              <a:rPr lang="tr-TR" sz="1600" dirty="0" smtClean="0"/>
              <a:t>Adlarını kazıdılar ağaçlara sevdiklerinin</a:t>
            </a:r>
          </a:p>
          <a:p>
            <a:r>
              <a:rPr lang="tr-TR" sz="1600" dirty="0" smtClean="0"/>
              <a:t>Niceleri o canım salonlarında </a:t>
            </a:r>
            <a:r>
              <a:rPr lang="tr-TR" sz="1600" dirty="0" err="1" smtClean="0"/>
              <a:t>Louvre’ların</a:t>
            </a:r>
            <a:endParaRPr lang="tr-TR" sz="1600" dirty="0" smtClean="0"/>
          </a:p>
          <a:p>
            <a:r>
              <a:rPr lang="tr-TR" sz="1600" dirty="0" smtClean="0"/>
              <a:t>Burunları havada gülüp eğlendiler delice</a:t>
            </a:r>
          </a:p>
          <a:p>
            <a:endParaRPr lang="tr-TR" sz="1600" dirty="0" smtClean="0"/>
          </a:p>
          <a:p>
            <a:r>
              <a:rPr lang="tr-TR" sz="1600" dirty="0" err="1" smtClean="0"/>
              <a:t>N’oldu</a:t>
            </a:r>
            <a:r>
              <a:rPr lang="tr-TR" sz="1600" dirty="0" smtClean="0"/>
              <a:t> peki? Şimdi kim biliyor onları, kimse</a:t>
            </a:r>
          </a:p>
          <a:p>
            <a:r>
              <a:rPr lang="tr-TR" sz="1600" dirty="0" smtClean="0"/>
              <a:t>Hepsi göçüp gittiler </a:t>
            </a:r>
            <a:r>
              <a:rPr lang="tr-TR" sz="1600" dirty="0" err="1" smtClean="0"/>
              <a:t>ardısıra</a:t>
            </a:r>
            <a:r>
              <a:rPr lang="tr-TR" sz="1600" dirty="0" smtClean="0"/>
              <a:t> birbirinin</a:t>
            </a:r>
          </a:p>
          <a:p>
            <a:r>
              <a:rPr lang="tr-TR" sz="1600" dirty="0" smtClean="0"/>
              <a:t>Adlarını bilen yok bakın bugün hiçbirinin</a:t>
            </a:r>
          </a:p>
          <a:p>
            <a:r>
              <a:rPr lang="tr-TR" sz="1600" dirty="0" smtClean="0"/>
              <a:t>Bunlar da bir zaman yaşadı demiyor hiç kimse</a:t>
            </a:r>
          </a:p>
          <a:p>
            <a:endParaRPr lang="tr-TR" sz="1600" dirty="0" smtClean="0"/>
          </a:p>
          <a:p>
            <a:r>
              <a:rPr lang="tr-TR" sz="1600" dirty="0" smtClean="0"/>
              <a:t>Her şey bu hesap. Marie, </a:t>
            </a:r>
            <a:r>
              <a:rPr lang="tr-TR" sz="1600" dirty="0" err="1" smtClean="0"/>
              <a:t>Cassandre</a:t>
            </a:r>
            <a:r>
              <a:rPr lang="tr-TR" sz="1600" dirty="0" smtClean="0"/>
              <a:t>, siz Helena</a:t>
            </a:r>
          </a:p>
          <a:p>
            <a:r>
              <a:rPr lang="tr-TR" sz="1600" dirty="0" smtClean="0"/>
              <a:t>Eriyip giderdi o canım tenleriniz toprakta</a:t>
            </a:r>
          </a:p>
          <a:p>
            <a:r>
              <a:rPr lang="tr-TR" sz="1600" dirty="0" smtClean="0"/>
              <a:t>- Bir günlüktür saltanatı zambakların güllerin -</a:t>
            </a:r>
          </a:p>
          <a:p>
            <a:endParaRPr lang="tr-TR" sz="1600" dirty="0" smtClean="0"/>
          </a:p>
          <a:p>
            <a:r>
              <a:rPr lang="tr-TR" sz="1600" dirty="0" smtClean="0"/>
              <a:t>Gelip </a:t>
            </a:r>
            <a:r>
              <a:rPr lang="tr-TR" sz="1600" dirty="0" err="1" smtClean="0"/>
              <a:t>Ronsard</a:t>
            </a:r>
            <a:r>
              <a:rPr lang="tr-TR" sz="1600" dirty="0" smtClean="0"/>
              <a:t>, </a:t>
            </a:r>
            <a:r>
              <a:rPr lang="tr-TR" sz="1600" dirty="0" err="1" smtClean="0"/>
              <a:t>Seine’de</a:t>
            </a:r>
            <a:r>
              <a:rPr lang="tr-TR" sz="1600" dirty="0" smtClean="0"/>
              <a:t>, o sarı </a:t>
            </a:r>
            <a:r>
              <a:rPr lang="tr-TR" sz="1600" dirty="0" err="1" smtClean="0"/>
              <a:t>Loire’larda</a:t>
            </a:r>
            <a:endParaRPr lang="tr-TR" sz="1600" dirty="0" smtClean="0"/>
          </a:p>
          <a:p>
            <a:r>
              <a:rPr lang="tr-TR" sz="1600" dirty="0" smtClean="0"/>
              <a:t>Ölümsüz etmeseydi sizi bu dünyada, acaba</a:t>
            </a:r>
          </a:p>
          <a:p>
            <a:r>
              <a:rPr lang="tr-TR" sz="1600" dirty="0" smtClean="0"/>
              <a:t>Kim ederdi lafını sizin yaşadığınızın</a:t>
            </a:r>
          </a:p>
          <a:p>
            <a:endParaRPr lang="tr-TR" sz="1600" dirty="0" smtClean="0"/>
          </a:p>
          <a:p>
            <a:r>
              <a:rPr lang="tr-TR" sz="1600" dirty="0" smtClean="0"/>
              <a:t>(Çev. İlhan Berk)</a:t>
            </a:r>
            <a:endParaRPr lang="tr-TR" sz="1600" dirty="0"/>
          </a:p>
        </p:txBody>
      </p:sp>
    </p:spTree>
    <p:extLst>
      <p:ext uri="{BB962C8B-B14F-4D97-AF65-F5344CB8AC3E}">
        <p14:creationId xmlns:p14="http://schemas.microsoft.com/office/powerpoint/2010/main" val="610905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dirty="0" smtClean="0"/>
              <a:t>Natüralizm, 1880-1900 yılları arasında egemenliğini sürdürmüş bir edebiyat akımıdır.</a:t>
            </a:r>
          </a:p>
          <a:p>
            <a:r>
              <a:rPr lang="tr-TR" dirty="0" smtClean="0"/>
              <a:t>Sözcük, köken olarak «doğa, yaratılış, huy» gibi anlamlara gelen «natüre» sözcüğüne dayanmaktadır. Aynı sözcükten türetilen «</a:t>
            </a:r>
            <a:r>
              <a:rPr lang="tr-TR" dirty="0" err="1" smtClean="0"/>
              <a:t>natural</a:t>
            </a:r>
            <a:r>
              <a:rPr lang="tr-TR" dirty="0" smtClean="0"/>
              <a:t>» sıfatının da «doğal, yapmacıksız» anlamları bulunmaktadır. Sözcük anlamı, akımın özellikleri ve temel ilkeleri hakkında bilgi vericidir. Natüralizmin temsilcileri, bu sözcüğün karşıladığı anlamları edebiyat alanında geçerli kılabilmeyi amaçlamışlardır. Kuşkusuz sözcüğün ifade ettiği anlamları, kendi yorum ve bakış açılarına göre biçimlendirmişlerdir.</a:t>
            </a:r>
          </a:p>
          <a:p>
            <a:r>
              <a:rPr lang="tr-TR" dirty="0" smtClean="0"/>
              <a:t>Natüralizmin bildirisi, 1880’de Emile </a:t>
            </a:r>
            <a:r>
              <a:rPr lang="tr-TR" dirty="0" err="1" smtClean="0"/>
              <a:t>Zola</a:t>
            </a:r>
            <a:r>
              <a:rPr lang="tr-TR" dirty="0" smtClean="0"/>
              <a:t> tarafından kaleme alınmıştır.</a:t>
            </a:r>
          </a:p>
          <a:p>
            <a:r>
              <a:rPr lang="tr-TR" dirty="0" smtClean="0"/>
              <a:t>Natüralizm akımı Türkçede «Doğalcılık» sözcüğü ile de karşılanır.</a:t>
            </a:r>
            <a:endParaRPr lang="tr-TR" dirty="0"/>
          </a:p>
        </p:txBody>
      </p:sp>
    </p:spTree>
    <p:extLst>
      <p:ext uri="{BB962C8B-B14F-4D97-AF65-F5344CB8AC3E}">
        <p14:creationId xmlns:p14="http://schemas.microsoft.com/office/powerpoint/2010/main" val="4028332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r>
              <a:rPr lang="tr-TR" dirty="0" smtClean="0"/>
              <a:t>Natüralizmin felsefi planda dayandığı temel düşünce sistematiği «</a:t>
            </a:r>
            <a:r>
              <a:rPr lang="tr-TR" dirty="0" err="1" smtClean="0"/>
              <a:t>Determinizm»dir</a:t>
            </a:r>
            <a:r>
              <a:rPr lang="tr-TR" dirty="0" smtClean="0"/>
              <a:t>.</a:t>
            </a:r>
          </a:p>
          <a:p>
            <a:r>
              <a:rPr lang="tr-TR" dirty="0" smtClean="0"/>
              <a:t>Determinizm, «Evrende olup biten her şeyin bir nedensellik bağlantısı içinde gerçekleştiğini, fiziksel evrende ve dolayısıyla da insanın tarihindeki tüm olgu ve olayların mutlak olarak nedenlerine bağlı olduğunu ve nedenleri tarafından koşullandığını savunan </a:t>
            </a:r>
            <a:r>
              <a:rPr lang="tr-TR" dirty="0" err="1" smtClean="0"/>
              <a:t>anlayış»tır</a:t>
            </a:r>
            <a:r>
              <a:rPr lang="tr-TR" dirty="0" smtClean="0"/>
              <a:t> (Ahmet Cevizci, Felsefe Sözlüğü, s. 223).</a:t>
            </a:r>
          </a:p>
          <a:p>
            <a:r>
              <a:rPr lang="tr-TR" dirty="0" smtClean="0"/>
              <a:t>Başka bir deyişle «Determinizm»; </a:t>
            </a:r>
            <a:r>
              <a:rPr lang="tr-TR" dirty="0" err="1" smtClean="0"/>
              <a:t>nedenlilik</a:t>
            </a:r>
            <a:r>
              <a:rPr lang="tr-TR" dirty="0" smtClean="0"/>
              <a:t> ilkesine dayanır. Olup biten her şeyin açıklanabilir bir nedeni vardır; aynı nedenler, aynı koşullar altında aynı sonuçları doğurur.</a:t>
            </a:r>
          </a:p>
          <a:p>
            <a:r>
              <a:rPr lang="tr-TR" dirty="0" smtClean="0"/>
              <a:t>Natüralizmin etkilendiği düşünce kaynaklarından biri de Charles </a:t>
            </a:r>
            <a:r>
              <a:rPr lang="tr-TR" dirty="0" err="1" smtClean="0"/>
              <a:t>Darwir</a:t>
            </a:r>
            <a:r>
              <a:rPr lang="tr-TR" dirty="0" smtClean="0"/>
              <a:t> tarafından geliştirilen «Evrim </a:t>
            </a:r>
            <a:r>
              <a:rPr lang="tr-TR" dirty="0" err="1" smtClean="0"/>
              <a:t>Kuramı»dır</a:t>
            </a:r>
            <a:r>
              <a:rPr lang="tr-TR" dirty="0" smtClean="0"/>
              <a:t>. Darwin bu kuramı, 1856 yılında yayımladığı «Türlerin Kökeni» adlı kitabıyla ortaya koymuş, canlıların ortaya çıkış ve yaşayışının «doğal seçilim» yoluyla gerçekleştiğini açıklamıştır. </a:t>
            </a:r>
          </a:p>
          <a:p>
            <a:r>
              <a:rPr lang="tr-TR" dirty="0" smtClean="0"/>
              <a:t>Doğa bilimlerinin yöntemlerini edebiyata uygulayan </a:t>
            </a:r>
            <a:r>
              <a:rPr lang="tr-TR" dirty="0" err="1" smtClean="0"/>
              <a:t>Hippolyte</a:t>
            </a:r>
            <a:r>
              <a:rPr lang="tr-TR" dirty="0" smtClean="0"/>
              <a:t> </a:t>
            </a:r>
            <a:r>
              <a:rPr lang="tr-TR" dirty="0" err="1" smtClean="0"/>
              <a:t>Taine</a:t>
            </a:r>
            <a:r>
              <a:rPr lang="tr-TR" dirty="0" smtClean="0"/>
              <a:t>, edebiyatın/edebî eserin varlık nedenini «ırk, ortam, zaman» faktörleriyle açıklamaya çalışmıştır.</a:t>
            </a:r>
            <a:endParaRPr lang="tr-TR" dirty="0"/>
          </a:p>
        </p:txBody>
      </p:sp>
    </p:spTree>
    <p:extLst>
      <p:ext uri="{BB962C8B-B14F-4D97-AF65-F5344CB8AC3E}">
        <p14:creationId xmlns:p14="http://schemas.microsoft.com/office/powerpoint/2010/main" val="336686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0" indent="0">
              <a:buNone/>
            </a:pPr>
            <a:r>
              <a:rPr lang="tr-TR" dirty="0" smtClean="0"/>
              <a:t>Natüralizmin başlıca ilke ve özelliklerini şöyle sıralamak mümkündür:</a:t>
            </a:r>
          </a:p>
          <a:p>
            <a:r>
              <a:rPr lang="tr-TR" dirty="0" smtClean="0"/>
              <a:t>Deneysel gerçekçilik</a:t>
            </a:r>
          </a:p>
          <a:p>
            <a:r>
              <a:rPr lang="tr-TR" dirty="0" smtClean="0"/>
              <a:t>Deneysel roman</a:t>
            </a:r>
          </a:p>
          <a:p>
            <a:r>
              <a:rPr lang="tr-TR" dirty="0" smtClean="0"/>
              <a:t>Nesnellik</a:t>
            </a:r>
          </a:p>
          <a:p>
            <a:r>
              <a:rPr lang="tr-TR" dirty="0" smtClean="0"/>
              <a:t>Somut insan ve toplum </a:t>
            </a:r>
          </a:p>
          <a:p>
            <a:r>
              <a:rPr lang="tr-TR" dirty="0" smtClean="0"/>
              <a:t>Uzun nesnel betimlemeler</a:t>
            </a:r>
          </a:p>
          <a:p>
            <a:r>
              <a:rPr lang="tr-TR" dirty="0" smtClean="0"/>
              <a:t>Çevre-insan etkileşimini önceleme</a:t>
            </a:r>
          </a:p>
          <a:p>
            <a:r>
              <a:rPr lang="tr-TR" dirty="0" err="1" smtClean="0"/>
              <a:t>Sanatkâranelikten</a:t>
            </a:r>
            <a:r>
              <a:rPr lang="tr-TR" dirty="0" smtClean="0"/>
              <a:t> uzak bir dil</a:t>
            </a:r>
          </a:p>
          <a:p>
            <a:r>
              <a:rPr lang="tr-TR" dirty="0" smtClean="0"/>
              <a:t>Anlatı kişilerini kendi ağız özellikleriyle konuşturma</a:t>
            </a:r>
          </a:p>
          <a:p>
            <a:endParaRPr lang="tr-TR" dirty="0" smtClean="0"/>
          </a:p>
          <a:p>
            <a:endParaRPr lang="tr-TR" dirty="0"/>
          </a:p>
        </p:txBody>
      </p:sp>
    </p:spTree>
    <p:extLst>
      <p:ext uri="{BB962C8B-B14F-4D97-AF65-F5344CB8AC3E}">
        <p14:creationId xmlns:p14="http://schemas.microsoft.com/office/powerpoint/2010/main" val="209405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smtClean="0"/>
              <a:t>Natüralizmin Başlıca Temsilcileri</a:t>
            </a:r>
            <a:r>
              <a:rPr lang="tr-TR" dirty="0" smtClean="0"/>
              <a:t>:</a:t>
            </a:r>
          </a:p>
          <a:p>
            <a:r>
              <a:rPr lang="tr-TR" dirty="0" smtClean="0"/>
              <a:t>Emile </a:t>
            </a:r>
            <a:r>
              <a:rPr lang="tr-TR" dirty="0" err="1" smtClean="0"/>
              <a:t>Zola</a:t>
            </a:r>
            <a:endParaRPr lang="tr-TR" dirty="0" smtClean="0"/>
          </a:p>
          <a:p>
            <a:r>
              <a:rPr lang="tr-TR" dirty="0" err="1" smtClean="0"/>
              <a:t>Guy</a:t>
            </a:r>
            <a:r>
              <a:rPr lang="tr-TR" dirty="0" smtClean="0"/>
              <a:t> de </a:t>
            </a:r>
            <a:r>
              <a:rPr lang="tr-TR" dirty="0" err="1" smtClean="0"/>
              <a:t>Maupassant</a:t>
            </a:r>
            <a:endParaRPr lang="tr-TR" dirty="0" smtClean="0"/>
          </a:p>
          <a:p>
            <a:r>
              <a:rPr lang="tr-TR" dirty="0" err="1" smtClean="0"/>
              <a:t>Goncourt</a:t>
            </a:r>
            <a:r>
              <a:rPr lang="tr-TR" dirty="0" smtClean="0"/>
              <a:t> Kardeşler</a:t>
            </a:r>
          </a:p>
          <a:p>
            <a:r>
              <a:rPr lang="tr-TR" dirty="0" smtClean="0"/>
              <a:t>Paul </a:t>
            </a:r>
            <a:r>
              <a:rPr lang="tr-TR" dirty="0" err="1" smtClean="0"/>
              <a:t>Alexis</a:t>
            </a:r>
            <a:endParaRPr lang="tr-TR" dirty="0" smtClean="0"/>
          </a:p>
          <a:p>
            <a:r>
              <a:rPr lang="tr-TR" dirty="0" smtClean="0"/>
              <a:t>Jules </a:t>
            </a:r>
            <a:r>
              <a:rPr lang="tr-TR" dirty="0" err="1" smtClean="0"/>
              <a:t>Velles</a:t>
            </a:r>
            <a:endParaRPr lang="tr-TR" dirty="0" smtClean="0"/>
          </a:p>
          <a:p>
            <a:r>
              <a:rPr lang="tr-TR" dirty="0" smtClean="0"/>
              <a:t>Henry </a:t>
            </a:r>
            <a:r>
              <a:rPr lang="tr-TR" dirty="0" err="1" smtClean="0"/>
              <a:t>Ceard</a:t>
            </a:r>
            <a:endParaRPr lang="tr-TR" dirty="0" smtClean="0"/>
          </a:p>
          <a:p>
            <a:r>
              <a:rPr lang="tr-TR" dirty="0" err="1" smtClean="0"/>
              <a:t>Gerhart</a:t>
            </a:r>
            <a:r>
              <a:rPr lang="tr-TR" dirty="0" smtClean="0"/>
              <a:t> </a:t>
            </a:r>
            <a:r>
              <a:rPr lang="tr-TR" dirty="0" err="1" smtClean="0"/>
              <a:t>Hauptmann</a:t>
            </a:r>
            <a:endParaRPr lang="tr-TR" dirty="0"/>
          </a:p>
        </p:txBody>
      </p:sp>
    </p:spTree>
    <p:extLst>
      <p:ext uri="{BB962C8B-B14F-4D97-AF65-F5344CB8AC3E}">
        <p14:creationId xmlns:p14="http://schemas.microsoft.com/office/powerpoint/2010/main" val="729719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236696"/>
          </a:xfrm>
        </p:spPr>
        <p:txBody>
          <a:bodyPr/>
          <a:lstStyle/>
          <a:p>
            <a:r>
              <a:rPr lang="tr-TR" b="1" dirty="0" err="1" smtClean="0"/>
              <a:t>Parnasizm</a:t>
            </a:r>
            <a:endParaRPr lang="tr-TR" b="1" dirty="0"/>
          </a:p>
        </p:txBody>
      </p:sp>
    </p:spTree>
    <p:extLst>
      <p:ext uri="{BB962C8B-B14F-4D97-AF65-F5344CB8AC3E}">
        <p14:creationId xmlns:p14="http://schemas.microsoft.com/office/powerpoint/2010/main" val="1838546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1866-1900 yılları arasında egemenlik sürmüş bir edebiyat akımıdır.</a:t>
            </a:r>
          </a:p>
          <a:p>
            <a:r>
              <a:rPr lang="tr-TR" dirty="0" smtClean="0"/>
              <a:t>Varlık sahası, şiirdir.</a:t>
            </a:r>
          </a:p>
          <a:p>
            <a:r>
              <a:rPr lang="tr-TR" dirty="0" smtClean="0"/>
              <a:t>Natüralizmin ve realizmin şiirdeki yansıması olarak da değerlendirilebilir.</a:t>
            </a:r>
          </a:p>
          <a:p>
            <a:r>
              <a:rPr lang="tr-TR" dirty="0" smtClean="0"/>
              <a:t>1866’da yayımlanan «Le </a:t>
            </a:r>
            <a:r>
              <a:rPr lang="tr-TR" dirty="0" err="1" smtClean="0"/>
              <a:t>Parnasse</a:t>
            </a:r>
            <a:r>
              <a:rPr lang="tr-TR" dirty="0" smtClean="0"/>
              <a:t> </a:t>
            </a:r>
            <a:r>
              <a:rPr lang="tr-TR" dirty="0" err="1" smtClean="0"/>
              <a:t>Contemporian</a:t>
            </a:r>
            <a:r>
              <a:rPr lang="tr-TR" dirty="0" smtClean="0"/>
              <a:t>» (Çağdaş </a:t>
            </a:r>
            <a:r>
              <a:rPr lang="tr-TR" dirty="0" err="1" smtClean="0"/>
              <a:t>Parnaslar</a:t>
            </a:r>
            <a:r>
              <a:rPr lang="tr-TR" dirty="0" smtClean="0"/>
              <a:t>) adlı dergiden adını alır.</a:t>
            </a:r>
          </a:p>
          <a:p>
            <a:r>
              <a:rPr lang="tr-TR" dirty="0" smtClean="0"/>
              <a:t>«</a:t>
            </a:r>
            <a:r>
              <a:rPr lang="tr-TR" dirty="0" err="1" smtClean="0"/>
              <a:t>Parnasse</a:t>
            </a:r>
            <a:r>
              <a:rPr lang="tr-TR" dirty="0" smtClean="0"/>
              <a:t>» sözcüğü, Yunanistan’da «</a:t>
            </a:r>
            <a:r>
              <a:rPr lang="tr-TR" dirty="0" err="1" smtClean="0"/>
              <a:t>Parnassos</a:t>
            </a:r>
            <a:r>
              <a:rPr lang="tr-TR" dirty="0" smtClean="0"/>
              <a:t>» adındaki dağdan gelir. Bu dağda, </a:t>
            </a:r>
            <a:r>
              <a:rPr lang="tr-TR" dirty="0" err="1" smtClean="0"/>
              <a:t>Apollon’un</a:t>
            </a:r>
            <a:r>
              <a:rPr lang="tr-TR" dirty="0" smtClean="0"/>
              <a:t> başkanlık ettiği esin perileri bulunmakta, şairler de burada oturmaktadır.</a:t>
            </a:r>
            <a:endParaRPr lang="tr-TR" dirty="0"/>
          </a:p>
        </p:txBody>
      </p:sp>
    </p:spTree>
    <p:extLst>
      <p:ext uri="{BB962C8B-B14F-4D97-AF65-F5344CB8AC3E}">
        <p14:creationId xmlns:p14="http://schemas.microsoft.com/office/powerpoint/2010/main" val="1374811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err="1" smtClean="0"/>
              <a:t>Parnasizmin</a:t>
            </a:r>
            <a:r>
              <a:rPr lang="tr-TR" b="1" dirty="0" smtClean="0"/>
              <a:t> Başlıca İlke ve Özellikleri</a:t>
            </a:r>
            <a:r>
              <a:rPr lang="tr-TR" dirty="0" smtClean="0"/>
              <a:t>:</a:t>
            </a:r>
          </a:p>
          <a:p>
            <a:r>
              <a:rPr lang="tr-TR" dirty="0" smtClean="0"/>
              <a:t>Nesnellik</a:t>
            </a:r>
          </a:p>
          <a:p>
            <a:r>
              <a:rPr lang="tr-TR" dirty="0" smtClean="0"/>
              <a:t>Evrensellik</a:t>
            </a:r>
          </a:p>
          <a:p>
            <a:r>
              <a:rPr lang="tr-TR" dirty="0" smtClean="0"/>
              <a:t>Olduğu gibi anlatma</a:t>
            </a:r>
          </a:p>
          <a:p>
            <a:r>
              <a:rPr lang="tr-TR" dirty="0" smtClean="0"/>
              <a:t>Biçimsel mükemmellik</a:t>
            </a:r>
          </a:p>
          <a:p>
            <a:r>
              <a:rPr lang="tr-TR" dirty="0" smtClean="0"/>
              <a:t>Ritim</a:t>
            </a:r>
          </a:p>
          <a:p>
            <a:r>
              <a:rPr lang="tr-TR" dirty="0" err="1" smtClean="0"/>
              <a:t>Betimlemecilik</a:t>
            </a:r>
            <a:endParaRPr lang="tr-TR" dirty="0"/>
          </a:p>
        </p:txBody>
      </p:sp>
    </p:spTree>
    <p:extLst>
      <p:ext uri="{BB962C8B-B14F-4D97-AF65-F5344CB8AC3E}">
        <p14:creationId xmlns:p14="http://schemas.microsoft.com/office/powerpoint/2010/main" val="3582556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b="1" dirty="0" err="1" smtClean="0"/>
              <a:t>Parnasizmin</a:t>
            </a:r>
            <a:r>
              <a:rPr lang="tr-TR" b="1" dirty="0" smtClean="0"/>
              <a:t> Başlıca Temsilcileri</a:t>
            </a:r>
            <a:r>
              <a:rPr lang="tr-TR" dirty="0" smtClean="0"/>
              <a:t>:</a:t>
            </a:r>
          </a:p>
          <a:p>
            <a:r>
              <a:rPr lang="tr-TR" dirty="0" smtClean="0"/>
              <a:t>Theodore de </a:t>
            </a:r>
            <a:r>
              <a:rPr lang="tr-TR" dirty="0" err="1" smtClean="0"/>
              <a:t>Banville</a:t>
            </a:r>
            <a:endParaRPr lang="tr-TR" dirty="0" smtClean="0"/>
          </a:p>
          <a:p>
            <a:r>
              <a:rPr lang="tr-TR" dirty="0" err="1" smtClean="0"/>
              <a:t>Jose</a:t>
            </a:r>
            <a:r>
              <a:rPr lang="tr-TR" dirty="0" smtClean="0"/>
              <a:t>-Maria de </a:t>
            </a:r>
            <a:r>
              <a:rPr lang="tr-TR" dirty="0" err="1" smtClean="0"/>
              <a:t>Heredia</a:t>
            </a:r>
            <a:endParaRPr lang="tr-TR" dirty="0" smtClean="0"/>
          </a:p>
          <a:p>
            <a:r>
              <a:rPr lang="tr-TR" dirty="0" smtClean="0"/>
              <a:t>Rene </a:t>
            </a:r>
            <a:r>
              <a:rPr lang="tr-TR" dirty="0" err="1" smtClean="0"/>
              <a:t>Leconte</a:t>
            </a:r>
            <a:r>
              <a:rPr lang="tr-TR" dirty="0" smtClean="0"/>
              <a:t> de </a:t>
            </a:r>
            <a:r>
              <a:rPr lang="tr-TR" dirty="0" err="1" smtClean="0"/>
              <a:t>Lisle</a:t>
            </a:r>
            <a:endParaRPr lang="tr-TR" dirty="0" smtClean="0"/>
          </a:p>
          <a:p>
            <a:r>
              <a:rPr lang="tr-TR" dirty="0" smtClean="0"/>
              <a:t>François </a:t>
            </a:r>
            <a:r>
              <a:rPr lang="tr-TR" dirty="0" err="1" smtClean="0"/>
              <a:t>Coppee</a:t>
            </a:r>
            <a:endParaRPr lang="tr-TR" dirty="0" smtClean="0"/>
          </a:p>
          <a:p>
            <a:r>
              <a:rPr lang="tr-TR" dirty="0" err="1" smtClean="0"/>
              <a:t>Armand</a:t>
            </a:r>
            <a:r>
              <a:rPr lang="tr-TR" dirty="0" smtClean="0"/>
              <a:t> </a:t>
            </a:r>
            <a:r>
              <a:rPr lang="tr-TR" dirty="0" err="1" smtClean="0"/>
              <a:t>Sully</a:t>
            </a:r>
            <a:r>
              <a:rPr lang="tr-TR" dirty="0" smtClean="0"/>
              <a:t> </a:t>
            </a:r>
            <a:r>
              <a:rPr lang="tr-TR" dirty="0" err="1" smtClean="0"/>
              <a:t>prudhomme</a:t>
            </a:r>
            <a:endParaRPr lang="tr-TR" dirty="0" smtClean="0"/>
          </a:p>
          <a:p>
            <a:r>
              <a:rPr lang="tr-TR" dirty="0" err="1" smtClean="0"/>
              <a:t>Tpeophile</a:t>
            </a:r>
            <a:r>
              <a:rPr lang="tr-TR" dirty="0" smtClean="0"/>
              <a:t> </a:t>
            </a:r>
            <a:r>
              <a:rPr lang="tr-TR" dirty="0" err="1" smtClean="0"/>
              <a:t>Gautier</a:t>
            </a:r>
            <a:endParaRPr lang="tr-TR" dirty="0" smtClean="0"/>
          </a:p>
          <a:p>
            <a:endParaRPr lang="tr-TR" dirty="0"/>
          </a:p>
        </p:txBody>
      </p:sp>
    </p:spTree>
    <p:extLst>
      <p:ext uri="{BB962C8B-B14F-4D97-AF65-F5344CB8AC3E}">
        <p14:creationId xmlns:p14="http://schemas.microsoft.com/office/powerpoint/2010/main" val="1871545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523</Words>
  <Application>Microsoft Office PowerPoint</Application>
  <PresentationFormat>Geniş ekran</PresentationFormat>
  <Paragraphs>70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Natüralizm ve Parnasizm</vt:lpstr>
      <vt:lpstr>PowerPoint Sunusu</vt:lpstr>
      <vt:lpstr>PowerPoint Sunusu</vt:lpstr>
      <vt:lpstr>PowerPoint Sunusu</vt:lpstr>
      <vt:lpstr>PowerPoint Sunusu</vt:lpstr>
      <vt:lpstr>Parnasizm</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Natüralizm ve Parnasizm</dc:title>
  <dc:creator>w7</dc:creator>
  <cp:lastModifiedBy>w7</cp:lastModifiedBy>
  <cp:revision>10</cp:revision>
  <dcterms:created xsi:type="dcterms:W3CDTF">2019-02-16T22:24:45Z</dcterms:created>
  <dcterms:modified xsi:type="dcterms:W3CDTF">2019-02-18T19:57:45Z</dcterms:modified>
</cp:coreProperties>
</file>