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60" r:id="rId4"/>
    <p:sldId id="258" r:id="rId5"/>
    <p:sldId id="259"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lvl="0">
      <a:defRPr lang="tr-TR"/>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996"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CF54FC-C0CB-4CD4-8D32-386AF7FA2E10}" type="doc">
      <dgm:prSet loTypeId="urn:microsoft.com/office/officeart/2005/8/layout/vList6" loCatId="process" qsTypeId="urn:microsoft.com/office/officeart/2005/8/quickstyle/3d3" qsCatId="3D" csTypeId="urn:microsoft.com/office/officeart/2005/8/colors/colorful5" csCatId="colorful" phldr="1"/>
      <dgm:spPr/>
      <dgm:t>
        <a:bodyPr/>
        <a:lstStyle/>
        <a:p>
          <a:endParaRPr lang="tr-TR"/>
        </a:p>
      </dgm:t>
    </dgm:pt>
    <dgm:pt modelId="{3C11D504-0220-434A-B135-D0541AD5EC0E}">
      <dgm:prSet phldrT="[Metin]" custT="1"/>
      <dgm:spPr/>
      <dgm:t>
        <a:bodyPr/>
        <a:lstStyle/>
        <a:p>
          <a:r>
            <a:rPr lang="tr-TR" sz="3200" dirty="0" err="1">
              <a:solidFill>
                <a:schemeClr val="accent1">
                  <a:lumMod val="75000"/>
                </a:schemeClr>
              </a:solidFill>
            </a:rPr>
            <a:t>Electrochemical</a:t>
          </a:r>
          <a:r>
            <a:rPr lang="tr-TR" sz="3200" dirty="0">
              <a:solidFill>
                <a:schemeClr val="accent1">
                  <a:lumMod val="75000"/>
                </a:schemeClr>
              </a:solidFill>
            </a:rPr>
            <a:t> </a:t>
          </a:r>
          <a:r>
            <a:rPr lang="tr-TR" sz="3200" dirty="0" err="1">
              <a:solidFill>
                <a:schemeClr val="accent1">
                  <a:lumMod val="75000"/>
                </a:schemeClr>
              </a:solidFill>
            </a:rPr>
            <a:t>Properties</a:t>
          </a:r>
          <a:endParaRPr lang="tr-TR" sz="3200" dirty="0">
            <a:solidFill>
              <a:schemeClr val="accent1">
                <a:lumMod val="75000"/>
              </a:schemeClr>
            </a:solidFill>
          </a:endParaRPr>
        </a:p>
      </dgm:t>
    </dgm:pt>
    <dgm:pt modelId="{7E5B0362-22D7-4B67-AE66-1D4420AF25D3}" type="parTrans" cxnId="{584CDC9C-2AC2-4A7D-8AB8-46D6AAA9C022}">
      <dgm:prSet/>
      <dgm:spPr/>
      <dgm:t>
        <a:bodyPr/>
        <a:lstStyle/>
        <a:p>
          <a:endParaRPr lang="tr-TR"/>
        </a:p>
      </dgm:t>
    </dgm:pt>
    <dgm:pt modelId="{F9DB0077-E4C5-4E10-9C80-791B7F6A025E}" type="sibTrans" cxnId="{584CDC9C-2AC2-4A7D-8AB8-46D6AAA9C022}">
      <dgm:prSet/>
      <dgm:spPr/>
      <dgm:t>
        <a:bodyPr/>
        <a:lstStyle/>
        <a:p>
          <a:endParaRPr lang="tr-TR"/>
        </a:p>
      </dgm:t>
    </dgm:pt>
    <dgm:pt modelId="{43D7E066-2D54-4E33-88B3-ED43A548422E}">
      <dgm:prSet phldrT="[Metin]" custT="1"/>
      <dgm:spPr/>
      <dgm:t>
        <a:bodyPr/>
        <a:lstStyle/>
        <a:p>
          <a:r>
            <a:rPr lang="en-US" sz="1400" dirty="0">
              <a:latin typeface="+mn-lt"/>
              <a:cs typeface="Times New Roman" panose="02020603050405020304" pitchFamily="18" charset="0"/>
            </a:rPr>
            <a:t>The heterogeneous electron transfer of graphene is rapid.</a:t>
          </a:r>
          <a:endParaRPr lang="tr-TR" sz="1400" dirty="0">
            <a:latin typeface="+mn-lt"/>
            <a:cs typeface="Times New Roman" panose="02020603050405020304" pitchFamily="18" charset="0"/>
          </a:endParaRPr>
        </a:p>
      </dgm:t>
    </dgm:pt>
    <dgm:pt modelId="{C3FCD5C9-73F6-47E6-A088-FC1444A6DED6}" type="parTrans" cxnId="{415A9433-0196-41C8-9A25-7F88D076F76A}">
      <dgm:prSet/>
      <dgm:spPr/>
      <dgm:t>
        <a:bodyPr/>
        <a:lstStyle/>
        <a:p>
          <a:endParaRPr lang="tr-TR"/>
        </a:p>
      </dgm:t>
    </dgm:pt>
    <dgm:pt modelId="{D7CE354E-B1C8-4404-AA5D-FCF09B8FA085}" type="sibTrans" cxnId="{415A9433-0196-41C8-9A25-7F88D076F76A}">
      <dgm:prSet/>
      <dgm:spPr/>
      <dgm:t>
        <a:bodyPr/>
        <a:lstStyle/>
        <a:p>
          <a:endParaRPr lang="tr-TR"/>
        </a:p>
      </dgm:t>
    </dgm:pt>
    <dgm:pt modelId="{7D06F622-82DC-4233-80D3-94ABB799FAE6}">
      <dgm:prSet phldrT="[Metin]" custT="1"/>
      <dgm:spPr/>
      <dgm:t>
        <a:bodyPr/>
        <a:lstStyle/>
        <a:p>
          <a:r>
            <a:rPr lang="en-US" sz="1400" dirty="0">
              <a:latin typeface="+mn-lt"/>
              <a:cs typeface="Times New Roman" panose="02020603050405020304" pitchFamily="18" charset="0"/>
            </a:rPr>
            <a:t>It has high electrical conductivity and thermal conductivity.</a:t>
          </a:r>
          <a:endParaRPr lang="tr-TR" sz="1400" dirty="0">
            <a:latin typeface="+mn-lt"/>
            <a:cs typeface="Times New Roman" panose="02020603050405020304" pitchFamily="18" charset="0"/>
          </a:endParaRPr>
        </a:p>
      </dgm:t>
    </dgm:pt>
    <dgm:pt modelId="{AED22FBB-6D0F-4AD4-92C7-8E33BC9EACAA}" type="parTrans" cxnId="{534F1D88-5E3C-4728-B97B-9A5493D25541}">
      <dgm:prSet/>
      <dgm:spPr/>
      <dgm:t>
        <a:bodyPr/>
        <a:lstStyle/>
        <a:p>
          <a:endParaRPr lang="tr-TR"/>
        </a:p>
      </dgm:t>
    </dgm:pt>
    <dgm:pt modelId="{3C7F5982-BB3D-4372-A541-6FA9129E518B}" type="sibTrans" cxnId="{534F1D88-5E3C-4728-B97B-9A5493D25541}">
      <dgm:prSet/>
      <dgm:spPr/>
      <dgm:t>
        <a:bodyPr/>
        <a:lstStyle/>
        <a:p>
          <a:endParaRPr lang="tr-TR"/>
        </a:p>
      </dgm:t>
    </dgm:pt>
    <dgm:pt modelId="{411FED9A-4B25-46B4-B3C6-4651D8A28B7B}">
      <dgm:prSet phldrT="[Metin]" custT="1"/>
      <dgm:spPr/>
      <dgm:t>
        <a:bodyPr/>
        <a:lstStyle/>
        <a:p>
          <a:r>
            <a:rPr lang="tr-TR" sz="3200" dirty="0">
              <a:solidFill>
                <a:schemeClr val="accent6">
                  <a:lumMod val="50000"/>
                </a:schemeClr>
              </a:solidFill>
            </a:rPr>
            <a:t>Electronic </a:t>
          </a:r>
          <a:r>
            <a:rPr lang="tr-TR" sz="3200" dirty="0" err="1">
              <a:solidFill>
                <a:schemeClr val="accent6">
                  <a:lumMod val="50000"/>
                </a:schemeClr>
              </a:solidFill>
            </a:rPr>
            <a:t>Properties</a:t>
          </a:r>
          <a:endParaRPr lang="tr-TR" sz="3200" dirty="0">
            <a:solidFill>
              <a:schemeClr val="accent6">
                <a:lumMod val="50000"/>
              </a:schemeClr>
            </a:solidFill>
          </a:endParaRPr>
        </a:p>
      </dgm:t>
    </dgm:pt>
    <dgm:pt modelId="{265D18FC-C85F-48D1-9558-D76DAB28435F}" type="parTrans" cxnId="{6C7A4BF8-247C-465D-8B26-16CE90D6A154}">
      <dgm:prSet/>
      <dgm:spPr/>
      <dgm:t>
        <a:bodyPr/>
        <a:lstStyle/>
        <a:p>
          <a:endParaRPr lang="tr-TR"/>
        </a:p>
      </dgm:t>
    </dgm:pt>
    <dgm:pt modelId="{5E36A41C-53C6-4B9A-A2FE-A00CBD987370}" type="sibTrans" cxnId="{6C7A4BF8-247C-465D-8B26-16CE90D6A154}">
      <dgm:prSet/>
      <dgm:spPr/>
      <dgm:t>
        <a:bodyPr/>
        <a:lstStyle/>
        <a:p>
          <a:endParaRPr lang="tr-TR"/>
        </a:p>
      </dgm:t>
    </dgm:pt>
    <dgm:pt modelId="{37ABCC51-99F1-4088-A820-A87EE23960AB}">
      <dgm:prSet phldrT="[Metin]" custT="1"/>
      <dgm:spPr/>
      <dgm:t>
        <a:bodyPr/>
        <a:lstStyle/>
        <a:p>
          <a:r>
            <a:rPr lang="en-US" sz="1400" dirty="0">
              <a:latin typeface="+mn-lt"/>
              <a:cs typeface="Times New Roman" panose="02020603050405020304" pitchFamily="18" charset="0"/>
            </a:rPr>
            <a:t>There are strong covalent bonds between C-C bonds.</a:t>
          </a:r>
          <a:endParaRPr lang="tr-TR" sz="1400" dirty="0">
            <a:latin typeface="+mn-lt"/>
            <a:cs typeface="Times New Roman" panose="02020603050405020304" pitchFamily="18" charset="0"/>
          </a:endParaRPr>
        </a:p>
      </dgm:t>
    </dgm:pt>
    <dgm:pt modelId="{3B1D9676-9455-4EC3-AFE2-0B52E692D0BE}" type="parTrans" cxnId="{CCD0F421-1535-4E14-812D-0FAA868C1715}">
      <dgm:prSet/>
      <dgm:spPr/>
      <dgm:t>
        <a:bodyPr/>
        <a:lstStyle/>
        <a:p>
          <a:endParaRPr lang="tr-TR"/>
        </a:p>
      </dgm:t>
    </dgm:pt>
    <dgm:pt modelId="{4B00897D-759B-48B2-A052-7ED4ECF41D0C}" type="sibTrans" cxnId="{CCD0F421-1535-4E14-812D-0FAA868C1715}">
      <dgm:prSet/>
      <dgm:spPr/>
      <dgm:t>
        <a:bodyPr/>
        <a:lstStyle/>
        <a:p>
          <a:endParaRPr lang="tr-TR"/>
        </a:p>
      </dgm:t>
    </dgm:pt>
    <dgm:pt modelId="{E2DA9C15-DD9B-452D-919E-2E4558499B06}">
      <dgm:prSet phldrT="[Metin]" custT="1"/>
      <dgm:spPr/>
      <dgm:t>
        <a:bodyPr/>
        <a:lstStyle/>
        <a:p>
          <a:r>
            <a:rPr lang="en-US" sz="1400" dirty="0" smtClean="0">
              <a:latin typeface="+mn-lt"/>
              <a:cs typeface="Times New Roman" panose="02020603050405020304" pitchFamily="18" charset="0"/>
            </a:rPr>
            <a:t>Transparent</a:t>
          </a:r>
          <a:endParaRPr lang="tr-TR" sz="1400" dirty="0">
            <a:latin typeface="+mn-lt"/>
            <a:cs typeface="Times New Roman" panose="02020603050405020304" pitchFamily="18" charset="0"/>
          </a:endParaRPr>
        </a:p>
      </dgm:t>
    </dgm:pt>
    <dgm:pt modelId="{891D0F61-A7AF-498E-90B8-86A262816F1C}" type="parTrans" cxnId="{889A009D-9D14-4B52-A653-A52401B53F39}">
      <dgm:prSet/>
      <dgm:spPr/>
      <dgm:t>
        <a:bodyPr/>
        <a:lstStyle/>
        <a:p>
          <a:endParaRPr lang="tr-TR"/>
        </a:p>
      </dgm:t>
    </dgm:pt>
    <dgm:pt modelId="{BC8D8DF0-316F-4701-BFBB-1FAC1B8692CB}" type="sibTrans" cxnId="{889A009D-9D14-4B52-A653-A52401B53F39}">
      <dgm:prSet/>
      <dgm:spPr/>
      <dgm:t>
        <a:bodyPr/>
        <a:lstStyle/>
        <a:p>
          <a:endParaRPr lang="tr-TR"/>
        </a:p>
      </dgm:t>
    </dgm:pt>
    <dgm:pt modelId="{50881596-66EE-45DD-8C4C-6A918748DE16}">
      <dgm:prSet phldrT="[Metin]" custT="1"/>
      <dgm:spPr/>
      <dgm:t>
        <a:bodyPr/>
        <a:lstStyle/>
        <a:p>
          <a:r>
            <a:rPr lang="tr-TR" sz="3200" dirty="0" err="1">
              <a:solidFill>
                <a:schemeClr val="accent4">
                  <a:lumMod val="50000"/>
                </a:schemeClr>
              </a:solidFill>
            </a:rPr>
            <a:t>Mechanical</a:t>
          </a:r>
          <a:r>
            <a:rPr lang="tr-TR" sz="3200" dirty="0">
              <a:solidFill>
                <a:schemeClr val="accent4">
                  <a:lumMod val="50000"/>
                </a:schemeClr>
              </a:solidFill>
            </a:rPr>
            <a:t> </a:t>
          </a:r>
          <a:r>
            <a:rPr lang="tr-TR" sz="3200" dirty="0" err="1">
              <a:solidFill>
                <a:schemeClr val="accent4">
                  <a:lumMod val="50000"/>
                </a:schemeClr>
              </a:solidFill>
            </a:rPr>
            <a:t>Properties</a:t>
          </a:r>
          <a:endParaRPr lang="tr-TR" sz="3200" dirty="0">
            <a:solidFill>
              <a:schemeClr val="accent4">
                <a:lumMod val="50000"/>
              </a:schemeClr>
            </a:solidFill>
          </a:endParaRPr>
        </a:p>
      </dgm:t>
    </dgm:pt>
    <dgm:pt modelId="{0C06C44A-AEDA-41FE-8D07-B3480F2D0C3A}" type="parTrans" cxnId="{B2C25795-C235-494A-B1B6-35054D3482EB}">
      <dgm:prSet/>
      <dgm:spPr/>
      <dgm:t>
        <a:bodyPr/>
        <a:lstStyle/>
        <a:p>
          <a:endParaRPr lang="tr-TR"/>
        </a:p>
      </dgm:t>
    </dgm:pt>
    <dgm:pt modelId="{61C496F5-647F-4E29-9038-7BD74FA203D8}" type="sibTrans" cxnId="{B2C25795-C235-494A-B1B6-35054D3482EB}">
      <dgm:prSet/>
      <dgm:spPr/>
      <dgm:t>
        <a:bodyPr/>
        <a:lstStyle/>
        <a:p>
          <a:endParaRPr lang="tr-TR"/>
        </a:p>
      </dgm:t>
    </dgm:pt>
    <dgm:pt modelId="{7FED90D5-11C4-4F31-945B-AB34FD876450}">
      <dgm:prSet custT="1"/>
      <dgm:spPr/>
      <dgm:t>
        <a:bodyPr/>
        <a:lstStyle/>
        <a:p>
          <a:r>
            <a:rPr lang="en-US" sz="1400" dirty="0">
              <a:latin typeface="+mn-lt"/>
              <a:cs typeface="Times New Roman" panose="02020603050405020304" pitchFamily="18" charset="0"/>
            </a:rPr>
            <a:t>Its chemical stability and ability to retain metallic and metal oxide particles provide unique opportunities for electrochemistry studies.</a:t>
          </a:r>
          <a:endParaRPr lang="tr-TR" sz="1400" dirty="0">
            <a:latin typeface="+mn-lt"/>
            <a:cs typeface="Times New Roman" panose="02020603050405020304" pitchFamily="18" charset="0"/>
          </a:endParaRPr>
        </a:p>
      </dgm:t>
    </dgm:pt>
    <dgm:pt modelId="{C97D2351-10D4-44CE-A4A9-E5D793A5E289}" type="parTrans" cxnId="{C7E4BBD4-5855-4B57-8118-6F0CF1CCB3A9}">
      <dgm:prSet/>
      <dgm:spPr/>
      <dgm:t>
        <a:bodyPr/>
        <a:lstStyle/>
        <a:p>
          <a:endParaRPr lang="tr-TR"/>
        </a:p>
      </dgm:t>
    </dgm:pt>
    <dgm:pt modelId="{DA9E537D-0C21-4A60-8001-50E6FF76CF84}" type="sibTrans" cxnId="{C7E4BBD4-5855-4B57-8118-6F0CF1CCB3A9}">
      <dgm:prSet/>
      <dgm:spPr/>
      <dgm:t>
        <a:bodyPr/>
        <a:lstStyle/>
        <a:p>
          <a:endParaRPr lang="tr-TR"/>
        </a:p>
      </dgm:t>
    </dgm:pt>
    <dgm:pt modelId="{F1DC1932-0624-448B-B315-F4B854E38718}">
      <dgm:prSet custT="1"/>
      <dgm:spPr/>
      <dgm:t>
        <a:bodyPr/>
        <a:lstStyle/>
        <a:p>
          <a:r>
            <a:rPr lang="en-US" sz="1400" dirty="0">
              <a:latin typeface="+mn-lt"/>
              <a:cs typeface="Times New Roman" panose="02020603050405020304" pitchFamily="18" charset="0"/>
            </a:rPr>
            <a:t>Graphene is an electronically conductive material which is close to theoretically and experimentally perfect due to its zero band gap.</a:t>
          </a:r>
          <a:endParaRPr lang="tr-TR" sz="1400" dirty="0">
            <a:latin typeface="+mn-lt"/>
            <a:cs typeface="Times New Roman" panose="02020603050405020304" pitchFamily="18" charset="0"/>
          </a:endParaRPr>
        </a:p>
      </dgm:t>
    </dgm:pt>
    <dgm:pt modelId="{ED869184-0CEA-4C62-ADC6-9F5E43961439}" type="parTrans" cxnId="{F0E87A53-10DE-468B-BA5C-FA55E858CD42}">
      <dgm:prSet/>
      <dgm:spPr/>
      <dgm:t>
        <a:bodyPr/>
        <a:lstStyle/>
        <a:p>
          <a:endParaRPr lang="tr-TR"/>
        </a:p>
      </dgm:t>
    </dgm:pt>
    <dgm:pt modelId="{229AFB20-8272-41C9-8EEE-769D16A30A20}" type="sibTrans" cxnId="{F0E87A53-10DE-468B-BA5C-FA55E858CD42}">
      <dgm:prSet/>
      <dgm:spPr/>
      <dgm:t>
        <a:bodyPr/>
        <a:lstStyle/>
        <a:p>
          <a:endParaRPr lang="tr-TR"/>
        </a:p>
      </dgm:t>
    </dgm:pt>
    <dgm:pt modelId="{B756997B-8E3B-465B-8E2C-3E4FA5A0944A}">
      <dgm:prSet phldrT="[Metin]" custT="1"/>
      <dgm:spPr/>
      <dgm:t>
        <a:bodyPr/>
        <a:lstStyle/>
        <a:p>
          <a:r>
            <a:rPr lang="tr-TR" sz="1400" dirty="0" smtClean="0">
              <a:latin typeface="+mn-lt"/>
              <a:cs typeface="Times New Roman" panose="02020603050405020304" pitchFamily="18" charset="0"/>
            </a:rPr>
            <a:t>F</a:t>
          </a:r>
          <a:r>
            <a:rPr lang="en-US" sz="1400" dirty="0" err="1" smtClean="0">
              <a:latin typeface="+mn-lt"/>
              <a:cs typeface="Times New Roman" panose="02020603050405020304" pitchFamily="18" charset="0"/>
            </a:rPr>
            <a:t>lexible</a:t>
          </a:r>
          <a:endParaRPr lang="tr-TR" sz="1400" dirty="0">
            <a:latin typeface="+mn-lt"/>
            <a:cs typeface="Times New Roman" panose="02020603050405020304" pitchFamily="18" charset="0"/>
          </a:endParaRPr>
        </a:p>
      </dgm:t>
    </dgm:pt>
    <dgm:pt modelId="{ACF6A45E-29C1-4064-BC41-849C5A183A73}" type="parTrans" cxnId="{B69680AA-FB69-4C74-ADF2-F5F59893A2B2}">
      <dgm:prSet/>
      <dgm:spPr/>
      <dgm:t>
        <a:bodyPr/>
        <a:lstStyle/>
        <a:p>
          <a:endParaRPr lang="tr-TR"/>
        </a:p>
      </dgm:t>
    </dgm:pt>
    <dgm:pt modelId="{2A19EA48-0A8B-44BC-8105-4AA2A754C4F0}" type="sibTrans" cxnId="{B69680AA-FB69-4C74-ADF2-F5F59893A2B2}">
      <dgm:prSet/>
      <dgm:spPr/>
      <dgm:t>
        <a:bodyPr/>
        <a:lstStyle/>
        <a:p>
          <a:endParaRPr lang="tr-TR"/>
        </a:p>
      </dgm:t>
    </dgm:pt>
    <dgm:pt modelId="{F6EDF39F-5376-411E-B1DD-6457648C3182}">
      <dgm:prSet phldrT="[Metin]" custT="1"/>
      <dgm:spPr/>
      <dgm:t>
        <a:bodyPr/>
        <a:lstStyle/>
        <a:p>
          <a:r>
            <a:rPr lang="en-US" sz="1400" dirty="0" smtClean="0">
              <a:latin typeface="+mn-lt"/>
              <a:cs typeface="Times New Roman" panose="02020603050405020304" pitchFamily="18" charset="0"/>
            </a:rPr>
            <a:t>L</a:t>
          </a:r>
          <a:r>
            <a:rPr lang="tr-TR" sz="1400" dirty="0" smtClean="0">
              <a:latin typeface="+mn-lt"/>
              <a:cs typeface="Times New Roman" panose="02020603050405020304" pitchFamily="18" charset="0"/>
            </a:rPr>
            <a:t>i</a:t>
          </a:r>
          <a:r>
            <a:rPr lang="en-US" sz="1400" dirty="0" err="1" smtClean="0">
              <a:latin typeface="+mn-lt"/>
              <a:cs typeface="Times New Roman" panose="02020603050405020304" pitchFamily="18" charset="0"/>
            </a:rPr>
            <a:t>gh</a:t>
          </a:r>
          <a:r>
            <a:rPr lang="tr-TR" sz="1400" dirty="0" smtClean="0">
              <a:latin typeface="+mn-lt"/>
              <a:cs typeface="Times New Roman" panose="02020603050405020304" pitchFamily="18" charset="0"/>
            </a:rPr>
            <a:t>t</a:t>
          </a:r>
          <a:endParaRPr lang="tr-TR" sz="1400" dirty="0">
            <a:latin typeface="+mn-lt"/>
            <a:cs typeface="Times New Roman" panose="02020603050405020304" pitchFamily="18" charset="0"/>
          </a:endParaRPr>
        </a:p>
      </dgm:t>
    </dgm:pt>
    <dgm:pt modelId="{B8A1104E-DB19-4DA0-AB6B-9D505BE27BE9}" type="parTrans" cxnId="{D248DB19-8ED3-4A73-BB1C-83BEC1FDD6C9}">
      <dgm:prSet/>
      <dgm:spPr/>
      <dgm:t>
        <a:bodyPr/>
        <a:lstStyle/>
        <a:p>
          <a:endParaRPr lang="tr-TR"/>
        </a:p>
      </dgm:t>
    </dgm:pt>
    <dgm:pt modelId="{D1AD6725-2F24-4E79-BD96-9327189D111F}" type="sibTrans" cxnId="{D248DB19-8ED3-4A73-BB1C-83BEC1FDD6C9}">
      <dgm:prSet/>
      <dgm:spPr/>
      <dgm:t>
        <a:bodyPr/>
        <a:lstStyle/>
        <a:p>
          <a:endParaRPr lang="tr-TR"/>
        </a:p>
      </dgm:t>
    </dgm:pt>
    <dgm:pt modelId="{041DEAC9-8AA1-4188-82DD-97176DBF25EA}">
      <dgm:prSet phldrT="[Metin]" custT="1"/>
      <dgm:spPr/>
      <dgm:t>
        <a:bodyPr/>
        <a:lstStyle/>
        <a:p>
          <a:r>
            <a:rPr lang="tr-TR" sz="1400" dirty="0" smtClean="0">
              <a:latin typeface="+mn-lt"/>
              <a:cs typeface="Times New Roman" panose="02020603050405020304" pitchFamily="18" charset="0"/>
            </a:rPr>
            <a:t>V</a:t>
          </a:r>
          <a:r>
            <a:rPr lang="en-US" sz="1400" dirty="0" err="1" smtClean="0">
              <a:latin typeface="+mn-lt"/>
              <a:cs typeface="Times New Roman" panose="02020603050405020304" pitchFamily="18" charset="0"/>
            </a:rPr>
            <a:t>ery</a:t>
          </a:r>
          <a:r>
            <a:rPr lang="en-US" sz="1400" dirty="0" smtClean="0">
              <a:latin typeface="+mn-lt"/>
              <a:cs typeface="Times New Roman" panose="02020603050405020304" pitchFamily="18" charset="0"/>
            </a:rPr>
            <a:t> </a:t>
          </a:r>
          <a:r>
            <a:rPr lang="en-US" sz="1400" dirty="0">
              <a:latin typeface="+mn-lt"/>
              <a:cs typeface="Times New Roman" panose="02020603050405020304" pitchFamily="18" charset="0"/>
            </a:rPr>
            <a:t>strong.</a:t>
          </a:r>
          <a:endParaRPr lang="tr-TR" sz="1400" dirty="0">
            <a:latin typeface="+mn-lt"/>
            <a:cs typeface="Times New Roman" panose="02020603050405020304" pitchFamily="18" charset="0"/>
          </a:endParaRPr>
        </a:p>
      </dgm:t>
    </dgm:pt>
    <dgm:pt modelId="{3ED3B483-B2FD-4D5F-9234-C09286453BF6}" type="parTrans" cxnId="{E1AF8551-9829-4C3D-974C-932C765C6CC6}">
      <dgm:prSet/>
      <dgm:spPr/>
      <dgm:t>
        <a:bodyPr/>
        <a:lstStyle/>
        <a:p>
          <a:endParaRPr lang="tr-TR"/>
        </a:p>
      </dgm:t>
    </dgm:pt>
    <dgm:pt modelId="{3D43AFFD-E2CA-436A-9BE3-7CDFC7128C88}" type="sibTrans" cxnId="{E1AF8551-9829-4C3D-974C-932C765C6CC6}">
      <dgm:prSet/>
      <dgm:spPr/>
      <dgm:t>
        <a:bodyPr/>
        <a:lstStyle/>
        <a:p>
          <a:endParaRPr lang="tr-TR"/>
        </a:p>
      </dgm:t>
    </dgm:pt>
    <dgm:pt modelId="{5D44C286-E367-45BC-9774-3FD01836EF83}" type="pres">
      <dgm:prSet presAssocID="{36CF54FC-C0CB-4CD4-8D32-386AF7FA2E10}" presName="Name0" presStyleCnt="0">
        <dgm:presLayoutVars>
          <dgm:dir/>
          <dgm:animLvl val="lvl"/>
          <dgm:resizeHandles/>
        </dgm:presLayoutVars>
      </dgm:prSet>
      <dgm:spPr/>
      <dgm:t>
        <a:bodyPr/>
        <a:lstStyle/>
        <a:p>
          <a:endParaRPr lang="tr-TR"/>
        </a:p>
      </dgm:t>
    </dgm:pt>
    <dgm:pt modelId="{16E8CD73-FEC8-42DB-BDC2-4170B19C7C13}" type="pres">
      <dgm:prSet presAssocID="{3C11D504-0220-434A-B135-D0541AD5EC0E}" presName="linNode" presStyleCnt="0"/>
      <dgm:spPr/>
    </dgm:pt>
    <dgm:pt modelId="{3C24087C-4B8B-4CF2-8523-DDB28130B986}" type="pres">
      <dgm:prSet presAssocID="{3C11D504-0220-434A-B135-D0541AD5EC0E}" presName="parentShp" presStyleLbl="node1" presStyleIdx="0" presStyleCnt="3" custScaleX="146695">
        <dgm:presLayoutVars>
          <dgm:bulletEnabled val="1"/>
        </dgm:presLayoutVars>
      </dgm:prSet>
      <dgm:spPr/>
      <dgm:t>
        <a:bodyPr/>
        <a:lstStyle/>
        <a:p>
          <a:endParaRPr lang="tr-TR"/>
        </a:p>
      </dgm:t>
    </dgm:pt>
    <dgm:pt modelId="{C562D506-22D8-4C5D-9C1B-603D288AB76F}" type="pres">
      <dgm:prSet presAssocID="{3C11D504-0220-434A-B135-D0541AD5EC0E}" presName="childShp" presStyleLbl="bgAccFollowNode1" presStyleIdx="0" presStyleCnt="3" custScaleX="147852" custScaleY="113387">
        <dgm:presLayoutVars>
          <dgm:bulletEnabled val="1"/>
        </dgm:presLayoutVars>
      </dgm:prSet>
      <dgm:spPr/>
      <dgm:t>
        <a:bodyPr/>
        <a:lstStyle/>
        <a:p>
          <a:endParaRPr lang="tr-TR"/>
        </a:p>
      </dgm:t>
    </dgm:pt>
    <dgm:pt modelId="{0BBB9F4A-FB48-45CE-A280-C0FD0E144B38}" type="pres">
      <dgm:prSet presAssocID="{F9DB0077-E4C5-4E10-9C80-791B7F6A025E}" presName="spacing" presStyleCnt="0"/>
      <dgm:spPr/>
    </dgm:pt>
    <dgm:pt modelId="{23A87A27-D401-4DB2-A313-2B768B3D3EBF}" type="pres">
      <dgm:prSet presAssocID="{411FED9A-4B25-46B4-B3C6-4651D8A28B7B}" presName="linNode" presStyleCnt="0"/>
      <dgm:spPr/>
    </dgm:pt>
    <dgm:pt modelId="{A525EDED-984E-45A6-A53C-2A3DA8A6336A}" type="pres">
      <dgm:prSet presAssocID="{411FED9A-4B25-46B4-B3C6-4651D8A28B7B}" presName="parentShp" presStyleLbl="node1" presStyleIdx="1" presStyleCnt="3">
        <dgm:presLayoutVars>
          <dgm:bulletEnabled val="1"/>
        </dgm:presLayoutVars>
      </dgm:prSet>
      <dgm:spPr/>
      <dgm:t>
        <a:bodyPr/>
        <a:lstStyle/>
        <a:p>
          <a:endParaRPr lang="tr-TR"/>
        </a:p>
      </dgm:t>
    </dgm:pt>
    <dgm:pt modelId="{0A92686A-7E4B-41A9-AAA8-BAE96E731B0C}" type="pres">
      <dgm:prSet presAssocID="{411FED9A-4B25-46B4-B3C6-4651D8A28B7B}" presName="childShp" presStyleLbl="bgAccFollowNode1" presStyleIdx="1" presStyleCnt="3">
        <dgm:presLayoutVars>
          <dgm:bulletEnabled val="1"/>
        </dgm:presLayoutVars>
      </dgm:prSet>
      <dgm:spPr/>
      <dgm:t>
        <a:bodyPr/>
        <a:lstStyle/>
        <a:p>
          <a:endParaRPr lang="tr-TR"/>
        </a:p>
      </dgm:t>
    </dgm:pt>
    <dgm:pt modelId="{75C2C74E-C286-4B32-B836-EE9FF76936AA}" type="pres">
      <dgm:prSet presAssocID="{5E36A41C-53C6-4B9A-A2FE-A00CBD987370}" presName="spacing" presStyleCnt="0"/>
      <dgm:spPr/>
    </dgm:pt>
    <dgm:pt modelId="{BD3F0DD6-782E-4C45-90B9-81FF84E8B7A4}" type="pres">
      <dgm:prSet presAssocID="{50881596-66EE-45DD-8C4C-6A918748DE16}" presName="linNode" presStyleCnt="0"/>
      <dgm:spPr/>
    </dgm:pt>
    <dgm:pt modelId="{01C5A902-5B7D-45EF-999B-F2F486AE1BEB}" type="pres">
      <dgm:prSet presAssocID="{50881596-66EE-45DD-8C4C-6A918748DE16}" presName="parentShp" presStyleLbl="node1" presStyleIdx="2" presStyleCnt="3">
        <dgm:presLayoutVars>
          <dgm:bulletEnabled val="1"/>
        </dgm:presLayoutVars>
      </dgm:prSet>
      <dgm:spPr/>
      <dgm:t>
        <a:bodyPr/>
        <a:lstStyle/>
        <a:p>
          <a:endParaRPr lang="tr-TR"/>
        </a:p>
      </dgm:t>
    </dgm:pt>
    <dgm:pt modelId="{D81D07D0-DFB4-48AE-B483-50E734C78A5B}" type="pres">
      <dgm:prSet presAssocID="{50881596-66EE-45DD-8C4C-6A918748DE16}" presName="childShp" presStyleLbl="bgAccFollowNode1" presStyleIdx="2" presStyleCnt="3" custLinFactNeighborX="1028">
        <dgm:presLayoutVars>
          <dgm:bulletEnabled val="1"/>
        </dgm:presLayoutVars>
      </dgm:prSet>
      <dgm:spPr/>
      <dgm:t>
        <a:bodyPr/>
        <a:lstStyle/>
        <a:p>
          <a:endParaRPr lang="tr-TR"/>
        </a:p>
      </dgm:t>
    </dgm:pt>
  </dgm:ptLst>
  <dgm:cxnLst>
    <dgm:cxn modelId="{0D1B37C0-9FAD-4579-A7DE-FA198062B7AF}" type="presOf" srcId="{411FED9A-4B25-46B4-B3C6-4651D8A28B7B}" destId="{A525EDED-984E-45A6-A53C-2A3DA8A6336A}" srcOrd="0" destOrd="0" presId="urn:microsoft.com/office/officeart/2005/8/layout/vList6"/>
    <dgm:cxn modelId="{6C7A4BF8-247C-465D-8B26-16CE90D6A154}" srcId="{36CF54FC-C0CB-4CD4-8D32-386AF7FA2E10}" destId="{411FED9A-4B25-46B4-B3C6-4651D8A28B7B}" srcOrd="1" destOrd="0" parTransId="{265D18FC-C85F-48D1-9558-D76DAB28435F}" sibTransId="{5E36A41C-53C6-4B9A-A2FE-A00CBD987370}"/>
    <dgm:cxn modelId="{E1AF8551-9829-4C3D-974C-932C765C6CC6}" srcId="{50881596-66EE-45DD-8C4C-6A918748DE16}" destId="{041DEAC9-8AA1-4188-82DD-97176DBF25EA}" srcOrd="4" destOrd="0" parTransId="{3ED3B483-B2FD-4D5F-9234-C09286453BF6}" sibTransId="{3D43AFFD-E2CA-436A-9BE3-7CDFC7128C88}"/>
    <dgm:cxn modelId="{584CDC9C-2AC2-4A7D-8AB8-46D6AAA9C022}" srcId="{36CF54FC-C0CB-4CD4-8D32-386AF7FA2E10}" destId="{3C11D504-0220-434A-B135-D0541AD5EC0E}" srcOrd="0" destOrd="0" parTransId="{7E5B0362-22D7-4B67-AE66-1D4420AF25D3}" sibTransId="{F9DB0077-E4C5-4E10-9C80-791B7F6A025E}"/>
    <dgm:cxn modelId="{CADCB68B-228F-463F-85A8-18971EF74A51}" type="presOf" srcId="{3C11D504-0220-434A-B135-D0541AD5EC0E}" destId="{3C24087C-4B8B-4CF2-8523-DDB28130B986}" srcOrd="0" destOrd="0" presId="urn:microsoft.com/office/officeart/2005/8/layout/vList6"/>
    <dgm:cxn modelId="{415A9433-0196-41C8-9A25-7F88D076F76A}" srcId="{3C11D504-0220-434A-B135-D0541AD5EC0E}" destId="{43D7E066-2D54-4E33-88B3-ED43A548422E}" srcOrd="0" destOrd="0" parTransId="{C3FCD5C9-73F6-47E6-A088-FC1444A6DED6}" sibTransId="{D7CE354E-B1C8-4404-AA5D-FCF09B8FA085}"/>
    <dgm:cxn modelId="{CCD0F421-1535-4E14-812D-0FAA868C1715}" srcId="{50881596-66EE-45DD-8C4C-6A918748DE16}" destId="{37ABCC51-99F1-4088-A820-A87EE23960AB}" srcOrd="0" destOrd="0" parTransId="{3B1D9676-9455-4EC3-AFE2-0B52E692D0BE}" sibTransId="{4B00897D-759B-48B2-A052-7ED4ECF41D0C}"/>
    <dgm:cxn modelId="{B69680AA-FB69-4C74-ADF2-F5F59893A2B2}" srcId="{50881596-66EE-45DD-8C4C-6A918748DE16}" destId="{B756997B-8E3B-465B-8E2C-3E4FA5A0944A}" srcOrd="2" destOrd="0" parTransId="{ACF6A45E-29C1-4064-BC41-849C5A183A73}" sibTransId="{2A19EA48-0A8B-44BC-8105-4AA2A754C4F0}"/>
    <dgm:cxn modelId="{F0E87A53-10DE-468B-BA5C-FA55E858CD42}" srcId="{411FED9A-4B25-46B4-B3C6-4651D8A28B7B}" destId="{F1DC1932-0624-448B-B315-F4B854E38718}" srcOrd="0" destOrd="0" parTransId="{ED869184-0CEA-4C62-ADC6-9F5E43961439}" sibTransId="{229AFB20-8272-41C9-8EEE-769D16A30A20}"/>
    <dgm:cxn modelId="{08F8D53A-504F-42CD-A53C-E06D1FDCA291}" type="presOf" srcId="{B756997B-8E3B-465B-8E2C-3E4FA5A0944A}" destId="{D81D07D0-DFB4-48AE-B483-50E734C78A5B}" srcOrd="0" destOrd="2" presId="urn:microsoft.com/office/officeart/2005/8/layout/vList6"/>
    <dgm:cxn modelId="{9E956734-A797-4CC0-9B5A-40933674EAEC}" type="presOf" srcId="{50881596-66EE-45DD-8C4C-6A918748DE16}" destId="{01C5A902-5B7D-45EF-999B-F2F486AE1BEB}" srcOrd="0" destOrd="0" presId="urn:microsoft.com/office/officeart/2005/8/layout/vList6"/>
    <dgm:cxn modelId="{534F1D88-5E3C-4728-B97B-9A5493D25541}" srcId="{3C11D504-0220-434A-B135-D0541AD5EC0E}" destId="{7D06F622-82DC-4233-80D3-94ABB799FAE6}" srcOrd="2" destOrd="0" parTransId="{AED22FBB-6D0F-4AD4-92C7-8E33BC9EACAA}" sibTransId="{3C7F5982-BB3D-4372-A541-6FA9129E518B}"/>
    <dgm:cxn modelId="{051EE871-7474-4B63-A1EA-45D7CC9973B8}" type="presOf" srcId="{F1DC1932-0624-448B-B315-F4B854E38718}" destId="{0A92686A-7E4B-41A9-AAA8-BAE96E731B0C}" srcOrd="0" destOrd="0" presId="urn:microsoft.com/office/officeart/2005/8/layout/vList6"/>
    <dgm:cxn modelId="{B2C25795-C235-494A-B1B6-35054D3482EB}" srcId="{36CF54FC-C0CB-4CD4-8D32-386AF7FA2E10}" destId="{50881596-66EE-45DD-8C4C-6A918748DE16}" srcOrd="2" destOrd="0" parTransId="{0C06C44A-AEDA-41FE-8D07-B3480F2D0C3A}" sibTransId="{61C496F5-647F-4E29-9038-7BD74FA203D8}"/>
    <dgm:cxn modelId="{889A009D-9D14-4B52-A653-A52401B53F39}" srcId="{50881596-66EE-45DD-8C4C-6A918748DE16}" destId="{E2DA9C15-DD9B-452D-919E-2E4558499B06}" srcOrd="1" destOrd="0" parTransId="{891D0F61-A7AF-498E-90B8-86A262816F1C}" sibTransId="{BC8D8DF0-316F-4701-BFBB-1FAC1B8692CB}"/>
    <dgm:cxn modelId="{C7E4BBD4-5855-4B57-8118-6F0CF1CCB3A9}" srcId="{3C11D504-0220-434A-B135-D0541AD5EC0E}" destId="{7FED90D5-11C4-4F31-945B-AB34FD876450}" srcOrd="1" destOrd="0" parTransId="{C97D2351-10D4-44CE-A4A9-E5D793A5E289}" sibTransId="{DA9E537D-0C21-4A60-8001-50E6FF76CF84}"/>
    <dgm:cxn modelId="{D6F79133-CA1B-443A-BA26-17FE38466A1F}" type="presOf" srcId="{7FED90D5-11C4-4F31-945B-AB34FD876450}" destId="{C562D506-22D8-4C5D-9C1B-603D288AB76F}" srcOrd="0" destOrd="1" presId="urn:microsoft.com/office/officeart/2005/8/layout/vList6"/>
    <dgm:cxn modelId="{D248DB19-8ED3-4A73-BB1C-83BEC1FDD6C9}" srcId="{50881596-66EE-45DD-8C4C-6A918748DE16}" destId="{F6EDF39F-5376-411E-B1DD-6457648C3182}" srcOrd="3" destOrd="0" parTransId="{B8A1104E-DB19-4DA0-AB6B-9D505BE27BE9}" sibTransId="{D1AD6725-2F24-4E79-BD96-9327189D111F}"/>
    <dgm:cxn modelId="{992A57AD-3BAD-49D9-863D-395C07A8A326}" type="presOf" srcId="{43D7E066-2D54-4E33-88B3-ED43A548422E}" destId="{C562D506-22D8-4C5D-9C1B-603D288AB76F}" srcOrd="0" destOrd="0" presId="urn:microsoft.com/office/officeart/2005/8/layout/vList6"/>
    <dgm:cxn modelId="{FB13892C-9BE5-4E62-B767-8D612D4E73D0}" type="presOf" srcId="{E2DA9C15-DD9B-452D-919E-2E4558499B06}" destId="{D81D07D0-DFB4-48AE-B483-50E734C78A5B}" srcOrd="0" destOrd="1" presId="urn:microsoft.com/office/officeart/2005/8/layout/vList6"/>
    <dgm:cxn modelId="{7180ABF1-EDB1-4C98-933F-76804A167B58}" type="presOf" srcId="{041DEAC9-8AA1-4188-82DD-97176DBF25EA}" destId="{D81D07D0-DFB4-48AE-B483-50E734C78A5B}" srcOrd="0" destOrd="4" presId="urn:microsoft.com/office/officeart/2005/8/layout/vList6"/>
    <dgm:cxn modelId="{35B44AD3-67BC-4A21-85CE-23FA80C3130C}" type="presOf" srcId="{7D06F622-82DC-4233-80D3-94ABB799FAE6}" destId="{C562D506-22D8-4C5D-9C1B-603D288AB76F}" srcOrd="0" destOrd="2" presId="urn:microsoft.com/office/officeart/2005/8/layout/vList6"/>
    <dgm:cxn modelId="{DB108298-9A73-46F2-999B-7A631F0789B6}" type="presOf" srcId="{F6EDF39F-5376-411E-B1DD-6457648C3182}" destId="{D81D07D0-DFB4-48AE-B483-50E734C78A5B}" srcOrd="0" destOrd="3" presId="urn:microsoft.com/office/officeart/2005/8/layout/vList6"/>
    <dgm:cxn modelId="{3BB9E7DB-1BF0-477B-960A-DB30E9AD8DE7}" type="presOf" srcId="{36CF54FC-C0CB-4CD4-8D32-386AF7FA2E10}" destId="{5D44C286-E367-45BC-9774-3FD01836EF83}" srcOrd="0" destOrd="0" presId="urn:microsoft.com/office/officeart/2005/8/layout/vList6"/>
    <dgm:cxn modelId="{B2B09924-2B7E-4031-9B83-C1AC5A429C4E}" type="presOf" srcId="{37ABCC51-99F1-4088-A820-A87EE23960AB}" destId="{D81D07D0-DFB4-48AE-B483-50E734C78A5B}" srcOrd="0" destOrd="0" presId="urn:microsoft.com/office/officeart/2005/8/layout/vList6"/>
    <dgm:cxn modelId="{B96C5D5A-7F91-47E6-A30C-B8ED7E59AEF2}" type="presParOf" srcId="{5D44C286-E367-45BC-9774-3FD01836EF83}" destId="{16E8CD73-FEC8-42DB-BDC2-4170B19C7C13}" srcOrd="0" destOrd="0" presId="urn:microsoft.com/office/officeart/2005/8/layout/vList6"/>
    <dgm:cxn modelId="{4C901D3F-F6A6-4CA0-BAE6-7589B1AD41F3}" type="presParOf" srcId="{16E8CD73-FEC8-42DB-BDC2-4170B19C7C13}" destId="{3C24087C-4B8B-4CF2-8523-DDB28130B986}" srcOrd="0" destOrd="0" presId="urn:microsoft.com/office/officeart/2005/8/layout/vList6"/>
    <dgm:cxn modelId="{2D6BF427-3439-4BA6-9F43-F14750336823}" type="presParOf" srcId="{16E8CD73-FEC8-42DB-BDC2-4170B19C7C13}" destId="{C562D506-22D8-4C5D-9C1B-603D288AB76F}" srcOrd="1" destOrd="0" presId="urn:microsoft.com/office/officeart/2005/8/layout/vList6"/>
    <dgm:cxn modelId="{BC428CBC-51F0-498C-8477-7506A1BBEEF5}" type="presParOf" srcId="{5D44C286-E367-45BC-9774-3FD01836EF83}" destId="{0BBB9F4A-FB48-45CE-A280-C0FD0E144B38}" srcOrd="1" destOrd="0" presId="urn:microsoft.com/office/officeart/2005/8/layout/vList6"/>
    <dgm:cxn modelId="{03E06E92-17EA-41E7-B582-F6B61B8D1DEC}" type="presParOf" srcId="{5D44C286-E367-45BC-9774-3FD01836EF83}" destId="{23A87A27-D401-4DB2-A313-2B768B3D3EBF}" srcOrd="2" destOrd="0" presId="urn:microsoft.com/office/officeart/2005/8/layout/vList6"/>
    <dgm:cxn modelId="{75B61B8C-D7C9-4432-95C3-A17F9F133D2B}" type="presParOf" srcId="{23A87A27-D401-4DB2-A313-2B768B3D3EBF}" destId="{A525EDED-984E-45A6-A53C-2A3DA8A6336A}" srcOrd="0" destOrd="0" presId="urn:microsoft.com/office/officeart/2005/8/layout/vList6"/>
    <dgm:cxn modelId="{9449F875-70B9-454F-9E0F-51B5029BD3E9}" type="presParOf" srcId="{23A87A27-D401-4DB2-A313-2B768B3D3EBF}" destId="{0A92686A-7E4B-41A9-AAA8-BAE96E731B0C}" srcOrd="1" destOrd="0" presId="urn:microsoft.com/office/officeart/2005/8/layout/vList6"/>
    <dgm:cxn modelId="{5633BEBA-14B5-4515-83FA-464D360CBD9D}" type="presParOf" srcId="{5D44C286-E367-45BC-9774-3FD01836EF83}" destId="{75C2C74E-C286-4B32-B836-EE9FF76936AA}" srcOrd="3" destOrd="0" presId="urn:microsoft.com/office/officeart/2005/8/layout/vList6"/>
    <dgm:cxn modelId="{2B107BB8-B043-4BF1-A654-06EF4AED95A7}" type="presParOf" srcId="{5D44C286-E367-45BC-9774-3FD01836EF83}" destId="{BD3F0DD6-782E-4C45-90B9-81FF84E8B7A4}" srcOrd="4" destOrd="0" presId="urn:microsoft.com/office/officeart/2005/8/layout/vList6"/>
    <dgm:cxn modelId="{1F3BF81C-A7C3-4A52-9D82-6CCCF47D85D3}" type="presParOf" srcId="{BD3F0DD6-782E-4C45-90B9-81FF84E8B7A4}" destId="{01C5A902-5B7D-45EF-999B-F2F486AE1BEB}" srcOrd="0" destOrd="0" presId="urn:microsoft.com/office/officeart/2005/8/layout/vList6"/>
    <dgm:cxn modelId="{E6D0664B-6607-41C5-A694-49E8EFFC8C79}" type="presParOf" srcId="{BD3F0DD6-782E-4C45-90B9-81FF84E8B7A4}" destId="{D81D07D0-DFB4-48AE-B483-50E734C78A5B}"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65E50E-1CEC-4533-8C7A-DC9321AEEA67}" type="doc">
      <dgm:prSet loTypeId="urn:microsoft.com/office/officeart/2005/8/layout/venn1" loCatId="relationship" qsTypeId="urn:microsoft.com/office/officeart/2005/8/quickstyle/3d4" qsCatId="3D" csTypeId="urn:microsoft.com/office/officeart/2005/8/colors/colorful1#1" csCatId="colorful" phldr="1"/>
      <dgm:spPr/>
    </dgm:pt>
    <dgm:pt modelId="{5FD5C851-4FFE-45B0-B032-FD81ACB06384}">
      <dgm:prSet phldrT="[Metin]"/>
      <dgm:spPr/>
      <dgm:t>
        <a:bodyPr/>
        <a:lstStyle/>
        <a:p>
          <a:r>
            <a:rPr lang="tr-TR" dirty="0" err="1"/>
            <a:t>Biosensing</a:t>
          </a:r>
          <a:endParaRPr lang="tr-TR" dirty="0"/>
        </a:p>
      </dgm:t>
    </dgm:pt>
    <dgm:pt modelId="{1DFD8A19-197B-409C-86CB-2F935DFB13A8}" type="parTrans" cxnId="{EA42BACF-97A4-4B08-8DB8-4833D50AB222}">
      <dgm:prSet/>
      <dgm:spPr/>
      <dgm:t>
        <a:bodyPr/>
        <a:lstStyle/>
        <a:p>
          <a:endParaRPr lang="tr-TR"/>
        </a:p>
      </dgm:t>
    </dgm:pt>
    <dgm:pt modelId="{8120017D-1E80-4E95-B745-4A7CF9609484}" type="sibTrans" cxnId="{EA42BACF-97A4-4B08-8DB8-4833D50AB222}">
      <dgm:prSet/>
      <dgm:spPr/>
      <dgm:t>
        <a:bodyPr/>
        <a:lstStyle/>
        <a:p>
          <a:endParaRPr lang="tr-TR"/>
        </a:p>
      </dgm:t>
    </dgm:pt>
    <dgm:pt modelId="{A4B5A041-B51D-427C-BBCE-BCF9B91C84EC}">
      <dgm:prSet phldrT="[Metin]"/>
      <dgm:spPr/>
      <dgm:t>
        <a:bodyPr/>
        <a:lstStyle/>
        <a:p>
          <a:r>
            <a:rPr lang="tr-TR" dirty="0" err="1"/>
            <a:t>Cancer</a:t>
          </a:r>
          <a:r>
            <a:rPr lang="tr-TR" dirty="0"/>
            <a:t> </a:t>
          </a:r>
          <a:r>
            <a:rPr lang="tr-TR" dirty="0" err="1"/>
            <a:t>Therapy</a:t>
          </a:r>
          <a:endParaRPr lang="tr-TR" dirty="0"/>
        </a:p>
      </dgm:t>
    </dgm:pt>
    <dgm:pt modelId="{701B03A7-B64A-4E8E-B6E1-8DD54F0CF69A}" type="parTrans" cxnId="{626563FB-73D6-4C19-B697-3772D8929665}">
      <dgm:prSet/>
      <dgm:spPr/>
      <dgm:t>
        <a:bodyPr/>
        <a:lstStyle/>
        <a:p>
          <a:endParaRPr lang="tr-TR"/>
        </a:p>
      </dgm:t>
    </dgm:pt>
    <dgm:pt modelId="{690F4027-9E65-4D40-AA4C-767BCF3632FE}" type="sibTrans" cxnId="{626563FB-73D6-4C19-B697-3772D8929665}">
      <dgm:prSet/>
      <dgm:spPr/>
      <dgm:t>
        <a:bodyPr/>
        <a:lstStyle/>
        <a:p>
          <a:endParaRPr lang="tr-TR"/>
        </a:p>
      </dgm:t>
    </dgm:pt>
    <dgm:pt modelId="{18526803-BBB7-4C6E-94CD-6B6E20DEC1DC}">
      <dgm:prSet phldrT="[Metin]"/>
      <dgm:spPr/>
      <dgm:t>
        <a:bodyPr/>
        <a:lstStyle/>
        <a:p>
          <a:r>
            <a:rPr lang="tr-TR" dirty="0" err="1"/>
            <a:t>Drug</a:t>
          </a:r>
          <a:r>
            <a:rPr lang="tr-TR" dirty="0"/>
            <a:t> Delivery</a:t>
          </a:r>
        </a:p>
      </dgm:t>
    </dgm:pt>
    <dgm:pt modelId="{9A3423EA-911B-4FCB-ACF7-70E91A659F0D}" type="parTrans" cxnId="{5DD92CB8-C8CA-4B90-A633-0A220B7EDB4E}">
      <dgm:prSet/>
      <dgm:spPr/>
      <dgm:t>
        <a:bodyPr/>
        <a:lstStyle/>
        <a:p>
          <a:endParaRPr lang="tr-TR"/>
        </a:p>
      </dgm:t>
    </dgm:pt>
    <dgm:pt modelId="{6B34AD0A-461C-4929-AF12-1738724C3CE6}" type="sibTrans" cxnId="{5DD92CB8-C8CA-4B90-A633-0A220B7EDB4E}">
      <dgm:prSet/>
      <dgm:spPr/>
      <dgm:t>
        <a:bodyPr/>
        <a:lstStyle/>
        <a:p>
          <a:endParaRPr lang="tr-TR"/>
        </a:p>
      </dgm:t>
    </dgm:pt>
    <dgm:pt modelId="{F69E9DDA-6829-4411-A734-E99B8E27F4FF}" type="pres">
      <dgm:prSet presAssocID="{7C65E50E-1CEC-4533-8C7A-DC9321AEEA67}" presName="compositeShape" presStyleCnt="0">
        <dgm:presLayoutVars>
          <dgm:chMax val="7"/>
          <dgm:dir/>
          <dgm:resizeHandles val="exact"/>
        </dgm:presLayoutVars>
      </dgm:prSet>
      <dgm:spPr/>
    </dgm:pt>
    <dgm:pt modelId="{8CB03C5E-258D-489E-944E-670CBFAFCAA4}" type="pres">
      <dgm:prSet presAssocID="{5FD5C851-4FFE-45B0-B032-FD81ACB06384}" presName="circ1" presStyleLbl="vennNode1" presStyleIdx="0" presStyleCnt="3"/>
      <dgm:spPr/>
      <dgm:t>
        <a:bodyPr/>
        <a:lstStyle/>
        <a:p>
          <a:endParaRPr lang="tr-TR"/>
        </a:p>
      </dgm:t>
    </dgm:pt>
    <dgm:pt modelId="{5C36ADF8-597A-451D-9A7B-6DE00B3A6C85}" type="pres">
      <dgm:prSet presAssocID="{5FD5C851-4FFE-45B0-B032-FD81ACB06384}" presName="circ1Tx" presStyleLbl="revTx" presStyleIdx="0" presStyleCnt="0">
        <dgm:presLayoutVars>
          <dgm:chMax val="0"/>
          <dgm:chPref val="0"/>
          <dgm:bulletEnabled val="1"/>
        </dgm:presLayoutVars>
      </dgm:prSet>
      <dgm:spPr/>
      <dgm:t>
        <a:bodyPr/>
        <a:lstStyle/>
        <a:p>
          <a:endParaRPr lang="tr-TR"/>
        </a:p>
      </dgm:t>
    </dgm:pt>
    <dgm:pt modelId="{0CDFF2BE-D1B9-4E70-9CDC-EF0AE5994EDE}" type="pres">
      <dgm:prSet presAssocID="{A4B5A041-B51D-427C-BBCE-BCF9B91C84EC}" presName="circ2" presStyleLbl="vennNode1" presStyleIdx="1" presStyleCnt="3"/>
      <dgm:spPr/>
      <dgm:t>
        <a:bodyPr/>
        <a:lstStyle/>
        <a:p>
          <a:endParaRPr lang="tr-TR"/>
        </a:p>
      </dgm:t>
    </dgm:pt>
    <dgm:pt modelId="{C327DACE-E405-4C4A-BD9E-5A1B9B6EA1AF}" type="pres">
      <dgm:prSet presAssocID="{A4B5A041-B51D-427C-BBCE-BCF9B91C84EC}" presName="circ2Tx" presStyleLbl="revTx" presStyleIdx="0" presStyleCnt="0">
        <dgm:presLayoutVars>
          <dgm:chMax val="0"/>
          <dgm:chPref val="0"/>
          <dgm:bulletEnabled val="1"/>
        </dgm:presLayoutVars>
      </dgm:prSet>
      <dgm:spPr/>
      <dgm:t>
        <a:bodyPr/>
        <a:lstStyle/>
        <a:p>
          <a:endParaRPr lang="tr-TR"/>
        </a:p>
      </dgm:t>
    </dgm:pt>
    <dgm:pt modelId="{473A85F6-BE4D-4C34-8532-9E7C4DB1CE6B}" type="pres">
      <dgm:prSet presAssocID="{18526803-BBB7-4C6E-94CD-6B6E20DEC1DC}" presName="circ3" presStyleLbl="vennNode1" presStyleIdx="2" presStyleCnt="3"/>
      <dgm:spPr/>
      <dgm:t>
        <a:bodyPr/>
        <a:lstStyle/>
        <a:p>
          <a:endParaRPr lang="tr-TR"/>
        </a:p>
      </dgm:t>
    </dgm:pt>
    <dgm:pt modelId="{F4707015-AFFE-4D34-803B-E6DEB38B485B}" type="pres">
      <dgm:prSet presAssocID="{18526803-BBB7-4C6E-94CD-6B6E20DEC1DC}" presName="circ3Tx" presStyleLbl="revTx" presStyleIdx="0" presStyleCnt="0">
        <dgm:presLayoutVars>
          <dgm:chMax val="0"/>
          <dgm:chPref val="0"/>
          <dgm:bulletEnabled val="1"/>
        </dgm:presLayoutVars>
      </dgm:prSet>
      <dgm:spPr/>
      <dgm:t>
        <a:bodyPr/>
        <a:lstStyle/>
        <a:p>
          <a:endParaRPr lang="tr-TR"/>
        </a:p>
      </dgm:t>
    </dgm:pt>
  </dgm:ptLst>
  <dgm:cxnLst>
    <dgm:cxn modelId="{47671139-8B17-4CBD-9AB2-A83C23D78AD1}" type="presOf" srcId="{5FD5C851-4FFE-45B0-B032-FD81ACB06384}" destId="{5C36ADF8-597A-451D-9A7B-6DE00B3A6C85}" srcOrd="1" destOrd="0" presId="urn:microsoft.com/office/officeart/2005/8/layout/venn1"/>
    <dgm:cxn modelId="{399B0925-F663-4774-B346-D7BA3EDECA10}" type="presOf" srcId="{7C65E50E-1CEC-4533-8C7A-DC9321AEEA67}" destId="{F69E9DDA-6829-4411-A734-E99B8E27F4FF}" srcOrd="0" destOrd="0" presId="urn:microsoft.com/office/officeart/2005/8/layout/venn1"/>
    <dgm:cxn modelId="{626563FB-73D6-4C19-B697-3772D8929665}" srcId="{7C65E50E-1CEC-4533-8C7A-DC9321AEEA67}" destId="{A4B5A041-B51D-427C-BBCE-BCF9B91C84EC}" srcOrd="1" destOrd="0" parTransId="{701B03A7-B64A-4E8E-B6E1-8DD54F0CF69A}" sibTransId="{690F4027-9E65-4D40-AA4C-767BCF3632FE}"/>
    <dgm:cxn modelId="{14EFF4F4-44E6-43BA-86BD-97436A80ED41}" type="presOf" srcId="{18526803-BBB7-4C6E-94CD-6B6E20DEC1DC}" destId="{F4707015-AFFE-4D34-803B-E6DEB38B485B}" srcOrd="1" destOrd="0" presId="urn:microsoft.com/office/officeart/2005/8/layout/venn1"/>
    <dgm:cxn modelId="{FD68FB77-CFFD-46E7-A111-93F72DD44F53}" type="presOf" srcId="{A4B5A041-B51D-427C-BBCE-BCF9B91C84EC}" destId="{0CDFF2BE-D1B9-4E70-9CDC-EF0AE5994EDE}" srcOrd="0" destOrd="0" presId="urn:microsoft.com/office/officeart/2005/8/layout/venn1"/>
    <dgm:cxn modelId="{A37CA2AF-C654-4C74-B364-4E5C5B902F2B}" type="presOf" srcId="{A4B5A041-B51D-427C-BBCE-BCF9B91C84EC}" destId="{C327DACE-E405-4C4A-BD9E-5A1B9B6EA1AF}" srcOrd="1" destOrd="0" presId="urn:microsoft.com/office/officeart/2005/8/layout/venn1"/>
    <dgm:cxn modelId="{CFC992FE-D25F-43DC-B919-FC5888CC506B}" type="presOf" srcId="{5FD5C851-4FFE-45B0-B032-FD81ACB06384}" destId="{8CB03C5E-258D-489E-944E-670CBFAFCAA4}" srcOrd="0" destOrd="0" presId="urn:microsoft.com/office/officeart/2005/8/layout/venn1"/>
    <dgm:cxn modelId="{EA42BACF-97A4-4B08-8DB8-4833D50AB222}" srcId="{7C65E50E-1CEC-4533-8C7A-DC9321AEEA67}" destId="{5FD5C851-4FFE-45B0-B032-FD81ACB06384}" srcOrd="0" destOrd="0" parTransId="{1DFD8A19-197B-409C-86CB-2F935DFB13A8}" sibTransId="{8120017D-1E80-4E95-B745-4A7CF9609484}"/>
    <dgm:cxn modelId="{E21D70DC-DC67-4FE9-9289-A27742348F42}" type="presOf" srcId="{18526803-BBB7-4C6E-94CD-6B6E20DEC1DC}" destId="{473A85F6-BE4D-4C34-8532-9E7C4DB1CE6B}" srcOrd="0" destOrd="0" presId="urn:microsoft.com/office/officeart/2005/8/layout/venn1"/>
    <dgm:cxn modelId="{5DD92CB8-C8CA-4B90-A633-0A220B7EDB4E}" srcId="{7C65E50E-1CEC-4533-8C7A-DC9321AEEA67}" destId="{18526803-BBB7-4C6E-94CD-6B6E20DEC1DC}" srcOrd="2" destOrd="0" parTransId="{9A3423EA-911B-4FCB-ACF7-70E91A659F0D}" sibTransId="{6B34AD0A-461C-4929-AF12-1738724C3CE6}"/>
    <dgm:cxn modelId="{390F9A2A-3B81-4831-887F-E72588B77E64}" type="presParOf" srcId="{F69E9DDA-6829-4411-A734-E99B8E27F4FF}" destId="{8CB03C5E-258D-489E-944E-670CBFAFCAA4}" srcOrd="0" destOrd="0" presId="urn:microsoft.com/office/officeart/2005/8/layout/venn1"/>
    <dgm:cxn modelId="{73D6D549-0975-4868-8EFD-BD6A6AB7859B}" type="presParOf" srcId="{F69E9DDA-6829-4411-A734-E99B8E27F4FF}" destId="{5C36ADF8-597A-451D-9A7B-6DE00B3A6C85}" srcOrd="1" destOrd="0" presId="urn:microsoft.com/office/officeart/2005/8/layout/venn1"/>
    <dgm:cxn modelId="{3879F841-F2F2-4E57-8D65-B61D68C12000}" type="presParOf" srcId="{F69E9DDA-6829-4411-A734-E99B8E27F4FF}" destId="{0CDFF2BE-D1B9-4E70-9CDC-EF0AE5994EDE}" srcOrd="2" destOrd="0" presId="urn:microsoft.com/office/officeart/2005/8/layout/venn1"/>
    <dgm:cxn modelId="{8752FE03-8A5B-41AD-A5E6-93DC21AD8946}" type="presParOf" srcId="{F69E9DDA-6829-4411-A734-E99B8E27F4FF}" destId="{C327DACE-E405-4C4A-BD9E-5A1B9B6EA1AF}" srcOrd="3" destOrd="0" presId="urn:microsoft.com/office/officeart/2005/8/layout/venn1"/>
    <dgm:cxn modelId="{DED29368-3DF5-43F8-8183-DEC439870B0F}" type="presParOf" srcId="{F69E9DDA-6829-4411-A734-E99B8E27F4FF}" destId="{473A85F6-BE4D-4C34-8532-9E7C4DB1CE6B}" srcOrd="4" destOrd="0" presId="urn:microsoft.com/office/officeart/2005/8/layout/venn1"/>
    <dgm:cxn modelId="{D16BCB49-792A-4C1D-8452-D503126E2C0A}" type="presParOf" srcId="{F69E9DDA-6829-4411-A734-E99B8E27F4FF}" destId="{F4707015-AFFE-4D34-803B-E6DEB38B485B}" srcOrd="5"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95B25A-9A14-437A-932D-D5E6ECE95677}" type="doc">
      <dgm:prSet loTypeId="urn:microsoft.com/office/officeart/2008/layout/VerticalCurvedList" loCatId="list" qsTypeId="urn:microsoft.com/office/officeart/2005/8/quickstyle/3d3" qsCatId="3D" csTypeId="urn:microsoft.com/office/officeart/2005/8/colors/colorful2" csCatId="colorful" phldr="1"/>
      <dgm:spPr/>
      <dgm:t>
        <a:bodyPr/>
        <a:lstStyle/>
        <a:p>
          <a:endParaRPr lang="tr-TR"/>
        </a:p>
      </dgm:t>
    </dgm:pt>
    <dgm:pt modelId="{2440CCFE-C438-42F1-819A-4133E4AD7E99}">
      <dgm:prSet phldrT="[Metin]"/>
      <dgm:spPr/>
      <dgm:t>
        <a:bodyPr/>
        <a:lstStyle/>
        <a:p>
          <a:r>
            <a:rPr lang="en-US" dirty="0"/>
            <a:t>Zheng </a:t>
          </a:r>
          <a:r>
            <a:rPr lang="tr-TR" dirty="0" err="1"/>
            <a:t>and</a:t>
          </a:r>
          <a:r>
            <a:rPr lang="tr-TR" dirty="0"/>
            <a:t> </a:t>
          </a:r>
          <a:r>
            <a:rPr lang="tr-TR" dirty="0" err="1"/>
            <a:t>co-workers</a:t>
          </a:r>
          <a:r>
            <a:rPr lang="en-US" dirty="0"/>
            <a:t> (2015) developed a graphene-based acetylcholine esterase biosensor with ionic liquid function for pesticide determination. In their study, they synthesized ionic liquid functional graphene with epoxide ring-opening reaction. The high sensitivity, low cost of the prepared biosensor gave a promising result for the analysis of enzyme inhibitors.</a:t>
          </a:r>
          <a:endParaRPr lang="tr-TR" dirty="0"/>
        </a:p>
      </dgm:t>
    </dgm:pt>
    <dgm:pt modelId="{9D74B643-BB3F-4D43-94DA-405BA4DA47DA}" type="parTrans" cxnId="{FD551634-7E0A-43D1-A892-019EDCE9B34E}">
      <dgm:prSet/>
      <dgm:spPr/>
      <dgm:t>
        <a:bodyPr/>
        <a:lstStyle/>
        <a:p>
          <a:endParaRPr lang="tr-TR"/>
        </a:p>
      </dgm:t>
    </dgm:pt>
    <dgm:pt modelId="{AF9C74E8-170D-47B4-A785-68607E764D7E}" type="sibTrans" cxnId="{FD551634-7E0A-43D1-A892-019EDCE9B34E}">
      <dgm:prSet/>
      <dgm:spPr/>
      <dgm:t>
        <a:bodyPr/>
        <a:lstStyle/>
        <a:p>
          <a:endParaRPr lang="tr-TR"/>
        </a:p>
      </dgm:t>
    </dgm:pt>
    <dgm:pt modelId="{AF04480C-960E-463E-BC13-735329A65FA7}">
      <dgm:prSet phldrT="[Metin]"/>
      <dgm:spPr/>
      <dgm:t>
        <a:bodyPr/>
        <a:lstStyle/>
        <a:p>
          <a:r>
            <a:rPr lang="en-US" dirty="0"/>
            <a:t>Huang et al. (2015) developed an electrochemical DNA biosensor for the detection of human papilloma virus (HPV). The DNA biosensor was able to perform a wide range of HPV assays. This proposed method is also applicable to real blood samples.</a:t>
          </a:r>
          <a:endParaRPr lang="tr-TR" dirty="0"/>
        </a:p>
      </dgm:t>
    </dgm:pt>
    <dgm:pt modelId="{EE2DD1D7-979B-48D2-9116-226161BE7B19}" type="parTrans" cxnId="{3BAF959B-AEE4-474C-A8BD-E8E6F0A36008}">
      <dgm:prSet/>
      <dgm:spPr/>
      <dgm:t>
        <a:bodyPr/>
        <a:lstStyle/>
        <a:p>
          <a:endParaRPr lang="tr-TR"/>
        </a:p>
      </dgm:t>
    </dgm:pt>
    <dgm:pt modelId="{BCA8C637-412A-49E2-9154-FC7EB87AA949}" type="sibTrans" cxnId="{3BAF959B-AEE4-474C-A8BD-E8E6F0A36008}">
      <dgm:prSet/>
      <dgm:spPr/>
      <dgm:t>
        <a:bodyPr/>
        <a:lstStyle/>
        <a:p>
          <a:endParaRPr lang="tr-TR"/>
        </a:p>
      </dgm:t>
    </dgm:pt>
    <dgm:pt modelId="{E2EA820F-166A-4250-B0B5-75C608C88B0B}">
      <dgm:prSet phldrT="[Metin]"/>
      <dgm:spPr/>
      <dgm:t>
        <a:bodyPr/>
        <a:lstStyle/>
        <a:p>
          <a:r>
            <a:rPr lang="en-US" dirty="0"/>
            <a:t>Shan (2009) examined the electrochemical behavior of glucose oxidase on the graphene surface and suggested that this material could be used as glucose biosensor.</a:t>
          </a:r>
          <a:endParaRPr lang="tr-TR" dirty="0"/>
        </a:p>
      </dgm:t>
    </dgm:pt>
    <dgm:pt modelId="{FBAC35BF-F1C8-42DA-AB05-F71D4252604D}" type="parTrans" cxnId="{3766FE6A-5062-4F70-9CF8-9A205244F9EB}">
      <dgm:prSet/>
      <dgm:spPr/>
      <dgm:t>
        <a:bodyPr/>
        <a:lstStyle/>
        <a:p>
          <a:endParaRPr lang="tr-TR"/>
        </a:p>
      </dgm:t>
    </dgm:pt>
    <dgm:pt modelId="{B88B9630-1683-4AC5-A393-C4F8635DD61D}" type="sibTrans" cxnId="{3766FE6A-5062-4F70-9CF8-9A205244F9EB}">
      <dgm:prSet/>
      <dgm:spPr/>
      <dgm:t>
        <a:bodyPr/>
        <a:lstStyle/>
        <a:p>
          <a:endParaRPr lang="tr-TR"/>
        </a:p>
      </dgm:t>
    </dgm:pt>
    <dgm:pt modelId="{AEDA4D28-3EE4-4450-815E-956421253B2A}" type="pres">
      <dgm:prSet presAssocID="{4395B25A-9A14-437A-932D-D5E6ECE95677}" presName="Name0" presStyleCnt="0">
        <dgm:presLayoutVars>
          <dgm:chMax val="7"/>
          <dgm:chPref val="7"/>
          <dgm:dir/>
        </dgm:presLayoutVars>
      </dgm:prSet>
      <dgm:spPr/>
      <dgm:t>
        <a:bodyPr/>
        <a:lstStyle/>
        <a:p>
          <a:endParaRPr lang="tr-TR"/>
        </a:p>
      </dgm:t>
    </dgm:pt>
    <dgm:pt modelId="{354365D2-9401-4CC9-8829-CF61AADAB622}" type="pres">
      <dgm:prSet presAssocID="{4395B25A-9A14-437A-932D-D5E6ECE95677}" presName="Name1" presStyleCnt="0"/>
      <dgm:spPr/>
    </dgm:pt>
    <dgm:pt modelId="{4D80FE4D-3C99-4EE1-BF44-A9B1B6411ACE}" type="pres">
      <dgm:prSet presAssocID="{4395B25A-9A14-437A-932D-D5E6ECE95677}" presName="cycle" presStyleCnt="0"/>
      <dgm:spPr/>
    </dgm:pt>
    <dgm:pt modelId="{EEF1BAA3-1413-48C4-8B12-588CADD1BC2A}" type="pres">
      <dgm:prSet presAssocID="{4395B25A-9A14-437A-932D-D5E6ECE95677}" presName="srcNode" presStyleLbl="node1" presStyleIdx="0" presStyleCnt="3"/>
      <dgm:spPr/>
    </dgm:pt>
    <dgm:pt modelId="{3F33029F-B67A-4B67-8ED1-1ADD5D77A2AB}" type="pres">
      <dgm:prSet presAssocID="{4395B25A-9A14-437A-932D-D5E6ECE95677}" presName="conn" presStyleLbl="parChTrans1D2" presStyleIdx="0" presStyleCnt="1"/>
      <dgm:spPr/>
      <dgm:t>
        <a:bodyPr/>
        <a:lstStyle/>
        <a:p>
          <a:endParaRPr lang="tr-TR"/>
        </a:p>
      </dgm:t>
    </dgm:pt>
    <dgm:pt modelId="{FE77C0EC-96D0-474E-A99B-7A5654D1425D}" type="pres">
      <dgm:prSet presAssocID="{4395B25A-9A14-437A-932D-D5E6ECE95677}" presName="extraNode" presStyleLbl="node1" presStyleIdx="0" presStyleCnt="3"/>
      <dgm:spPr/>
    </dgm:pt>
    <dgm:pt modelId="{40CFE9D5-9CD3-47C3-8EFD-B36E4AB27057}" type="pres">
      <dgm:prSet presAssocID="{4395B25A-9A14-437A-932D-D5E6ECE95677}" presName="dstNode" presStyleLbl="node1" presStyleIdx="0" presStyleCnt="3"/>
      <dgm:spPr/>
    </dgm:pt>
    <dgm:pt modelId="{15744D4A-5866-4F26-89C4-EB9A2EBBF307}" type="pres">
      <dgm:prSet presAssocID="{2440CCFE-C438-42F1-819A-4133E4AD7E99}" presName="text_1" presStyleLbl="node1" presStyleIdx="0" presStyleCnt="3">
        <dgm:presLayoutVars>
          <dgm:bulletEnabled val="1"/>
        </dgm:presLayoutVars>
      </dgm:prSet>
      <dgm:spPr/>
      <dgm:t>
        <a:bodyPr/>
        <a:lstStyle/>
        <a:p>
          <a:endParaRPr lang="tr-TR"/>
        </a:p>
      </dgm:t>
    </dgm:pt>
    <dgm:pt modelId="{C51220DD-3D1F-40D1-816E-9CEEFDE6C2A8}" type="pres">
      <dgm:prSet presAssocID="{2440CCFE-C438-42F1-819A-4133E4AD7E99}" presName="accent_1" presStyleCnt="0"/>
      <dgm:spPr/>
    </dgm:pt>
    <dgm:pt modelId="{7CB65582-0A1D-4CED-847B-E9AAE520278A}" type="pres">
      <dgm:prSet presAssocID="{2440CCFE-C438-42F1-819A-4133E4AD7E99}" presName="accentRepeatNode" presStyleLbl="solidFgAcc1" presStyleIdx="0" presStyleCnt="3"/>
      <dgm:spPr/>
    </dgm:pt>
    <dgm:pt modelId="{1C1D7850-6BE4-4661-9B0D-D5557ACBA2BE}" type="pres">
      <dgm:prSet presAssocID="{AF04480C-960E-463E-BC13-735329A65FA7}" presName="text_2" presStyleLbl="node1" presStyleIdx="1" presStyleCnt="3">
        <dgm:presLayoutVars>
          <dgm:bulletEnabled val="1"/>
        </dgm:presLayoutVars>
      </dgm:prSet>
      <dgm:spPr/>
      <dgm:t>
        <a:bodyPr/>
        <a:lstStyle/>
        <a:p>
          <a:endParaRPr lang="tr-TR"/>
        </a:p>
      </dgm:t>
    </dgm:pt>
    <dgm:pt modelId="{5F982041-840F-47A4-8513-6FDA13A0CE2E}" type="pres">
      <dgm:prSet presAssocID="{AF04480C-960E-463E-BC13-735329A65FA7}" presName="accent_2" presStyleCnt="0"/>
      <dgm:spPr/>
    </dgm:pt>
    <dgm:pt modelId="{75888D9E-8ADB-4F0B-8D3E-5AD9EAC8B063}" type="pres">
      <dgm:prSet presAssocID="{AF04480C-960E-463E-BC13-735329A65FA7}" presName="accentRepeatNode" presStyleLbl="solidFgAcc1" presStyleIdx="1" presStyleCnt="3"/>
      <dgm:spPr/>
    </dgm:pt>
    <dgm:pt modelId="{ED7D8FC5-FDFF-42B1-8A84-78A78088A5A2}" type="pres">
      <dgm:prSet presAssocID="{E2EA820F-166A-4250-B0B5-75C608C88B0B}" presName="text_3" presStyleLbl="node1" presStyleIdx="2" presStyleCnt="3">
        <dgm:presLayoutVars>
          <dgm:bulletEnabled val="1"/>
        </dgm:presLayoutVars>
      </dgm:prSet>
      <dgm:spPr/>
      <dgm:t>
        <a:bodyPr/>
        <a:lstStyle/>
        <a:p>
          <a:endParaRPr lang="tr-TR"/>
        </a:p>
      </dgm:t>
    </dgm:pt>
    <dgm:pt modelId="{BFD14082-C87E-4570-9DD2-CCD713D212B1}" type="pres">
      <dgm:prSet presAssocID="{E2EA820F-166A-4250-B0B5-75C608C88B0B}" presName="accent_3" presStyleCnt="0"/>
      <dgm:spPr/>
    </dgm:pt>
    <dgm:pt modelId="{49732277-2377-48A3-8013-1369A355C0F3}" type="pres">
      <dgm:prSet presAssocID="{E2EA820F-166A-4250-B0B5-75C608C88B0B}" presName="accentRepeatNode" presStyleLbl="solidFgAcc1" presStyleIdx="2" presStyleCnt="3"/>
      <dgm:spPr/>
    </dgm:pt>
  </dgm:ptLst>
  <dgm:cxnLst>
    <dgm:cxn modelId="{F7ACEDB5-1762-4100-B2E2-5676C889D01B}" type="presOf" srcId="{2440CCFE-C438-42F1-819A-4133E4AD7E99}" destId="{15744D4A-5866-4F26-89C4-EB9A2EBBF307}" srcOrd="0" destOrd="0" presId="urn:microsoft.com/office/officeart/2008/layout/VerticalCurvedList"/>
    <dgm:cxn modelId="{3766FE6A-5062-4F70-9CF8-9A205244F9EB}" srcId="{4395B25A-9A14-437A-932D-D5E6ECE95677}" destId="{E2EA820F-166A-4250-B0B5-75C608C88B0B}" srcOrd="2" destOrd="0" parTransId="{FBAC35BF-F1C8-42DA-AB05-F71D4252604D}" sibTransId="{B88B9630-1683-4AC5-A393-C4F8635DD61D}"/>
    <dgm:cxn modelId="{314E6C48-41EF-468B-8FBB-909F3B9DD5E5}" type="presOf" srcId="{E2EA820F-166A-4250-B0B5-75C608C88B0B}" destId="{ED7D8FC5-FDFF-42B1-8A84-78A78088A5A2}" srcOrd="0" destOrd="0" presId="urn:microsoft.com/office/officeart/2008/layout/VerticalCurvedList"/>
    <dgm:cxn modelId="{FD551634-7E0A-43D1-A892-019EDCE9B34E}" srcId="{4395B25A-9A14-437A-932D-D5E6ECE95677}" destId="{2440CCFE-C438-42F1-819A-4133E4AD7E99}" srcOrd="0" destOrd="0" parTransId="{9D74B643-BB3F-4D43-94DA-405BA4DA47DA}" sibTransId="{AF9C74E8-170D-47B4-A785-68607E764D7E}"/>
    <dgm:cxn modelId="{D371F6D8-DA36-4FFA-AFBA-A4C89AE157C1}" type="presOf" srcId="{AF9C74E8-170D-47B4-A785-68607E764D7E}" destId="{3F33029F-B67A-4B67-8ED1-1ADD5D77A2AB}" srcOrd="0" destOrd="0" presId="urn:microsoft.com/office/officeart/2008/layout/VerticalCurvedList"/>
    <dgm:cxn modelId="{8A73A856-F20F-4563-A1B7-9A74E0D34E79}" type="presOf" srcId="{AF04480C-960E-463E-BC13-735329A65FA7}" destId="{1C1D7850-6BE4-4661-9B0D-D5557ACBA2BE}" srcOrd="0" destOrd="0" presId="urn:microsoft.com/office/officeart/2008/layout/VerticalCurvedList"/>
    <dgm:cxn modelId="{96DCF9B8-6325-459B-93FC-8D0B48A8CE1A}" type="presOf" srcId="{4395B25A-9A14-437A-932D-D5E6ECE95677}" destId="{AEDA4D28-3EE4-4450-815E-956421253B2A}" srcOrd="0" destOrd="0" presId="urn:microsoft.com/office/officeart/2008/layout/VerticalCurvedList"/>
    <dgm:cxn modelId="{3BAF959B-AEE4-474C-A8BD-E8E6F0A36008}" srcId="{4395B25A-9A14-437A-932D-D5E6ECE95677}" destId="{AF04480C-960E-463E-BC13-735329A65FA7}" srcOrd="1" destOrd="0" parTransId="{EE2DD1D7-979B-48D2-9116-226161BE7B19}" sibTransId="{BCA8C637-412A-49E2-9154-FC7EB87AA949}"/>
    <dgm:cxn modelId="{80C312B6-6586-45B5-BF05-A8076A627C51}" type="presParOf" srcId="{AEDA4D28-3EE4-4450-815E-956421253B2A}" destId="{354365D2-9401-4CC9-8829-CF61AADAB622}" srcOrd="0" destOrd="0" presId="urn:microsoft.com/office/officeart/2008/layout/VerticalCurvedList"/>
    <dgm:cxn modelId="{28A029D4-D55E-4D68-91DE-BEE94EA8E3BB}" type="presParOf" srcId="{354365D2-9401-4CC9-8829-CF61AADAB622}" destId="{4D80FE4D-3C99-4EE1-BF44-A9B1B6411ACE}" srcOrd="0" destOrd="0" presId="urn:microsoft.com/office/officeart/2008/layout/VerticalCurvedList"/>
    <dgm:cxn modelId="{82DE4800-7571-4A5C-859A-3AFF3A7C237E}" type="presParOf" srcId="{4D80FE4D-3C99-4EE1-BF44-A9B1B6411ACE}" destId="{EEF1BAA3-1413-48C4-8B12-588CADD1BC2A}" srcOrd="0" destOrd="0" presId="urn:microsoft.com/office/officeart/2008/layout/VerticalCurvedList"/>
    <dgm:cxn modelId="{692D2FB6-BAF2-4093-A09D-38270AC18CB9}" type="presParOf" srcId="{4D80FE4D-3C99-4EE1-BF44-A9B1B6411ACE}" destId="{3F33029F-B67A-4B67-8ED1-1ADD5D77A2AB}" srcOrd="1" destOrd="0" presId="urn:microsoft.com/office/officeart/2008/layout/VerticalCurvedList"/>
    <dgm:cxn modelId="{BE098738-840C-4B47-81F5-A54133AAD94F}" type="presParOf" srcId="{4D80FE4D-3C99-4EE1-BF44-A9B1B6411ACE}" destId="{FE77C0EC-96D0-474E-A99B-7A5654D1425D}" srcOrd="2" destOrd="0" presId="urn:microsoft.com/office/officeart/2008/layout/VerticalCurvedList"/>
    <dgm:cxn modelId="{0F7288A7-5925-4454-B662-6F461602D1C8}" type="presParOf" srcId="{4D80FE4D-3C99-4EE1-BF44-A9B1B6411ACE}" destId="{40CFE9D5-9CD3-47C3-8EFD-B36E4AB27057}" srcOrd="3" destOrd="0" presId="urn:microsoft.com/office/officeart/2008/layout/VerticalCurvedList"/>
    <dgm:cxn modelId="{4B5F4C6F-3491-4046-BCE8-BA425C97BC27}" type="presParOf" srcId="{354365D2-9401-4CC9-8829-CF61AADAB622}" destId="{15744D4A-5866-4F26-89C4-EB9A2EBBF307}" srcOrd="1" destOrd="0" presId="urn:microsoft.com/office/officeart/2008/layout/VerticalCurvedList"/>
    <dgm:cxn modelId="{EBCBF4AE-A1BF-4086-A5B0-F30BE75AC4EC}" type="presParOf" srcId="{354365D2-9401-4CC9-8829-CF61AADAB622}" destId="{C51220DD-3D1F-40D1-816E-9CEEFDE6C2A8}" srcOrd="2" destOrd="0" presId="urn:microsoft.com/office/officeart/2008/layout/VerticalCurvedList"/>
    <dgm:cxn modelId="{C0F81C5D-D71F-4212-AE70-556D890C759E}" type="presParOf" srcId="{C51220DD-3D1F-40D1-816E-9CEEFDE6C2A8}" destId="{7CB65582-0A1D-4CED-847B-E9AAE520278A}" srcOrd="0" destOrd="0" presId="urn:microsoft.com/office/officeart/2008/layout/VerticalCurvedList"/>
    <dgm:cxn modelId="{B1187D50-560E-48C0-9EE0-DC7BC56E0AFE}" type="presParOf" srcId="{354365D2-9401-4CC9-8829-CF61AADAB622}" destId="{1C1D7850-6BE4-4661-9B0D-D5557ACBA2BE}" srcOrd="3" destOrd="0" presId="urn:microsoft.com/office/officeart/2008/layout/VerticalCurvedList"/>
    <dgm:cxn modelId="{E66DF51E-5962-4355-A03A-AE57CC4E5DE6}" type="presParOf" srcId="{354365D2-9401-4CC9-8829-CF61AADAB622}" destId="{5F982041-840F-47A4-8513-6FDA13A0CE2E}" srcOrd="4" destOrd="0" presId="urn:microsoft.com/office/officeart/2008/layout/VerticalCurvedList"/>
    <dgm:cxn modelId="{237D15AF-416C-4237-B3C3-EC7D0A9782D1}" type="presParOf" srcId="{5F982041-840F-47A4-8513-6FDA13A0CE2E}" destId="{75888D9E-8ADB-4F0B-8D3E-5AD9EAC8B063}" srcOrd="0" destOrd="0" presId="urn:microsoft.com/office/officeart/2008/layout/VerticalCurvedList"/>
    <dgm:cxn modelId="{232D92AC-59D2-4CB3-8D4A-3E944D9571B1}" type="presParOf" srcId="{354365D2-9401-4CC9-8829-CF61AADAB622}" destId="{ED7D8FC5-FDFF-42B1-8A84-78A78088A5A2}" srcOrd="5" destOrd="0" presId="urn:microsoft.com/office/officeart/2008/layout/VerticalCurvedList"/>
    <dgm:cxn modelId="{EC1999F4-3222-432E-A9B7-9D6D740B7FE9}" type="presParOf" srcId="{354365D2-9401-4CC9-8829-CF61AADAB622}" destId="{BFD14082-C87E-4570-9DD2-CCD713D212B1}" srcOrd="6" destOrd="0" presId="urn:microsoft.com/office/officeart/2008/layout/VerticalCurvedList"/>
    <dgm:cxn modelId="{F37FAD53-E0CE-4EA9-A235-34ECC36A1103}" type="presParOf" srcId="{BFD14082-C87E-4570-9DD2-CCD713D212B1}" destId="{49732277-2377-48A3-8013-1369A355C0F3}" srcOrd="0" destOrd="0" presId="urn:microsoft.com/office/officeart/2008/layout/VerticalCurvedList"/>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BF1E20-4424-4AFB-ADAB-87418AA19A16}" type="doc">
      <dgm:prSet loTypeId="urn:microsoft.com/office/officeart/2008/layout/VerticalCurvedList" loCatId="list" qsTypeId="urn:microsoft.com/office/officeart/2005/8/quickstyle/simple3" qsCatId="simple" csTypeId="urn:microsoft.com/office/officeart/2005/8/colors/colorful2" csCatId="colorful" phldr="1"/>
      <dgm:spPr/>
      <dgm:t>
        <a:bodyPr/>
        <a:lstStyle/>
        <a:p>
          <a:endParaRPr lang="tr-TR"/>
        </a:p>
      </dgm:t>
    </dgm:pt>
    <dgm:pt modelId="{4B0FBD77-6CCE-436D-8F3C-6D8E954C2FF7}">
      <dgm:prSet phldrT="[Metin]"/>
      <dgm:spPr/>
      <dgm:t>
        <a:bodyPr/>
        <a:lstStyle/>
        <a:p>
          <a:pPr algn="just"/>
          <a:r>
            <a:rPr lang="tr-TR" dirty="0" err="1">
              <a:latin typeface="+mn-lt"/>
              <a:cs typeface="Times New Roman" panose="02020603050405020304" pitchFamily="18" charset="0"/>
            </a:rPr>
            <a:t>Graphene</a:t>
          </a:r>
          <a:r>
            <a:rPr lang="tr-TR" dirty="0">
              <a:latin typeface="+mn-lt"/>
              <a:cs typeface="Times New Roman" panose="02020603050405020304" pitchFamily="18" charset="0"/>
            </a:rPr>
            <a:t> </a:t>
          </a:r>
          <a:r>
            <a:rPr lang="tr-TR" dirty="0" err="1">
              <a:latin typeface="+mn-lt"/>
              <a:cs typeface="Times New Roman" panose="02020603050405020304" pitchFamily="18" charset="0"/>
            </a:rPr>
            <a:t>prepared</a:t>
          </a:r>
          <a:r>
            <a:rPr lang="tr-TR" dirty="0">
              <a:latin typeface="+mn-lt"/>
              <a:cs typeface="Times New Roman" panose="02020603050405020304" pitchFamily="18" charset="0"/>
            </a:rPr>
            <a:t> </a:t>
          </a:r>
          <a:r>
            <a:rPr lang="tr-TR" dirty="0" err="1">
              <a:latin typeface="+mn-lt"/>
              <a:cs typeface="Times New Roman" panose="02020603050405020304" pitchFamily="18" charset="0"/>
            </a:rPr>
            <a:t>by</a:t>
          </a:r>
          <a:r>
            <a:rPr lang="tr-TR" dirty="0">
              <a:latin typeface="+mn-lt"/>
              <a:cs typeface="Times New Roman" panose="02020603050405020304" pitchFamily="18" charset="0"/>
            </a:rPr>
            <a:t> </a:t>
          </a:r>
          <a:r>
            <a:rPr lang="tr-TR" dirty="0" err="1">
              <a:latin typeface="+mn-lt"/>
              <a:cs typeface="Times New Roman" panose="02020603050405020304" pitchFamily="18" charset="0"/>
            </a:rPr>
            <a:t>the</a:t>
          </a:r>
          <a:r>
            <a:rPr lang="tr-TR" dirty="0">
              <a:latin typeface="+mn-lt"/>
              <a:cs typeface="Times New Roman" panose="02020603050405020304" pitchFamily="18" charset="0"/>
            </a:rPr>
            <a:t> </a:t>
          </a:r>
          <a:r>
            <a:rPr lang="tr-TR" dirty="0" err="1">
              <a:latin typeface="+mn-lt"/>
              <a:cs typeface="Times New Roman" panose="02020603050405020304" pitchFamily="18" charset="0"/>
            </a:rPr>
            <a:t>chemical</a:t>
          </a:r>
          <a:r>
            <a:rPr lang="tr-TR" dirty="0">
              <a:latin typeface="+mn-lt"/>
              <a:cs typeface="Times New Roman" panose="02020603050405020304" pitchFamily="18" charset="0"/>
            </a:rPr>
            <a:t> </a:t>
          </a:r>
          <a:r>
            <a:rPr lang="tr-TR" dirty="0" err="1">
              <a:latin typeface="+mn-lt"/>
              <a:cs typeface="Times New Roman" panose="02020603050405020304" pitchFamily="18" charset="0"/>
            </a:rPr>
            <a:t>vapor</a:t>
          </a:r>
          <a:r>
            <a:rPr lang="tr-TR" dirty="0">
              <a:latin typeface="+mn-lt"/>
              <a:cs typeface="Times New Roman" panose="02020603050405020304" pitchFamily="18" charset="0"/>
            </a:rPr>
            <a:t> </a:t>
          </a:r>
          <a:r>
            <a:rPr lang="tr-TR" dirty="0" err="1">
              <a:latin typeface="+mn-lt"/>
              <a:cs typeface="Times New Roman" panose="02020603050405020304" pitchFamily="18" charset="0"/>
            </a:rPr>
            <a:t>deposition</a:t>
          </a:r>
          <a:r>
            <a:rPr lang="tr-TR" dirty="0">
              <a:latin typeface="+mn-lt"/>
              <a:cs typeface="Times New Roman" panose="02020603050405020304" pitchFamily="18" charset="0"/>
            </a:rPr>
            <a:t> </a:t>
          </a:r>
          <a:r>
            <a:rPr lang="tr-TR" dirty="0" err="1">
              <a:latin typeface="+mn-lt"/>
              <a:cs typeface="Times New Roman" panose="02020603050405020304" pitchFamily="18" charset="0"/>
            </a:rPr>
            <a:t>technique</a:t>
          </a:r>
          <a:r>
            <a:rPr lang="tr-TR" dirty="0">
              <a:latin typeface="+mn-lt"/>
              <a:cs typeface="Times New Roman" panose="02020603050405020304" pitchFamily="18" charset="0"/>
            </a:rPr>
            <a:t> </a:t>
          </a:r>
          <a:r>
            <a:rPr lang="tr-TR" dirty="0" err="1">
              <a:latin typeface="+mn-lt"/>
              <a:cs typeface="Times New Roman" panose="02020603050405020304" pitchFamily="18" charset="0"/>
            </a:rPr>
            <a:t>increased</a:t>
          </a:r>
          <a:r>
            <a:rPr lang="tr-TR" dirty="0">
              <a:latin typeface="+mn-lt"/>
              <a:cs typeface="Times New Roman" panose="02020603050405020304" pitchFamily="18" charset="0"/>
            </a:rPr>
            <a:t> </a:t>
          </a:r>
          <a:r>
            <a:rPr lang="tr-TR" dirty="0" err="1">
              <a:latin typeface="+mn-lt"/>
              <a:cs typeface="Times New Roman" panose="02020603050405020304" pitchFamily="18" charset="0"/>
            </a:rPr>
            <a:t>the</a:t>
          </a:r>
          <a:r>
            <a:rPr lang="tr-TR" dirty="0">
              <a:latin typeface="+mn-lt"/>
              <a:cs typeface="Times New Roman" panose="02020603050405020304" pitchFamily="18" charset="0"/>
            </a:rPr>
            <a:t> </a:t>
          </a:r>
          <a:r>
            <a:rPr lang="tr-TR" dirty="0" err="1">
              <a:latin typeface="+mn-lt"/>
              <a:cs typeface="Times New Roman" panose="02020603050405020304" pitchFamily="18" charset="0"/>
            </a:rPr>
            <a:t>activation</a:t>
          </a:r>
          <a:r>
            <a:rPr lang="tr-TR" dirty="0">
              <a:latin typeface="+mn-lt"/>
              <a:cs typeface="Times New Roman" panose="02020603050405020304" pitchFamily="18" charset="0"/>
            </a:rPr>
            <a:t> of </a:t>
          </a:r>
          <a:r>
            <a:rPr lang="tr-TR" dirty="0" err="1">
              <a:latin typeface="+mn-lt"/>
              <a:cs typeface="Times New Roman" panose="02020603050405020304" pitchFamily="18" charset="0"/>
            </a:rPr>
            <a:t>caspase</a:t>
          </a:r>
          <a:r>
            <a:rPr lang="tr-TR" dirty="0">
              <a:latin typeface="+mn-lt"/>
              <a:cs typeface="Times New Roman" panose="02020603050405020304" pitchFamily="18" charset="0"/>
            </a:rPr>
            <a:t> 3 (</a:t>
          </a:r>
          <a:r>
            <a:rPr lang="tr-TR" dirty="0" err="1">
              <a:latin typeface="+mn-lt"/>
              <a:cs typeface="Times New Roman" panose="02020603050405020304" pitchFamily="18" charset="0"/>
            </a:rPr>
            <a:t>apoptosis</a:t>
          </a:r>
          <a:r>
            <a:rPr lang="tr-TR" dirty="0">
              <a:latin typeface="+mn-lt"/>
              <a:cs typeface="Times New Roman" panose="02020603050405020304" pitchFamily="18" charset="0"/>
            </a:rPr>
            <a:t> marker), </a:t>
          </a:r>
          <a:r>
            <a:rPr lang="tr-TR" dirty="0" err="1">
              <a:latin typeface="+mn-lt"/>
              <a:cs typeface="Times New Roman" panose="02020603050405020304" pitchFamily="18" charset="0"/>
            </a:rPr>
            <a:t>release</a:t>
          </a:r>
          <a:r>
            <a:rPr lang="tr-TR" dirty="0">
              <a:latin typeface="+mn-lt"/>
              <a:cs typeface="Times New Roman" panose="02020603050405020304" pitchFamily="18" charset="0"/>
            </a:rPr>
            <a:t> of </a:t>
          </a:r>
          <a:r>
            <a:rPr lang="tr-TR" dirty="0" err="1">
              <a:latin typeface="+mn-lt"/>
              <a:cs typeface="Times New Roman" panose="02020603050405020304" pitchFamily="18" charset="0"/>
            </a:rPr>
            <a:t>lactate</a:t>
          </a:r>
          <a:r>
            <a:rPr lang="tr-TR" dirty="0">
              <a:latin typeface="+mn-lt"/>
              <a:cs typeface="Times New Roman" panose="02020603050405020304" pitchFamily="18" charset="0"/>
            </a:rPr>
            <a:t> </a:t>
          </a:r>
          <a:r>
            <a:rPr lang="tr-TR" dirty="0" err="1">
              <a:latin typeface="+mn-lt"/>
              <a:cs typeface="Times New Roman" panose="02020603050405020304" pitchFamily="18" charset="0"/>
            </a:rPr>
            <a:t>dehydrogenase</a:t>
          </a:r>
          <a:r>
            <a:rPr lang="tr-TR" dirty="0">
              <a:latin typeface="+mn-lt"/>
              <a:cs typeface="Times New Roman" panose="02020603050405020304" pitchFamily="18" charset="0"/>
            </a:rPr>
            <a:t>, </a:t>
          </a:r>
          <a:r>
            <a:rPr lang="tr-TR" dirty="0" err="1">
              <a:latin typeface="+mn-lt"/>
              <a:cs typeface="Times New Roman" panose="02020603050405020304" pitchFamily="18" charset="0"/>
            </a:rPr>
            <a:t>and</a:t>
          </a:r>
          <a:r>
            <a:rPr lang="tr-TR" dirty="0">
              <a:latin typeface="+mn-lt"/>
              <a:cs typeface="Times New Roman" panose="02020603050405020304" pitchFamily="18" charset="0"/>
            </a:rPr>
            <a:t> </a:t>
          </a:r>
          <a:r>
            <a:rPr lang="tr-TR" dirty="0" err="1">
              <a:latin typeface="+mn-lt"/>
              <a:cs typeface="Times New Roman" panose="02020603050405020304" pitchFamily="18" charset="0"/>
            </a:rPr>
            <a:t>generation</a:t>
          </a:r>
          <a:r>
            <a:rPr lang="tr-TR" dirty="0">
              <a:latin typeface="+mn-lt"/>
              <a:cs typeface="Times New Roman" panose="02020603050405020304" pitchFamily="18" charset="0"/>
            </a:rPr>
            <a:t> of </a:t>
          </a:r>
          <a:r>
            <a:rPr lang="tr-TR" dirty="0" err="1">
              <a:latin typeface="+mn-lt"/>
              <a:cs typeface="Times New Roman" panose="02020603050405020304" pitchFamily="18" charset="0"/>
            </a:rPr>
            <a:t>reactive</a:t>
          </a:r>
          <a:r>
            <a:rPr lang="tr-TR" dirty="0">
              <a:latin typeface="+mn-lt"/>
              <a:cs typeface="Times New Roman" panose="02020603050405020304" pitchFamily="18" charset="0"/>
            </a:rPr>
            <a:t> </a:t>
          </a:r>
          <a:r>
            <a:rPr lang="tr-TR" dirty="0" err="1">
              <a:latin typeface="+mn-lt"/>
              <a:cs typeface="Times New Roman" panose="02020603050405020304" pitchFamily="18" charset="0"/>
            </a:rPr>
            <a:t>oxygen</a:t>
          </a:r>
          <a:r>
            <a:rPr lang="tr-TR" dirty="0">
              <a:latin typeface="+mn-lt"/>
              <a:cs typeface="Times New Roman" panose="02020603050405020304" pitchFamily="18" charset="0"/>
            </a:rPr>
            <a:t> </a:t>
          </a:r>
          <a:r>
            <a:rPr lang="tr-TR" dirty="0" err="1">
              <a:latin typeface="+mn-lt"/>
              <a:cs typeface="Times New Roman" panose="02020603050405020304" pitchFamily="18" charset="0"/>
            </a:rPr>
            <a:t>species</a:t>
          </a:r>
          <a:r>
            <a:rPr lang="tr-TR" dirty="0">
              <a:latin typeface="+mn-lt"/>
              <a:cs typeface="Times New Roman" panose="02020603050405020304" pitchFamily="18" charset="0"/>
            </a:rPr>
            <a:t>(ROS), in </a:t>
          </a:r>
          <a:r>
            <a:rPr lang="tr-TR" dirty="0" err="1">
              <a:latin typeface="+mn-lt"/>
              <a:cs typeface="Times New Roman" panose="02020603050405020304" pitchFamily="18" charset="0"/>
            </a:rPr>
            <a:t>neural</a:t>
          </a:r>
          <a:r>
            <a:rPr lang="tr-TR" dirty="0">
              <a:latin typeface="+mn-lt"/>
              <a:cs typeface="Times New Roman" panose="02020603050405020304" pitchFamily="18" charset="0"/>
            </a:rPr>
            <a:t> </a:t>
          </a:r>
          <a:r>
            <a:rPr lang="tr-TR" dirty="0" err="1">
              <a:latin typeface="+mn-lt"/>
              <a:cs typeface="Times New Roman" panose="02020603050405020304" pitchFamily="18" charset="0"/>
            </a:rPr>
            <a:t>pheochromocytoma-derived</a:t>
          </a:r>
          <a:r>
            <a:rPr lang="tr-TR" dirty="0">
              <a:latin typeface="+mn-lt"/>
              <a:cs typeface="Times New Roman" panose="02020603050405020304" pitchFamily="18" charset="0"/>
            </a:rPr>
            <a:t> PC12 </a:t>
          </a:r>
          <a:r>
            <a:rPr lang="tr-TR" dirty="0" err="1">
              <a:latin typeface="+mn-lt"/>
              <a:cs typeface="Times New Roman" panose="02020603050405020304" pitchFamily="18" charset="0"/>
            </a:rPr>
            <a:t>cells</a:t>
          </a:r>
          <a:r>
            <a:rPr lang="tr-TR" dirty="0">
              <a:latin typeface="+mn-lt"/>
              <a:cs typeface="Times New Roman" panose="02020603050405020304" pitchFamily="18" charset="0"/>
            </a:rPr>
            <a:t>.</a:t>
          </a:r>
        </a:p>
      </dgm:t>
    </dgm:pt>
    <dgm:pt modelId="{3E4DF626-DD07-4872-9AF1-4BBD40368B12}" type="parTrans" cxnId="{8F031EC0-DB82-458E-A695-6724C7705B9B}">
      <dgm:prSet/>
      <dgm:spPr/>
      <dgm:t>
        <a:bodyPr/>
        <a:lstStyle/>
        <a:p>
          <a:endParaRPr lang="tr-TR"/>
        </a:p>
      </dgm:t>
    </dgm:pt>
    <dgm:pt modelId="{3B3BB564-9BCD-45BB-B14D-5ED4D846839C}" type="sibTrans" cxnId="{8F031EC0-DB82-458E-A695-6724C7705B9B}">
      <dgm:prSet/>
      <dgm:spPr/>
      <dgm:t>
        <a:bodyPr/>
        <a:lstStyle/>
        <a:p>
          <a:endParaRPr lang="tr-TR"/>
        </a:p>
      </dgm:t>
    </dgm:pt>
    <dgm:pt modelId="{AF41576E-207E-4A07-98BD-B4F686E0D7FF}">
      <dgm:prSet phldrT="[Metin]"/>
      <dgm:spPr/>
      <dgm:t>
        <a:bodyPr/>
        <a:lstStyle/>
        <a:p>
          <a:pPr algn="just"/>
          <a:r>
            <a:rPr lang="en-US" dirty="0">
              <a:latin typeface="+mn-lt"/>
              <a:cs typeface="Times New Roman" panose="02020603050405020304" pitchFamily="18" charset="0"/>
            </a:rPr>
            <a:t>GO would induce significant cytotoxicity of</a:t>
          </a:r>
          <a:r>
            <a:rPr lang="tr-TR" dirty="0">
              <a:latin typeface="+mn-lt"/>
              <a:cs typeface="Times New Roman" panose="02020603050405020304" pitchFamily="18" charset="0"/>
            </a:rPr>
            <a:t> </a:t>
          </a:r>
          <a:r>
            <a:rPr lang="en-US" dirty="0">
              <a:latin typeface="+mn-lt"/>
              <a:cs typeface="Times New Roman" panose="02020603050405020304" pitchFamily="18" charset="0"/>
            </a:rPr>
            <a:t>human fibroblast cells at a GO concentration</a:t>
          </a:r>
          <a:endParaRPr lang="tr-TR" dirty="0">
            <a:latin typeface="+mn-lt"/>
            <a:cs typeface="Times New Roman" panose="02020603050405020304" pitchFamily="18" charset="0"/>
          </a:endParaRPr>
        </a:p>
        <a:p>
          <a:pPr algn="just"/>
          <a:r>
            <a:rPr lang="tr-TR" dirty="0" err="1">
              <a:latin typeface="+mn-lt"/>
              <a:cs typeface="Times New Roman" panose="02020603050405020304" pitchFamily="18" charset="0"/>
            </a:rPr>
            <a:t>above</a:t>
          </a:r>
          <a:r>
            <a:rPr lang="tr-TR" dirty="0">
              <a:latin typeface="+mn-lt"/>
              <a:cs typeface="Times New Roman" panose="02020603050405020304" pitchFamily="18" charset="0"/>
            </a:rPr>
            <a:t> 50 mg/l.</a:t>
          </a:r>
        </a:p>
      </dgm:t>
    </dgm:pt>
    <dgm:pt modelId="{CE395B1A-FAEA-4258-A525-B494B8611A99}" type="parTrans" cxnId="{AB0813B0-C0A6-42B6-8B26-CE3371912E5E}">
      <dgm:prSet/>
      <dgm:spPr/>
      <dgm:t>
        <a:bodyPr/>
        <a:lstStyle/>
        <a:p>
          <a:endParaRPr lang="tr-TR"/>
        </a:p>
      </dgm:t>
    </dgm:pt>
    <dgm:pt modelId="{AA4E9699-9755-4D35-8E80-61E14941EB69}" type="sibTrans" cxnId="{AB0813B0-C0A6-42B6-8B26-CE3371912E5E}">
      <dgm:prSet/>
      <dgm:spPr/>
      <dgm:t>
        <a:bodyPr/>
        <a:lstStyle/>
        <a:p>
          <a:endParaRPr lang="tr-TR"/>
        </a:p>
      </dgm:t>
    </dgm:pt>
    <dgm:pt modelId="{80381ADC-55B3-430A-9882-E84EE32FC2CF}">
      <dgm:prSet phldrT="[Metin]"/>
      <dgm:spPr/>
      <dgm:t>
        <a:bodyPr/>
        <a:lstStyle/>
        <a:p>
          <a:pPr algn="just"/>
          <a:r>
            <a:rPr lang="tr-TR" dirty="0">
              <a:latin typeface="+mn-lt"/>
              <a:cs typeface="Times New Roman" panose="02020603050405020304" pitchFamily="18" charset="0"/>
            </a:rPr>
            <a:t>A</a:t>
          </a:r>
          <a:r>
            <a:rPr lang="en-US" dirty="0">
              <a:latin typeface="+mn-lt"/>
              <a:cs typeface="Times New Roman" panose="02020603050405020304" pitchFamily="18" charset="0"/>
            </a:rPr>
            <a:t>s-prepared GO only lightly decreased A549 cells proliferation rates without inducing apoptosis or cell death at an exposure concentration up to 85 mg/l. By contrast, reduced GO (RGO) after treatment by hydrazine hydrate exhibited a remarkable cytotoxicity to the same cell line.</a:t>
          </a:r>
          <a:endParaRPr lang="tr-TR" dirty="0">
            <a:latin typeface="+mn-lt"/>
            <a:cs typeface="Times New Roman" panose="02020603050405020304" pitchFamily="18" charset="0"/>
          </a:endParaRPr>
        </a:p>
      </dgm:t>
    </dgm:pt>
    <dgm:pt modelId="{2FFD2011-BD61-4742-B009-5B6970EA829A}" type="parTrans" cxnId="{76ACE398-926D-49AC-A022-5974EA3BE96C}">
      <dgm:prSet/>
      <dgm:spPr/>
      <dgm:t>
        <a:bodyPr/>
        <a:lstStyle/>
        <a:p>
          <a:endParaRPr lang="tr-TR"/>
        </a:p>
      </dgm:t>
    </dgm:pt>
    <dgm:pt modelId="{88BA9ED1-D248-4814-ADDD-C8F5551B5949}" type="sibTrans" cxnId="{76ACE398-926D-49AC-A022-5974EA3BE96C}">
      <dgm:prSet/>
      <dgm:spPr/>
      <dgm:t>
        <a:bodyPr/>
        <a:lstStyle/>
        <a:p>
          <a:endParaRPr lang="tr-TR"/>
        </a:p>
      </dgm:t>
    </dgm:pt>
    <dgm:pt modelId="{7DA3EBD4-3544-42FA-9E0B-7A6FD93F857B}" type="pres">
      <dgm:prSet presAssocID="{46BF1E20-4424-4AFB-ADAB-87418AA19A16}" presName="Name0" presStyleCnt="0">
        <dgm:presLayoutVars>
          <dgm:chMax val="7"/>
          <dgm:chPref val="7"/>
          <dgm:dir/>
        </dgm:presLayoutVars>
      </dgm:prSet>
      <dgm:spPr/>
      <dgm:t>
        <a:bodyPr/>
        <a:lstStyle/>
        <a:p>
          <a:endParaRPr lang="tr-TR"/>
        </a:p>
      </dgm:t>
    </dgm:pt>
    <dgm:pt modelId="{B3BBFDA1-C485-4B06-929E-8E869DB6F16F}" type="pres">
      <dgm:prSet presAssocID="{46BF1E20-4424-4AFB-ADAB-87418AA19A16}" presName="Name1" presStyleCnt="0"/>
      <dgm:spPr/>
    </dgm:pt>
    <dgm:pt modelId="{535AB69C-DA9C-44A8-B106-C173248A523D}" type="pres">
      <dgm:prSet presAssocID="{46BF1E20-4424-4AFB-ADAB-87418AA19A16}" presName="cycle" presStyleCnt="0"/>
      <dgm:spPr/>
    </dgm:pt>
    <dgm:pt modelId="{9D39FDB5-C659-4A27-A8BA-3CFBE0AAC91B}" type="pres">
      <dgm:prSet presAssocID="{46BF1E20-4424-4AFB-ADAB-87418AA19A16}" presName="srcNode" presStyleLbl="node1" presStyleIdx="0" presStyleCnt="3"/>
      <dgm:spPr/>
    </dgm:pt>
    <dgm:pt modelId="{3CA0049B-17B8-4FED-B1D9-03E20FF26D73}" type="pres">
      <dgm:prSet presAssocID="{46BF1E20-4424-4AFB-ADAB-87418AA19A16}" presName="conn" presStyleLbl="parChTrans1D2" presStyleIdx="0" presStyleCnt="1"/>
      <dgm:spPr/>
      <dgm:t>
        <a:bodyPr/>
        <a:lstStyle/>
        <a:p>
          <a:endParaRPr lang="tr-TR"/>
        </a:p>
      </dgm:t>
    </dgm:pt>
    <dgm:pt modelId="{E98E68B1-D221-4116-8DF1-A7699B72967B}" type="pres">
      <dgm:prSet presAssocID="{46BF1E20-4424-4AFB-ADAB-87418AA19A16}" presName="extraNode" presStyleLbl="node1" presStyleIdx="0" presStyleCnt="3"/>
      <dgm:spPr/>
    </dgm:pt>
    <dgm:pt modelId="{99BECDF3-A883-48A7-82B8-24B636BC557F}" type="pres">
      <dgm:prSet presAssocID="{46BF1E20-4424-4AFB-ADAB-87418AA19A16}" presName="dstNode" presStyleLbl="node1" presStyleIdx="0" presStyleCnt="3"/>
      <dgm:spPr/>
    </dgm:pt>
    <dgm:pt modelId="{AAEE7FAA-667D-46BB-B777-C3BAE52B5C09}" type="pres">
      <dgm:prSet presAssocID="{4B0FBD77-6CCE-436D-8F3C-6D8E954C2FF7}" presName="text_1" presStyleLbl="node1" presStyleIdx="0" presStyleCnt="3">
        <dgm:presLayoutVars>
          <dgm:bulletEnabled val="1"/>
        </dgm:presLayoutVars>
      </dgm:prSet>
      <dgm:spPr/>
      <dgm:t>
        <a:bodyPr/>
        <a:lstStyle/>
        <a:p>
          <a:endParaRPr lang="tr-TR"/>
        </a:p>
      </dgm:t>
    </dgm:pt>
    <dgm:pt modelId="{74FC0194-D040-45EF-A4C6-F0AC80C41DDD}" type="pres">
      <dgm:prSet presAssocID="{4B0FBD77-6CCE-436D-8F3C-6D8E954C2FF7}" presName="accent_1" presStyleCnt="0"/>
      <dgm:spPr/>
    </dgm:pt>
    <dgm:pt modelId="{BE5BAB22-2362-4761-AFF3-3CD8938FEC61}" type="pres">
      <dgm:prSet presAssocID="{4B0FBD77-6CCE-436D-8F3C-6D8E954C2FF7}" presName="accentRepeatNode" presStyleLbl="solidFgAcc1" presStyleIdx="0" presStyleCnt="3"/>
      <dgm:spPr/>
    </dgm:pt>
    <dgm:pt modelId="{10A0E7D3-884D-46A7-9DDE-846C28161522}" type="pres">
      <dgm:prSet presAssocID="{AF41576E-207E-4A07-98BD-B4F686E0D7FF}" presName="text_2" presStyleLbl="node1" presStyleIdx="1" presStyleCnt="3">
        <dgm:presLayoutVars>
          <dgm:bulletEnabled val="1"/>
        </dgm:presLayoutVars>
      </dgm:prSet>
      <dgm:spPr/>
      <dgm:t>
        <a:bodyPr/>
        <a:lstStyle/>
        <a:p>
          <a:endParaRPr lang="tr-TR"/>
        </a:p>
      </dgm:t>
    </dgm:pt>
    <dgm:pt modelId="{CA773753-01DB-479C-BCC9-1E3B6A20504C}" type="pres">
      <dgm:prSet presAssocID="{AF41576E-207E-4A07-98BD-B4F686E0D7FF}" presName="accent_2" presStyleCnt="0"/>
      <dgm:spPr/>
    </dgm:pt>
    <dgm:pt modelId="{66A25F0B-EDC3-4926-A23D-E116617617BA}" type="pres">
      <dgm:prSet presAssocID="{AF41576E-207E-4A07-98BD-B4F686E0D7FF}" presName="accentRepeatNode" presStyleLbl="solidFgAcc1" presStyleIdx="1" presStyleCnt="3"/>
      <dgm:spPr/>
    </dgm:pt>
    <dgm:pt modelId="{442F2599-B765-4046-9500-C9E9C81ACD1C}" type="pres">
      <dgm:prSet presAssocID="{80381ADC-55B3-430A-9882-E84EE32FC2CF}" presName="text_3" presStyleLbl="node1" presStyleIdx="2" presStyleCnt="3">
        <dgm:presLayoutVars>
          <dgm:bulletEnabled val="1"/>
        </dgm:presLayoutVars>
      </dgm:prSet>
      <dgm:spPr/>
      <dgm:t>
        <a:bodyPr/>
        <a:lstStyle/>
        <a:p>
          <a:endParaRPr lang="tr-TR"/>
        </a:p>
      </dgm:t>
    </dgm:pt>
    <dgm:pt modelId="{A52B5D7A-9B03-4D06-97FF-78E00732D387}" type="pres">
      <dgm:prSet presAssocID="{80381ADC-55B3-430A-9882-E84EE32FC2CF}" presName="accent_3" presStyleCnt="0"/>
      <dgm:spPr/>
    </dgm:pt>
    <dgm:pt modelId="{388C97E2-C727-43EA-8319-259848CA18ED}" type="pres">
      <dgm:prSet presAssocID="{80381ADC-55B3-430A-9882-E84EE32FC2CF}" presName="accentRepeatNode" presStyleLbl="solidFgAcc1" presStyleIdx="2" presStyleCnt="3"/>
      <dgm:spPr/>
    </dgm:pt>
  </dgm:ptLst>
  <dgm:cxnLst>
    <dgm:cxn modelId="{AB0813B0-C0A6-42B6-8B26-CE3371912E5E}" srcId="{46BF1E20-4424-4AFB-ADAB-87418AA19A16}" destId="{AF41576E-207E-4A07-98BD-B4F686E0D7FF}" srcOrd="1" destOrd="0" parTransId="{CE395B1A-FAEA-4258-A525-B494B8611A99}" sibTransId="{AA4E9699-9755-4D35-8E80-61E14941EB69}"/>
    <dgm:cxn modelId="{76ACE398-926D-49AC-A022-5974EA3BE96C}" srcId="{46BF1E20-4424-4AFB-ADAB-87418AA19A16}" destId="{80381ADC-55B3-430A-9882-E84EE32FC2CF}" srcOrd="2" destOrd="0" parTransId="{2FFD2011-BD61-4742-B009-5B6970EA829A}" sibTransId="{88BA9ED1-D248-4814-ADDD-C8F5551B5949}"/>
    <dgm:cxn modelId="{82FDF0BC-A3E1-4FCD-9844-A1EFA074D496}" type="presOf" srcId="{AF41576E-207E-4A07-98BD-B4F686E0D7FF}" destId="{10A0E7D3-884D-46A7-9DDE-846C28161522}" srcOrd="0" destOrd="0" presId="urn:microsoft.com/office/officeart/2008/layout/VerticalCurvedList"/>
    <dgm:cxn modelId="{8F031EC0-DB82-458E-A695-6724C7705B9B}" srcId="{46BF1E20-4424-4AFB-ADAB-87418AA19A16}" destId="{4B0FBD77-6CCE-436D-8F3C-6D8E954C2FF7}" srcOrd="0" destOrd="0" parTransId="{3E4DF626-DD07-4872-9AF1-4BBD40368B12}" sibTransId="{3B3BB564-9BCD-45BB-B14D-5ED4D846839C}"/>
    <dgm:cxn modelId="{02A7AEBB-E006-4639-9DED-B690725D31B2}" type="presOf" srcId="{46BF1E20-4424-4AFB-ADAB-87418AA19A16}" destId="{7DA3EBD4-3544-42FA-9E0B-7A6FD93F857B}" srcOrd="0" destOrd="0" presId="urn:microsoft.com/office/officeart/2008/layout/VerticalCurvedList"/>
    <dgm:cxn modelId="{0F5C185C-D05E-420F-BE2D-EEEE8D07285F}" type="presOf" srcId="{80381ADC-55B3-430A-9882-E84EE32FC2CF}" destId="{442F2599-B765-4046-9500-C9E9C81ACD1C}" srcOrd="0" destOrd="0" presId="urn:microsoft.com/office/officeart/2008/layout/VerticalCurvedList"/>
    <dgm:cxn modelId="{71C2139B-D6A8-42BE-8651-F6F153A39275}" type="presOf" srcId="{3B3BB564-9BCD-45BB-B14D-5ED4D846839C}" destId="{3CA0049B-17B8-4FED-B1D9-03E20FF26D73}" srcOrd="0" destOrd="0" presId="urn:microsoft.com/office/officeart/2008/layout/VerticalCurvedList"/>
    <dgm:cxn modelId="{FD002B92-3E7E-4F8A-A72C-E4406D519C87}" type="presOf" srcId="{4B0FBD77-6CCE-436D-8F3C-6D8E954C2FF7}" destId="{AAEE7FAA-667D-46BB-B777-C3BAE52B5C09}" srcOrd="0" destOrd="0" presId="urn:microsoft.com/office/officeart/2008/layout/VerticalCurvedList"/>
    <dgm:cxn modelId="{515EC34E-53ED-4762-A7D1-BAA547DED018}" type="presParOf" srcId="{7DA3EBD4-3544-42FA-9E0B-7A6FD93F857B}" destId="{B3BBFDA1-C485-4B06-929E-8E869DB6F16F}" srcOrd="0" destOrd="0" presId="urn:microsoft.com/office/officeart/2008/layout/VerticalCurvedList"/>
    <dgm:cxn modelId="{49C3230F-1616-4CBD-85A1-5947A4BEA2C8}" type="presParOf" srcId="{B3BBFDA1-C485-4B06-929E-8E869DB6F16F}" destId="{535AB69C-DA9C-44A8-B106-C173248A523D}" srcOrd="0" destOrd="0" presId="urn:microsoft.com/office/officeart/2008/layout/VerticalCurvedList"/>
    <dgm:cxn modelId="{D5176961-9519-4319-96C8-FE21F342ACAD}" type="presParOf" srcId="{535AB69C-DA9C-44A8-B106-C173248A523D}" destId="{9D39FDB5-C659-4A27-A8BA-3CFBE0AAC91B}" srcOrd="0" destOrd="0" presId="urn:microsoft.com/office/officeart/2008/layout/VerticalCurvedList"/>
    <dgm:cxn modelId="{8E44BA6B-5AFD-49FF-B3A9-E45BA3F70565}" type="presParOf" srcId="{535AB69C-DA9C-44A8-B106-C173248A523D}" destId="{3CA0049B-17B8-4FED-B1D9-03E20FF26D73}" srcOrd="1" destOrd="0" presId="urn:microsoft.com/office/officeart/2008/layout/VerticalCurvedList"/>
    <dgm:cxn modelId="{D5ED3CBD-7BB5-4909-8357-9ED98F03DEC1}" type="presParOf" srcId="{535AB69C-DA9C-44A8-B106-C173248A523D}" destId="{E98E68B1-D221-4116-8DF1-A7699B72967B}" srcOrd="2" destOrd="0" presId="urn:microsoft.com/office/officeart/2008/layout/VerticalCurvedList"/>
    <dgm:cxn modelId="{1B3AD29B-1E3C-409A-9DFE-7C7176634952}" type="presParOf" srcId="{535AB69C-DA9C-44A8-B106-C173248A523D}" destId="{99BECDF3-A883-48A7-82B8-24B636BC557F}" srcOrd="3" destOrd="0" presId="urn:microsoft.com/office/officeart/2008/layout/VerticalCurvedList"/>
    <dgm:cxn modelId="{B4A2B88F-89C1-4E98-87A5-DCB1070AAB61}" type="presParOf" srcId="{B3BBFDA1-C485-4B06-929E-8E869DB6F16F}" destId="{AAEE7FAA-667D-46BB-B777-C3BAE52B5C09}" srcOrd="1" destOrd="0" presId="urn:microsoft.com/office/officeart/2008/layout/VerticalCurvedList"/>
    <dgm:cxn modelId="{39F8C67A-FB34-4CBC-9CE1-9654CB291A07}" type="presParOf" srcId="{B3BBFDA1-C485-4B06-929E-8E869DB6F16F}" destId="{74FC0194-D040-45EF-A4C6-F0AC80C41DDD}" srcOrd="2" destOrd="0" presId="urn:microsoft.com/office/officeart/2008/layout/VerticalCurvedList"/>
    <dgm:cxn modelId="{ACA8EFAE-CA3B-428B-A7D8-A05913DF6E5E}" type="presParOf" srcId="{74FC0194-D040-45EF-A4C6-F0AC80C41DDD}" destId="{BE5BAB22-2362-4761-AFF3-3CD8938FEC61}" srcOrd="0" destOrd="0" presId="urn:microsoft.com/office/officeart/2008/layout/VerticalCurvedList"/>
    <dgm:cxn modelId="{C97D1152-B755-42D8-B67B-646962177F1D}" type="presParOf" srcId="{B3BBFDA1-C485-4B06-929E-8E869DB6F16F}" destId="{10A0E7D3-884D-46A7-9DDE-846C28161522}" srcOrd="3" destOrd="0" presId="urn:microsoft.com/office/officeart/2008/layout/VerticalCurvedList"/>
    <dgm:cxn modelId="{3145AB57-25A6-4C8F-A9B1-6D11B6BD662D}" type="presParOf" srcId="{B3BBFDA1-C485-4B06-929E-8E869DB6F16F}" destId="{CA773753-01DB-479C-BCC9-1E3B6A20504C}" srcOrd="4" destOrd="0" presId="urn:microsoft.com/office/officeart/2008/layout/VerticalCurvedList"/>
    <dgm:cxn modelId="{F04DED27-0D3C-435C-A7AF-FD45607EDBD0}" type="presParOf" srcId="{CA773753-01DB-479C-BCC9-1E3B6A20504C}" destId="{66A25F0B-EDC3-4926-A23D-E116617617BA}" srcOrd="0" destOrd="0" presId="urn:microsoft.com/office/officeart/2008/layout/VerticalCurvedList"/>
    <dgm:cxn modelId="{0DBEA145-7BF2-4D26-83FD-BE264D4A1007}" type="presParOf" srcId="{B3BBFDA1-C485-4B06-929E-8E869DB6F16F}" destId="{442F2599-B765-4046-9500-C9E9C81ACD1C}" srcOrd="5" destOrd="0" presId="urn:microsoft.com/office/officeart/2008/layout/VerticalCurvedList"/>
    <dgm:cxn modelId="{27649752-3CDA-4A7A-8A21-D8956F8C2A77}" type="presParOf" srcId="{B3BBFDA1-C485-4B06-929E-8E869DB6F16F}" destId="{A52B5D7A-9B03-4D06-97FF-78E00732D387}" srcOrd="6" destOrd="0" presId="urn:microsoft.com/office/officeart/2008/layout/VerticalCurvedList"/>
    <dgm:cxn modelId="{FD3A831F-2BC9-422B-B6A7-24FF9243BA4B}" type="presParOf" srcId="{A52B5D7A-9B03-4D06-97FF-78E00732D387}" destId="{388C97E2-C727-43EA-8319-259848CA18ED}"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62F605-B36A-4B58-8FE8-D2EA728F10C9}" type="doc">
      <dgm:prSet loTypeId="urn:microsoft.com/office/officeart/2008/layout/LinedList" loCatId="list" qsTypeId="urn:microsoft.com/office/officeart/2005/8/quickstyle/simple1" qsCatId="simple" csTypeId="urn:microsoft.com/office/officeart/2005/8/colors/colorful1#2" csCatId="colorful" phldr="1"/>
      <dgm:spPr/>
      <dgm:t>
        <a:bodyPr/>
        <a:lstStyle/>
        <a:p>
          <a:endParaRPr lang="en-US"/>
        </a:p>
      </dgm:t>
    </dgm:pt>
    <dgm:pt modelId="{B0E953A7-A39B-4010-A887-002427384B82}">
      <dgm:prSet/>
      <dgm:spPr/>
      <dgm:t>
        <a:bodyPr/>
        <a:lstStyle/>
        <a:p>
          <a:r>
            <a:rPr lang="tr-TR" dirty="0"/>
            <a:t>S</a:t>
          </a:r>
          <a:r>
            <a:rPr lang="en-US" dirty="0"/>
            <a:t>ingle-layered graphene</a:t>
          </a:r>
          <a:r>
            <a:rPr lang="tr-TR" dirty="0"/>
            <a:t> </a:t>
          </a:r>
          <a:r>
            <a:rPr lang="en-US" dirty="0"/>
            <a:t>sheets have two sides exposed on the surface and,</a:t>
          </a:r>
          <a:r>
            <a:rPr lang="tr-TR" dirty="0"/>
            <a:t> </a:t>
          </a:r>
          <a:r>
            <a:rPr lang="en-US" dirty="0"/>
            <a:t>thus, at least a doubled external surface area than</a:t>
          </a:r>
          <a:r>
            <a:rPr lang="tr-TR" dirty="0"/>
            <a:t> </a:t>
          </a:r>
          <a:r>
            <a:rPr lang="en-US" dirty="0"/>
            <a:t>SWNTs.</a:t>
          </a:r>
        </a:p>
      </dgm:t>
    </dgm:pt>
    <dgm:pt modelId="{0F311283-D39B-4A6E-8DFF-AB1C746735CB}" type="parTrans" cxnId="{E6F7B168-2AB6-49D4-8EF1-FD59D090CFE7}">
      <dgm:prSet/>
      <dgm:spPr/>
      <dgm:t>
        <a:bodyPr/>
        <a:lstStyle/>
        <a:p>
          <a:endParaRPr lang="en-US"/>
        </a:p>
      </dgm:t>
    </dgm:pt>
    <dgm:pt modelId="{BD732A0A-4ACA-4997-950A-05CF9D1CC5B1}" type="sibTrans" cxnId="{E6F7B168-2AB6-49D4-8EF1-FD59D090CFE7}">
      <dgm:prSet/>
      <dgm:spPr/>
      <dgm:t>
        <a:bodyPr/>
        <a:lstStyle/>
        <a:p>
          <a:endParaRPr lang="en-US"/>
        </a:p>
      </dgm:t>
    </dgm:pt>
    <dgm:pt modelId="{64CD0587-4F92-45A5-8258-F881D98B81BA}">
      <dgm:prSet/>
      <dgm:spPr/>
      <dgm:t>
        <a:bodyPr/>
        <a:lstStyle/>
        <a:p>
          <a:r>
            <a:rPr lang="en-US" dirty="0"/>
            <a:t>The passive</a:t>
          </a:r>
          <a:r>
            <a:rPr lang="tr-TR" dirty="0"/>
            <a:t> </a:t>
          </a:r>
          <a:r>
            <a:rPr lang="en-US" dirty="0"/>
            <a:t>tumor targeting effect of the 2D </a:t>
          </a:r>
          <a:r>
            <a:rPr lang="en-US" dirty="0" err="1"/>
            <a:t>nano</a:t>
          </a:r>
          <a:r>
            <a:rPr lang="en-US" dirty="0"/>
            <a:t>-graphene</a:t>
          </a:r>
          <a:r>
            <a:rPr lang="tr-TR" dirty="0"/>
            <a:t> </a:t>
          </a:r>
          <a:r>
            <a:rPr lang="en-US" dirty="0"/>
            <a:t>appears to be more efficient than that of the</a:t>
          </a:r>
          <a:r>
            <a:rPr lang="tr-TR" dirty="0"/>
            <a:t> </a:t>
          </a:r>
          <a:r>
            <a:rPr lang="en-US" dirty="0"/>
            <a:t>1D SWNTs</a:t>
          </a:r>
          <a:r>
            <a:rPr lang="tr-TR" dirty="0"/>
            <a:t> </a:t>
          </a:r>
          <a:r>
            <a:rPr lang="en-US" dirty="0"/>
            <a:t>and is likely attributed to the</a:t>
          </a:r>
          <a:r>
            <a:rPr lang="tr-TR" dirty="0"/>
            <a:t> </a:t>
          </a:r>
          <a:r>
            <a:rPr lang="en-US" dirty="0"/>
            <a:t>unique shape and size of nanographene that</a:t>
          </a:r>
          <a:r>
            <a:rPr lang="tr-TR" dirty="0"/>
            <a:t> </a:t>
          </a:r>
          <a:r>
            <a:rPr lang="en-US" dirty="0"/>
            <a:t>favor the enhanced permeability and retention</a:t>
          </a:r>
          <a:r>
            <a:rPr lang="tr-TR" dirty="0"/>
            <a:t> </a:t>
          </a:r>
          <a:r>
            <a:rPr lang="tr-TR" dirty="0" err="1"/>
            <a:t>effect</a:t>
          </a:r>
          <a:r>
            <a:rPr lang="tr-TR" dirty="0"/>
            <a:t>.</a:t>
          </a:r>
          <a:endParaRPr lang="en-US" dirty="0"/>
        </a:p>
      </dgm:t>
    </dgm:pt>
    <dgm:pt modelId="{2BB70A24-F3A6-47A5-B348-83DBE5D6A96A}" type="parTrans" cxnId="{04AF0507-6F11-4AFE-B285-1309A5E8F7C2}">
      <dgm:prSet/>
      <dgm:spPr/>
      <dgm:t>
        <a:bodyPr/>
        <a:lstStyle/>
        <a:p>
          <a:endParaRPr lang="en-US"/>
        </a:p>
      </dgm:t>
    </dgm:pt>
    <dgm:pt modelId="{53D65D67-618C-4E31-A18E-90AA485DBD68}" type="sibTrans" cxnId="{04AF0507-6F11-4AFE-B285-1309A5E8F7C2}">
      <dgm:prSet/>
      <dgm:spPr/>
      <dgm:t>
        <a:bodyPr/>
        <a:lstStyle/>
        <a:p>
          <a:endParaRPr lang="en-US"/>
        </a:p>
      </dgm:t>
    </dgm:pt>
    <dgm:pt modelId="{6E783E84-5816-4628-8DDD-CAF3D5EB13D2}">
      <dgm:prSet/>
      <dgm:spPr/>
      <dgm:t>
        <a:bodyPr/>
        <a:lstStyle/>
        <a:p>
          <a:r>
            <a:rPr lang="tr-TR" dirty="0"/>
            <a:t>T</a:t>
          </a:r>
          <a:r>
            <a:rPr lang="en-US" dirty="0"/>
            <a:t>he 2D graphene sheets may be easily complexed to various other functional nanoparticles for potential multimodality imaging</a:t>
          </a:r>
          <a:r>
            <a:rPr lang="tr-TR" dirty="0"/>
            <a:t> </a:t>
          </a:r>
          <a:r>
            <a:rPr lang="en-US" dirty="0"/>
            <a:t>and therapy applications, while the </a:t>
          </a:r>
          <a:r>
            <a:rPr lang="en-US" dirty="0" err="1"/>
            <a:t>nano</a:t>
          </a:r>
          <a:r>
            <a:rPr lang="tr-TR" dirty="0"/>
            <a:t>-</a:t>
          </a:r>
          <a:r>
            <a:rPr lang="en-US" dirty="0"/>
            <a:t>particle</a:t>
          </a:r>
          <a:r>
            <a:rPr lang="tr-TR" dirty="0"/>
            <a:t> </a:t>
          </a:r>
          <a:r>
            <a:rPr lang="en-US" dirty="0"/>
            <a:t>modification on individual nanotubes is relatively</a:t>
          </a:r>
          <a:r>
            <a:rPr lang="tr-TR" dirty="0"/>
            <a:t> </a:t>
          </a:r>
          <a:r>
            <a:rPr lang="en-US" dirty="0"/>
            <a:t>more complicated.</a:t>
          </a:r>
        </a:p>
      </dgm:t>
    </dgm:pt>
    <dgm:pt modelId="{7C138AB8-1582-420B-B12A-23A164D469EC}" type="parTrans" cxnId="{5E2EB3AC-267B-45E2-B85F-13A04946A463}">
      <dgm:prSet/>
      <dgm:spPr/>
      <dgm:t>
        <a:bodyPr/>
        <a:lstStyle/>
        <a:p>
          <a:endParaRPr lang="en-US"/>
        </a:p>
      </dgm:t>
    </dgm:pt>
    <dgm:pt modelId="{0FF92527-E23D-462E-AF83-850539A6B9CC}" type="sibTrans" cxnId="{5E2EB3AC-267B-45E2-B85F-13A04946A463}">
      <dgm:prSet/>
      <dgm:spPr/>
      <dgm:t>
        <a:bodyPr/>
        <a:lstStyle/>
        <a:p>
          <a:endParaRPr lang="en-US"/>
        </a:p>
      </dgm:t>
    </dgm:pt>
    <dgm:pt modelId="{AC4961E6-86AA-4A7F-A482-C56097F86030}" type="pres">
      <dgm:prSet presAssocID="{8662F605-B36A-4B58-8FE8-D2EA728F10C9}" presName="vert0" presStyleCnt="0">
        <dgm:presLayoutVars>
          <dgm:dir/>
          <dgm:animOne val="branch"/>
          <dgm:animLvl val="lvl"/>
        </dgm:presLayoutVars>
      </dgm:prSet>
      <dgm:spPr/>
      <dgm:t>
        <a:bodyPr/>
        <a:lstStyle/>
        <a:p>
          <a:endParaRPr lang="tr-TR"/>
        </a:p>
      </dgm:t>
    </dgm:pt>
    <dgm:pt modelId="{72915DB2-EE43-4B24-A1DB-153912FC6339}" type="pres">
      <dgm:prSet presAssocID="{B0E953A7-A39B-4010-A887-002427384B82}" presName="thickLine" presStyleLbl="alignNode1" presStyleIdx="0" presStyleCnt="3"/>
      <dgm:spPr/>
    </dgm:pt>
    <dgm:pt modelId="{0636A39C-8703-45DA-A3B6-F5EB410CA315}" type="pres">
      <dgm:prSet presAssocID="{B0E953A7-A39B-4010-A887-002427384B82}" presName="horz1" presStyleCnt="0"/>
      <dgm:spPr/>
    </dgm:pt>
    <dgm:pt modelId="{EEBDD0B0-559E-41D4-8BD4-21A5E35AD021}" type="pres">
      <dgm:prSet presAssocID="{B0E953A7-A39B-4010-A887-002427384B82}" presName="tx1" presStyleLbl="revTx" presStyleIdx="0" presStyleCnt="3"/>
      <dgm:spPr/>
      <dgm:t>
        <a:bodyPr/>
        <a:lstStyle/>
        <a:p>
          <a:endParaRPr lang="tr-TR"/>
        </a:p>
      </dgm:t>
    </dgm:pt>
    <dgm:pt modelId="{D624BD11-747C-4839-9833-81D6A34C2EC0}" type="pres">
      <dgm:prSet presAssocID="{B0E953A7-A39B-4010-A887-002427384B82}" presName="vert1" presStyleCnt="0"/>
      <dgm:spPr/>
    </dgm:pt>
    <dgm:pt modelId="{D477E706-7079-452E-AF38-2E83DBD8E1E1}" type="pres">
      <dgm:prSet presAssocID="{64CD0587-4F92-45A5-8258-F881D98B81BA}" presName="thickLine" presStyleLbl="alignNode1" presStyleIdx="1" presStyleCnt="3" custLinFactNeighborX="9" custLinFactNeighborY="-14940"/>
      <dgm:spPr/>
    </dgm:pt>
    <dgm:pt modelId="{1E15AC07-A746-42A8-B3F3-D678F1DBDFF9}" type="pres">
      <dgm:prSet presAssocID="{64CD0587-4F92-45A5-8258-F881D98B81BA}" presName="horz1" presStyleCnt="0"/>
      <dgm:spPr/>
    </dgm:pt>
    <dgm:pt modelId="{EBD00110-5DCB-4810-8225-4548E658D214}" type="pres">
      <dgm:prSet presAssocID="{64CD0587-4F92-45A5-8258-F881D98B81BA}" presName="tx1" presStyleLbl="revTx" presStyleIdx="1" presStyleCnt="3" custLinFactNeighborX="9" custLinFactNeighborY="-16247"/>
      <dgm:spPr/>
      <dgm:t>
        <a:bodyPr/>
        <a:lstStyle/>
        <a:p>
          <a:endParaRPr lang="tr-TR"/>
        </a:p>
      </dgm:t>
    </dgm:pt>
    <dgm:pt modelId="{BBCF19F2-98A4-4072-8B08-0BAD0DB04A57}" type="pres">
      <dgm:prSet presAssocID="{64CD0587-4F92-45A5-8258-F881D98B81BA}" presName="vert1" presStyleCnt="0"/>
      <dgm:spPr/>
    </dgm:pt>
    <dgm:pt modelId="{D45AFE02-16D6-4AAF-891A-24890241254D}" type="pres">
      <dgm:prSet presAssocID="{6E783E84-5816-4628-8DDD-CAF3D5EB13D2}" presName="thickLine" presStyleLbl="alignNode1" presStyleIdx="2" presStyleCnt="3"/>
      <dgm:spPr/>
    </dgm:pt>
    <dgm:pt modelId="{4798532A-10D2-42A9-92F7-478368AB0F4B}" type="pres">
      <dgm:prSet presAssocID="{6E783E84-5816-4628-8DDD-CAF3D5EB13D2}" presName="horz1" presStyleCnt="0"/>
      <dgm:spPr/>
    </dgm:pt>
    <dgm:pt modelId="{C8348A2D-DD9B-4DD7-B20E-D5EEDF13D4B8}" type="pres">
      <dgm:prSet presAssocID="{6E783E84-5816-4628-8DDD-CAF3D5EB13D2}" presName="tx1" presStyleLbl="revTx" presStyleIdx="2" presStyleCnt="3"/>
      <dgm:spPr/>
      <dgm:t>
        <a:bodyPr/>
        <a:lstStyle/>
        <a:p>
          <a:endParaRPr lang="tr-TR"/>
        </a:p>
      </dgm:t>
    </dgm:pt>
    <dgm:pt modelId="{C9C99307-AD68-42C2-B6D9-73262A9046F2}" type="pres">
      <dgm:prSet presAssocID="{6E783E84-5816-4628-8DDD-CAF3D5EB13D2}" presName="vert1" presStyleCnt="0"/>
      <dgm:spPr/>
    </dgm:pt>
  </dgm:ptLst>
  <dgm:cxnLst>
    <dgm:cxn modelId="{D874904C-252A-4971-AA25-72587083F28B}" type="presOf" srcId="{B0E953A7-A39B-4010-A887-002427384B82}" destId="{EEBDD0B0-559E-41D4-8BD4-21A5E35AD021}" srcOrd="0" destOrd="0" presId="urn:microsoft.com/office/officeart/2008/layout/LinedList"/>
    <dgm:cxn modelId="{04AF0507-6F11-4AFE-B285-1309A5E8F7C2}" srcId="{8662F605-B36A-4B58-8FE8-D2EA728F10C9}" destId="{64CD0587-4F92-45A5-8258-F881D98B81BA}" srcOrd="1" destOrd="0" parTransId="{2BB70A24-F3A6-47A5-B348-83DBE5D6A96A}" sibTransId="{53D65D67-618C-4E31-A18E-90AA485DBD68}"/>
    <dgm:cxn modelId="{5E2EB3AC-267B-45E2-B85F-13A04946A463}" srcId="{8662F605-B36A-4B58-8FE8-D2EA728F10C9}" destId="{6E783E84-5816-4628-8DDD-CAF3D5EB13D2}" srcOrd="2" destOrd="0" parTransId="{7C138AB8-1582-420B-B12A-23A164D469EC}" sibTransId="{0FF92527-E23D-462E-AF83-850539A6B9CC}"/>
    <dgm:cxn modelId="{E6F7B168-2AB6-49D4-8EF1-FD59D090CFE7}" srcId="{8662F605-B36A-4B58-8FE8-D2EA728F10C9}" destId="{B0E953A7-A39B-4010-A887-002427384B82}" srcOrd="0" destOrd="0" parTransId="{0F311283-D39B-4A6E-8DFF-AB1C746735CB}" sibTransId="{BD732A0A-4ACA-4997-950A-05CF9D1CC5B1}"/>
    <dgm:cxn modelId="{EEFE9F04-D26D-41C8-B1B9-2190F80288BF}" type="presOf" srcId="{64CD0587-4F92-45A5-8258-F881D98B81BA}" destId="{EBD00110-5DCB-4810-8225-4548E658D214}" srcOrd="0" destOrd="0" presId="urn:microsoft.com/office/officeart/2008/layout/LinedList"/>
    <dgm:cxn modelId="{5CBE9431-45DA-4287-A495-4140E0556EBE}" type="presOf" srcId="{8662F605-B36A-4B58-8FE8-D2EA728F10C9}" destId="{AC4961E6-86AA-4A7F-A482-C56097F86030}" srcOrd="0" destOrd="0" presId="urn:microsoft.com/office/officeart/2008/layout/LinedList"/>
    <dgm:cxn modelId="{75D26FE4-ED54-4971-A61F-6FD7E503C5F3}" type="presOf" srcId="{6E783E84-5816-4628-8DDD-CAF3D5EB13D2}" destId="{C8348A2D-DD9B-4DD7-B20E-D5EEDF13D4B8}" srcOrd="0" destOrd="0" presId="urn:microsoft.com/office/officeart/2008/layout/LinedList"/>
    <dgm:cxn modelId="{63FEBA0D-2EDB-4694-A493-78902F57A237}" type="presParOf" srcId="{AC4961E6-86AA-4A7F-A482-C56097F86030}" destId="{72915DB2-EE43-4B24-A1DB-153912FC6339}" srcOrd="0" destOrd="0" presId="urn:microsoft.com/office/officeart/2008/layout/LinedList"/>
    <dgm:cxn modelId="{5E0B2681-3F40-421E-B8AF-EFC478500CA0}" type="presParOf" srcId="{AC4961E6-86AA-4A7F-A482-C56097F86030}" destId="{0636A39C-8703-45DA-A3B6-F5EB410CA315}" srcOrd="1" destOrd="0" presId="urn:microsoft.com/office/officeart/2008/layout/LinedList"/>
    <dgm:cxn modelId="{3A11EAC3-D226-4492-B978-4F3C812F95CA}" type="presParOf" srcId="{0636A39C-8703-45DA-A3B6-F5EB410CA315}" destId="{EEBDD0B0-559E-41D4-8BD4-21A5E35AD021}" srcOrd="0" destOrd="0" presId="urn:microsoft.com/office/officeart/2008/layout/LinedList"/>
    <dgm:cxn modelId="{A7857D5A-E4EA-4FFB-860B-1299B0B0922B}" type="presParOf" srcId="{0636A39C-8703-45DA-A3B6-F5EB410CA315}" destId="{D624BD11-747C-4839-9833-81D6A34C2EC0}" srcOrd="1" destOrd="0" presId="urn:microsoft.com/office/officeart/2008/layout/LinedList"/>
    <dgm:cxn modelId="{A5FD6386-3DE1-442A-B635-A99CC3464B51}" type="presParOf" srcId="{AC4961E6-86AA-4A7F-A482-C56097F86030}" destId="{D477E706-7079-452E-AF38-2E83DBD8E1E1}" srcOrd="2" destOrd="0" presId="urn:microsoft.com/office/officeart/2008/layout/LinedList"/>
    <dgm:cxn modelId="{0D7D12E5-9CEE-406C-BAAA-C53C751CC827}" type="presParOf" srcId="{AC4961E6-86AA-4A7F-A482-C56097F86030}" destId="{1E15AC07-A746-42A8-B3F3-D678F1DBDFF9}" srcOrd="3" destOrd="0" presId="urn:microsoft.com/office/officeart/2008/layout/LinedList"/>
    <dgm:cxn modelId="{E436666E-A2E9-46A9-97FE-E1D9C64CFBE0}" type="presParOf" srcId="{1E15AC07-A746-42A8-B3F3-D678F1DBDFF9}" destId="{EBD00110-5DCB-4810-8225-4548E658D214}" srcOrd="0" destOrd="0" presId="urn:microsoft.com/office/officeart/2008/layout/LinedList"/>
    <dgm:cxn modelId="{7207D5BA-4EC0-4F78-8B88-FC3CE6F2C634}" type="presParOf" srcId="{1E15AC07-A746-42A8-B3F3-D678F1DBDFF9}" destId="{BBCF19F2-98A4-4072-8B08-0BAD0DB04A57}" srcOrd="1" destOrd="0" presId="urn:microsoft.com/office/officeart/2008/layout/LinedList"/>
    <dgm:cxn modelId="{E136AA0C-AB6C-43D7-BC72-89C353091F90}" type="presParOf" srcId="{AC4961E6-86AA-4A7F-A482-C56097F86030}" destId="{D45AFE02-16D6-4AAF-891A-24890241254D}" srcOrd="4" destOrd="0" presId="urn:microsoft.com/office/officeart/2008/layout/LinedList"/>
    <dgm:cxn modelId="{36DCADBF-1060-49BB-B605-1002700699A7}" type="presParOf" srcId="{AC4961E6-86AA-4A7F-A482-C56097F86030}" destId="{4798532A-10D2-42A9-92F7-478368AB0F4B}" srcOrd="5" destOrd="0" presId="urn:microsoft.com/office/officeart/2008/layout/LinedList"/>
    <dgm:cxn modelId="{45390D26-B8B2-4554-B9D1-B2AB46E66172}" type="presParOf" srcId="{4798532A-10D2-42A9-92F7-478368AB0F4B}" destId="{C8348A2D-DD9B-4DD7-B20E-D5EEDF13D4B8}" srcOrd="0" destOrd="0" presId="urn:microsoft.com/office/officeart/2008/layout/LinedList"/>
    <dgm:cxn modelId="{3087FB02-70BA-4315-B95E-317F81BF02E5}" type="presParOf" srcId="{4798532A-10D2-42A9-92F7-478368AB0F4B}" destId="{C9C99307-AD68-42C2-B6D9-73262A9046F2}"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1B04A8-897B-4DCA-9842-CF2237EF1A61}" type="datetimeFigureOut">
              <a:rPr lang="tr-TR" smtClean="0"/>
              <a:pPr/>
              <a:t>30.12.2019</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990880-0DAD-4ABD-9AF4-A7400464BDFD}" type="slidenum">
              <a:rPr lang="tr-TR" smtClean="0"/>
              <a:pPr/>
              <a:t>‹#›</a:t>
            </a:fld>
            <a:endParaRPr lang="tr-TR"/>
          </a:p>
        </p:txBody>
      </p:sp>
    </p:spTree>
    <p:extLst>
      <p:ext uri="{BB962C8B-B14F-4D97-AF65-F5344CB8AC3E}">
        <p14:creationId xmlns:p14="http://schemas.microsoft.com/office/powerpoint/2010/main" xmlns="" val="3473727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C6990880-0DAD-4ABD-9AF4-A7400464BDFD}" type="slidenum">
              <a:rPr lang="tr-TR" smtClean="0"/>
              <a:pPr/>
              <a:t>1</a:t>
            </a:fld>
            <a:endParaRPr lang="tr-TR"/>
          </a:p>
        </p:txBody>
      </p:sp>
    </p:spTree>
    <p:extLst>
      <p:ext uri="{BB962C8B-B14F-4D97-AF65-F5344CB8AC3E}">
        <p14:creationId xmlns:p14="http://schemas.microsoft.com/office/powerpoint/2010/main" xmlns="" val="321012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6990880-0DAD-4ABD-9AF4-A7400464BDFD}" type="slidenum">
              <a:rPr lang="tr-TR" smtClean="0"/>
              <a:pPr/>
              <a:t>2</a:t>
            </a:fld>
            <a:endParaRPr lang="tr-TR"/>
          </a:p>
        </p:txBody>
      </p:sp>
    </p:spTree>
    <p:extLst>
      <p:ext uri="{BB962C8B-B14F-4D97-AF65-F5344CB8AC3E}">
        <p14:creationId xmlns:p14="http://schemas.microsoft.com/office/powerpoint/2010/main" xmlns="" val="1929506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6990880-0DAD-4ABD-9AF4-A7400464BDFD}" type="slidenum">
              <a:rPr lang="tr-TR" smtClean="0"/>
              <a:pPr/>
              <a:t>12</a:t>
            </a:fld>
            <a:endParaRPr lang="tr-TR"/>
          </a:p>
        </p:txBody>
      </p:sp>
    </p:spTree>
    <p:extLst>
      <p:ext uri="{BB962C8B-B14F-4D97-AF65-F5344CB8AC3E}">
        <p14:creationId xmlns:p14="http://schemas.microsoft.com/office/powerpoint/2010/main" xmlns="" val="408353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C6990880-0DAD-4ABD-9AF4-A7400464BDFD}" type="slidenum">
              <a:rPr lang="tr-TR" smtClean="0"/>
              <a:pPr/>
              <a:t>19</a:t>
            </a:fld>
            <a:endParaRPr lang="tr-TR"/>
          </a:p>
        </p:txBody>
      </p:sp>
    </p:spTree>
    <p:extLst>
      <p:ext uri="{BB962C8B-B14F-4D97-AF65-F5344CB8AC3E}">
        <p14:creationId xmlns:p14="http://schemas.microsoft.com/office/powerpoint/2010/main" xmlns="" val="3660261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C599DD9B-86B2-49B1-9A28-F6B783E7F37A}"/>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 xmlns:a16="http://schemas.microsoft.com/office/drawing/2014/main" id="{1098369A-F1C3-4FCB-8C9C-34BA2DA75C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 xmlns:a16="http://schemas.microsoft.com/office/drawing/2014/main" id="{DBC2FA61-ADD5-4970-8359-5B56A81B59E0}"/>
              </a:ext>
            </a:extLst>
          </p:cNvPr>
          <p:cNvSpPr>
            <a:spLocks noGrp="1"/>
          </p:cNvSpPr>
          <p:nvPr>
            <p:ph type="dt" sz="half" idx="10"/>
          </p:nvPr>
        </p:nvSpPr>
        <p:spPr/>
        <p:txBody>
          <a:bodyPr/>
          <a:lstStyle/>
          <a:p>
            <a:fld id="{9CE820DF-053B-4355-8350-CE6F7F29D26C}" type="datetimeFigureOut">
              <a:rPr lang="tr-TR" smtClean="0"/>
              <a:pPr/>
              <a:t>30.12.2019</a:t>
            </a:fld>
            <a:endParaRPr lang="tr-TR"/>
          </a:p>
        </p:txBody>
      </p:sp>
      <p:sp>
        <p:nvSpPr>
          <p:cNvPr id="5" name="Alt Bilgi Yer Tutucusu 4">
            <a:extLst>
              <a:ext uri="{FF2B5EF4-FFF2-40B4-BE49-F238E27FC236}">
                <a16:creationId xmlns="" xmlns:a16="http://schemas.microsoft.com/office/drawing/2014/main" id="{27F7E59F-AD87-4736-88B5-9A0AE00E6D4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51B3476E-E027-4E41-87A8-5ACA69B96AF2}"/>
              </a:ext>
            </a:extLst>
          </p:cNvPr>
          <p:cNvSpPr>
            <a:spLocks noGrp="1"/>
          </p:cNvSpPr>
          <p:nvPr>
            <p:ph type="sldNum" sz="quarter" idx="12"/>
          </p:nvPr>
        </p:nvSpPr>
        <p:spPr/>
        <p:txBody>
          <a:bodyPr/>
          <a:lstStyle/>
          <a:p>
            <a:fld id="{C2F0E02F-577B-41DB-B91E-74C4F2AC06C7}" type="slidenum">
              <a:rPr lang="tr-TR" smtClean="0"/>
              <a:pPr/>
              <a:t>‹#›</a:t>
            </a:fld>
            <a:endParaRPr lang="tr-TR"/>
          </a:p>
        </p:txBody>
      </p:sp>
    </p:spTree>
    <p:extLst>
      <p:ext uri="{BB962C8B-B14F-4D97-AF65-F5344CB8AC3E}">
        <p14:creationId xmlns:p14="http://schemas.microsoft.com/office/powerpoint/2010/main" xmlns="" val="2282799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BA684720-F7E0-4498-8B43-9FB4AAD3368B}"/>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 xmlns:a16="http://schemas.microsoft.com/office/drawing/2014/main" id="{D5D71EA2-B3C6-4773-A17E-2545CAC2F1BC}"/>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CDFC1A6C-0C7B-4608-9B6B-475AC327CC3D}"/>
              </a:ext>
            </a:extLst>
          </p:cNvPr>
          <p:cNvSpPr>
            <a:spLocks noGrp="1"/>
          </p:cNvSpPr>
          <p:nvPr>
            <p:ph type="dt" sz="half" idx="10"/>
          </p:nvPr>
        </p:nvSpPr>
        <p:spPr/>
        <p:txBody>
          <a:bodyPr/>
          <a:lstStyle/>
          <a:p>
            <a:fld id="{9CE820DF-053B-4355-8350-CE6F7F29D26C}" type="datetimeFigureOut">
              <a:rPr lang="tr-TR" smtClean="0"/>
              <a:pPr/>
              <a:t>30.12.2019</a:t>
            </a:fld>
            <a:endParaRPr lang="tr-TR"/>
          </a:p>
        </p:txBody>
      </p:sp>
      <p:sp>
        <p:nvSpPr>
          <p:cNvPr id="5" name="Alt Bilgi Yer Tutucusu 4">
            <a:extLst>
              <a:ext uri="{FF2B5EF4-FFF2-40B4-BE49-F238E27FC236}">
                <a16:creationId xmlns="" xmlns:a16="http://schemas.microsoft.com/office/drawing/2014/main" id="{80799CF6-2B85-456C-8921-30FF26A0016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EE562502-2E1B-4E55-9D83-CD570467B4CC}"/>
              </a:ext>
            </a:extLst>
          </p:cNvPr>
          <p:cNvSpPr>
            <a:spLocks noGrp="1"/>
          </p:cNvSpPr>
          <p:nvPr>
            <p:ph type="sldNum" sz="quarter" idx="12"/>
          </p:nvPr>
        </p:nvSpPr>
        <p:spPr/>
        <p:txBody>
          <a:bodyPr/>
          <a:lstStyle/>
          <a:p>
            <a:fld id="{C2F0E02F-577B-41DB-B91E-74C4F2AC06C7}" type="slidenum">
              <a:rPr lang="tr-TR" smtClean="0"/>
              <a:pPr/>
              <a:t>‹#›</a:t>
            </a:fld>
            <a:endParaRPr lang="tr-TR"/>
          </a:p>
        </p:txBody>
      </p:sp>
    </p:spTree>
    <p:extLst>
      <p:ext uri="{BB962C8B-B14F-4D97-AF65-F5344CB8AC3E}">
        <p14:creationId xmlns:p14="http://schemas.microsoft.com/office/powerpoint/2010/main" xmlns="" val="2935637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 xmlns:a16="http://schemas.microsoft.com/office/drawing/2014/main" id="{572D42C9-FF81-4C3F-B53B-E88CE62C94CB}"/>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 xmlns:a16="http://schemas.microsoft.com/office/drawing/2014/main" id="{C8E509E5-BC0D-4095-9C79-15FC238EBB27}"/>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D34B3C4B-B63D-43FB-B6AD-439152A2124A}"/>
              </a:ext>
            </a:extLst>
          </p:cNvPr>
          <p:cNvSpPr>
            <a:spLocks noGrp="1"/>
          </p:cNvSpPr>
          <p:nvPr>
            <p:ph type="dt" sz="half" idx="10"/>
          </p:nvPr>
        </p:nvSpPr>
        <p:spPr/>
        <p:txBody>
          <a:bodyPr/>
          <a:lstStyle/>
          <a:p>
            <a:fld id="{9CE820DF-053B-4355-8350-CE6F7F29D26C}" type="datetimeFigureOut">
              <a:rPr lang="tr-TR" smtClean="0"/>
              <a:pPr/>
              <a:t>30.12.2019</a:t>
            </a:fld>
            <a:endParaRPr lang="tr-TR"/>
          </a:p>
        </p:txBody>
      </p:sp>
      <p:sp>
        <p:nvSpPr>
          <p:cNvPr id="5" name="Alt Bilgi Yer Tutucusu 4">
            <a:extLst>
              <a:ext uri="{FF2B5EF4-FFF2-40B4-BE49-F238E27FC236}">
                <a16:creationId xmlns="" xmlns:a16="http://schemas.microsoft.com/office/drawing/2014/main" id="{AC38D6D6-FFE5-46DA-8206-5BB8B77334A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6CD08F59-288B-4D68-936D-E6D044A45E9C}"/>
              </a:ext>
            </a:extLst>
          </p:cNvPr>
          <p:cNvSpPr>
            <a:spLocks noGrp="1"/>
          </p:cNvSpPr>
          <p:nvPr>
            <p:ph type="sldNum" sz="quarter" idx="12"/>
          </p:nvPr>
        </p:nvSpPr>
        <p:spPr/>
        <p:txBody>
          <a:bodyPr/>
          <a:lstStyle/>
          <a:p>
            <a:fld id="{C2F0E02F-577B-41DB-B91E-74C4F2AC06C7}" type="slidenum">
              <a:rPr lang="tr-TR" smtClean="0"/>
              <a:pPr/>
              <a:t>‹#›</a:t>
            </a:fld>
            <a:endParaRPr lang="tr-TR"/>
          </a:p>
        </p:txBody>
      </p:sp>
    </p:spTree>
    <p:extLst>
      <p:ext uri="{BB962C8B-B14F-4D97-AF65-F5344CB8AC3E}">
        <p14:creationId xmlns:p14="http://schemas.microsoft.com/office/powerpoint/2010/main" xmlns="" val="3029752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BA934221-15F0-4F48-A1B3-3620D25FAC9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 xmlns:a16="http://schemas.microsoft.com/office/drawing/2014/main" id="{499C7BF2-055C-4518-AF93-24326712A300}"/>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E5DEC948-0506-4197-8D8E-8C3B511BFB53}"/>
              </a:ext>
            </a:extLst>
          </p:cNvPr>
          <p:cNvSpPr>
            <a:spLocks noGrp="1"/>
          </p:cNvSpPr>
          <p:nvPr>
            <p:ph type="dt" sz="half" idx="10"/>
          </p:nvPr>
        </p:nvSpPr>
        <p:spPr/>
        <p:txBody>
          <a:bodyPr/>
          <a:lstStyle/>
          <a:p>
            <a:fld id="{9CE820DF-053B-4355-8350-CE6F7F29D26C}" type="datetimeFigureOut">
              <a:rPr lang="tr-TR" smtClean="0"/>
              <a:pPr/>
              <a:t>30.12.2019</a:t>
            </a:fld>
            <a:endParaRPr lang="tr-TR"/>
          </a:p>
        </p:txBody>
      </p:sp>
      <p:sp>
        <p:nvSpPr>
          <p:cNvPr id="5" name="Alt Bilgi Yer Tutucusu 4">
            <a:extLst>
              <a:ext uri="{FF2B5EF4-FFF2-40B4-BE49-F238E27FC236}">
                <a16:creationId xmlns="" xmlns:a16="http://schemas.microsoft.com/office/drawing/2014/main" id="{A6298BAA-2C02-45DC-AB51-12F824F1EC0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9572713E-3044-45A5-B83C-DB3D61B95983}"/>
              </a:ext>
            </a:extLst>
          </p:cNvPr>
          <p:cNvSpPr>
            <a:spLocks noGrp="1"/>
          </p:cNvSpPr>
          <p:nvPr>
            <p:ph type="sldNum" sz="quarter" idx="12"/>
          </p:nvPr>
        </p:nvSpPr>
        <p:spPr/>
        <p:txBody>
          <a:bodyPr/>
          <a:lstStyle/>
          <a:p>
            <a:fld id="{C2F0E02F-577B-41DB-B91E-74C4F2AC06C7}" type="slidenum">
              <a:rPr lang="tr-TR" smtClean="0"/>
              <a:pPr/>
              <a:t>‹#›</a:t>
            </a:fld>
            <a:endParaRPr lang="tr-TR"/>
          </a:p>
        </p:txBody>
      </p:sp>
    </p:spTree>
    <p:extLst>
      <p:ext uri="{BB962C8B-B14F-4D97-AF65-F5344CB8AC3E}">
        <p14:creationId xmlns:p14="http://schemas.microsoft.com/office/powerpoint/2010/main" xmlns="" val="2347995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E0BE0FC-53F0-402B-A815-3269FEF8D1C7}"/>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 xmlns:a16="http://schemas.microsoft.com/office/drawing/2014/main" id="{8282E140-1644-4122-BF98-3D94AF1051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 xmlns:a16="http://schemas.microsoft.com/office/drawing/2014/main" id="{9BB0E5EA-5C9F-45A0-93F8-5AEB472B5091}"/>
              </a:ext>
            </a:extLst>
          </p:cNvPr>
          <p:cNvSpPr>
            <a:spLocks noGrp="1"/>
          </p:cNvSpPr>
          <p:nvPr>
            <p:ph type="dt" sz="half" idx="10"/>
          </p:nvPr>
        </p:nvSpPr>
        <p:spPr/>
        <p:txBody>
          <a:bodyPr/>
          <a:lstStyle/>
          <a:p>
            <a:fld id="{9CE820DF-053B-4355-8350-CE6F7F29D26C}" type="datetimeFigureOut">
              <a:rPr lang="tr-TR" smtClean="0"/>
              <a:pPr/>
              <a:t>30.12.2019</a:t>
            </a:fld>
            <a:endParaRPr lang="tr-TR"/>
          </a:p>
        </p:txBody>
      </p:sp>
      <p:sp>
        <p:nvSpPr>
          <p:cNvPr id="5" name="Alt Bilgi Yer Tutucusu 4">
            <a:extLst>
              <a:ext uri="{FF2B5EF4-FFF2-40B4-BE49-F238E27FC236}">
                <a16:creationId xmlns="" xmlns:a16="http://schemas.microsoft.com/office/drawing/2014/main" id="{58220940-0BA4-4A14-A888-9E1B787C9B6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4280092A-2C62-484F-93E6-0BDC1A4D25CA}"/>
              </a:ext>
            </a:extLst>
          </p:cNvPr>
          <p:cNvSpPr>
            <a:spLocks noGrp="1"/>
          </p:cNvSpPr>
          <p:nvPr>
            <p:ph type="sldNum" sz="quarter" idx="12"/>
          </p:nvPr>
        </p:nvSpPr>
        <p:spPr/>
        <p:txBody>
          <a:bodyPr/>
          <a:lstStyle/>
          <a:p>
            <a:fld id="{C2F0E02F-577B-41DB-B91E-74C4F2AC06C7}" type="slidenum">
              <a:rPr lang="tr-TR" smtClean="0"/>
              <a:pPr/>
              <a:t>‹#›</a:t>
            </a:fld>
            <a:endParaRPr lang="tr-TR"/>
          </a:p>
        </p:txBody>
      </p:sp>
    </p:spTree>
    <p:extLst>
      <p:ext uri="{BB962C8B-B14F-4D97-AF65-F5344CB8AC3E}">
        <p14:creationId xmlns:p14="http://schemas.microsoft.com/office/powerpoint/2010/main" xmlns="" val="1850512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D127AB1C-548C-4EEF-8901-15327332C9E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 xmlns:a16="http://schemas.microsoft.com/office/drawing/2014/main" id="{99D70C2A-68D3-4A2E-B13D-8F09DE1E172D}"/>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 xmlns:a16="http://schemas.microsoft.com/office/drawing/2014/main" id="{3AE8CC19-6CF2-4B98-9A69-2252E106086A}"/>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 xmlns:a16="http://schemas.microsoft.com/office/drawing/2014/main" id="{B6FBE7C2-1A0D-4720-8DCF-0DA26AED8F4D}"/>
              </a:ext>
            </a:extLst>
          </p:cNvPr>
          <p:cNvSpPr>
            <a:spLocks noGrp="1"/>
          </p:cNvSpPr>
          <p:nvPr>
            <p:ph type="dt" sz="half" idx="10"/>
          </p:nvPr>
        </p:nvSpPr>
        <p:spPr/>
        <p:txBody>
          <a:bodyPr/>
          <a:lstStyle/>
          <a:p>
            <a:fld id="{9CE820DF-053B-4355-8350-CE6F7F29D26C}" type="datetimeFigureOut">
              <a:rPr lang="tr-TR" smtClean="0"/>
              <a:pPr/>
              <a:t>30.12.2019</a:t>
            </a:fld>
            <a:endParaRPr lang="tr-TR"/>
          </a:p>
        </p:txBody>
      </p:sp>
      <p:sp>
        <p:nvSpPr>
          <p:cNvPr id="6" name="Alt Bilgi Yer Tutucusu 5">
            <a:extLst>
              <a:ext uri="{FF2B5EF4-FFF2-40B4-BE49-F238E27FC236}">
                <a16:creationId xmlns="" xmlns:a16="http://schemas.microsoft.com/office/drawing/2014/main" id="{1898AAE0-8F75-4E77-B833-A742F687894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 xmlns:a16="http://schemas.microsoft.com/office/drawing/2014/main" id="{70E6B0CC-B3D5-452F-B386-6BDCC8BC21D3}"/>
              </a:ext>
            </a:extLst>
          </p:cNvPr>
          <p:cNvSpPr>
            <a:spLocks noGrp="1"/>
          </p:cNvSpPr>
          <p:nvPr>
            <p:ph type="sldNum" sz="quarter" idx="12"/>
          </p:nvPr>
        </p:nvSpPr>
        <p:spPr/>
        <p:txBody>
          <a:bodyPr/>
          <a:lstStyle/>
          <a:p>
            <a:fld id="{C2F0E02F-577B-41DB-B91E-74C4F2AC06C7}" type="slidenum">
              <a:rPr lang="tr-TR" smtClean="0"/>
              <a:pPr/>
              <a:t>‹#›</a:t>
            </a:fld>
            <a:endParaRPr lang="tr-TR"/>
          </a:p>
        </p:txBody>
      </p:sp>
    </p:spTree>
    <p:extLst>
      <p:ext uri="{BB962C8B-B14F-4D97-AF65-F5344CB8AC3E}">
        <p14:creationId xmlns:p14="http://schemas.microsoft.com/office/powerpoint/2010/main" xmlns="" val="2523729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731EF361-E66A-424F-B09F-477AB9D0C323}"/>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 xmlns:a16="http://schemas.microsoft.com/office/drawing/2014/main" id="{EB3D78FC-D7A8-4361-911B-28B1365905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 xmlns:a16="http://schemas.microsoft.com/office/drawing/2014/main" id="{216FF7AB-47A6-4568-96BE-CD5F8ED33D33}"/>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 xmlns:a16="http://schemas.microsoft.com/office/drawing/2014/main" id="{1BCE78D3-C3BD-43F6-94A3-BBC3CB14C1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 xmlns:a16="http://schemas.microsoft.com/office/drawing/2014/main" id="{8387D841-CA32-428D-BB5C-9D23BA735A5D}"/>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 xmlns:a16="http://schemas.microsoft.com/office/drawing/2014/main" id="{F287B123-F859-4795-B075-6D1AB7DBFF97}"/>
              </a:ext>
            </a:extLst>
          </p:cNvPr>
          <p:cNvSpPr>
            <a:spLocks noGrp="1"/>
          </p:cNvSpPr>
          <p:nvPr>
            <p:ph type="dt" sz="half" idx="10"/>
          </p:nvPr>
        </p:nvSpPr>
        <p:spPr/>
        <p:txBody>
          <a:bodyPr/>
          <a:lstStyle/>
          <a:p>
            <a:fld id="{9CE820DF-053B-4355-8350-CE6F7F29D26C}" type="datetimeFigureOut">
              <a:rPr lang="tr-TR" smtClean="0"/>
              <a:pPr/>
              <a:t>30.12.2019</a:t>
            </a:fld>
            <a:endParaRPr lang="tr-TR"/>
          </a:p>
        </p:txBody>
      </p:sp>
      <p:sp>
        <p:nvSpPr>
          <p:cNvPr id="8" name="Alt Bilgi Yer Tutucusu 7">
            <a:extLst>
              <a:ext uri="{FF2B5EF4-FFF2-40B4-BE49-F238E27FC236}">
                <a16:creationId xmlns="" xmlns:a16="http://schemas.microsoft.com/office/drawing/2014/main" id="{BF391DE1-DF0A-4F53-9887-70E1BB32B597}"/>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 xmlns:a16="http://schemas.microsoft.com/office/drawing/2014/main" id="{CD10A1D2-FB62-4990-BEB8-710F0AF34259}"/>
              </a:ext>
            </a:extLst>
          </p:cNvPr>
          <p:cNvSpPr>
            <a:spLocks noGrp="1"/>
          </p:cNvSpPr>
          <p:nvPr>
            <p:ph type="sldNum" sz="quarter" idx="12"/>
          </p:nvPr>
        </p:nvSpPr>
        <p:spPr/>
        <p:txBody>
          <a:bodyPr/>
          <a:lstStyle/>
          <a:p>
            <a:fld id="{C2F0E02F-577B-41DB-B91E-74C4F2AC06C7}" type="slidenum">
              <a:rPr lang="tr-TR" smtClean="0"/>
              <a:pPr/>
              <a:t>‹#›</a:t>
            </a:fld>
            <a:endParaRPr lang="tr-TR"/>
          </a:p>
        </p:txBody>
      </p:sp>
    </p:spTree>
    <p:extLst>
      <p:ext uri="{BB962C8B-B14F-4D97-AF65-F5344CB8AC3E}">
        <p14:creationId xmlns:p14="http://schemas.microsoft.com/office/powerpoint/2010/main" xmlns="" val="1825908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195EAC45-A530-4D91-AF4E-060029DD4CBF}"/>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 xmlns:a16="http://schemas.microsoft.com/office/drawing/2014/main" id="{6598EC79-12E8-45B7-833B-0C795133B7AB}"/>
              </a:ext>
            </a:extLst>
          </p:cNvPr>
          <p:cNvSpPr>
            <a:spLocks noGrp="1"/>
          </p:cNvSpPr>
          <p:nvPr>
            <p:ph type="dt" sz="half" idx="10"/>
          </p:nvPr>
        </p:nvSpPr>
        <p:spPr/>
        <p:txBody>
          <a:bodyPr/>
          <a:lstStyle/>
          <a:p>
            <a:fld id="{9CE820DF-053B-4355-8350-CE6F7F29D26C}" type="datetimeFigureOut">
              <a:rPr lang="tr-TR" smtClean="0"/>
              <a:pPr/>
              <a:t>30.12.2019</a:t>
            </a:fld>
            <a:endParaRPr lang="tr-TR"/>
          </a:p>
        </p:txBody>
      </p:sp>
      <p:sp>
        <p:nvSpPr>
          <p:cNvPr id="4" name="Alt Bilgi Yer Tutucusu 3">
            <a:extLst>
              <a:ext uri="{FF2B5EF4-FFF2-40B4-BE49-F238E27FC236}">
                <a16:creationId xmlns="" xmlns:a16="http://schemas.microsoft.com/office/drawing/2014/main" id="{A0A53DB6-A207-4199-8644-0A826DEED103}"/>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 xmlns:a16="http://schemas.microsoft.com/office/drawing/2014/main" id="{AC305A1C-14EC-4D52-874B-C41A49091BA2}"/>
              </a:ext>
            </a:extLst>
          </p:cNvPr>
          <p:cNvSpPr>
            <a:spLocks noGrp="1"/>
          </p:cNvSpPr>
          <p:nvPr>
            <p:ph type="sldNum" sz="quarter" idx="12"/>
          </p:nvPr>
        </p:nvSpPr>
        <p:spPr/>
        <p:txBody>
          <a:bodyPr/>
          <a:lstStyle/>
          <a:p>
            <a:fld id="{C2F0E02F-577B-41DB-B91E-74C4F2AC06C7}" type="slidenum">
              <a:rPr lang="tr-TR" smtClean="0"/>
              <a:pPr/>
              <a:t>‹#›</a:t>
            </a:fld>
            <a:endParaRPr lang="tr-TR"/>
          </a:p>
        </p:txBody>
      </p:sp>
    </p:spTree>
    <p:extLst>
      <p:ext uri="{BB962C8B-B14F-4D97-AF65-F5344CB8AC3E}">
        <p14:creationId xmlns:p14="http://schemas.microsoft.com/office/powerpoint/2010/main" xmlns="" val="1628604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 xmlns:a16="http://schemas.microsoft.com/office/drawing/2014/main" id="{0A5306AF-0E9B-4690-872A-DCDEFC2B51C4}"/>
              </a:ext>
            </a:extLst>
          </p:cNvPr>
          <p:cNvSpPr>
            <a:spLocks noGrp="1"/>
          </p:cNvSpPr>
          <p:nvPr>
            <p:ph type="dt" sz="half" idx="10"/>
          </p:nvPr>
        </p:nvSpPr>
        <p:spPr/>
        <p:txBody>
          <a:bodyPr/>
          <a:lstStyle/>
          <a:p>
            <a:fld id="{9CE820DF-053B-4355-8350-CE6F7F29D26C}" type="datetimeFigureOut">
              <a:rPr lang="tr-TR" smtClean="0"/>
              <a:pPr/>
              <a:t>30.12.2019</a:t>
            </a:fld>
            <a:endParaRPr lang="tr-TR"/>
          </a:p>
        </p:txBody>
      </p:sp>
      <p:sp>
        <p:nvSpPr>
          <p:cNvPr id="3" name="Alt Bilgi Yer Tutucusu 2">
            <a:extLst>
              <a:ext uri="{FF2B5EF4-FFF2-40B4-BE49-F238E27FC236}">
                <a16:creationId xmlns="" xmlns:a16="http://schemas.microsoft.com/office/drawing/2014/main" id="{93DAF72D-B792-40BB-879C-0E22A20C3549}"/>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 xmlns:a16="http://schemas.microsoft.com/office/drawing/2014/main" id="{F72D1B30-C589-45D0-81E9-2E859147D4B5}"/>
              </a:ext>
            </a:extLst>
          </p:cNvPr>
          <p:cNvSpPr>
            <a:spLocks noGrp="1"/>
          </p:cNvSpPr>
          <p:nvPr>
            <p:ph type="sldNum" sz="quarter" idx="12"/>
          </p:nvPr>
        </p:nvSpPr>
        <p:spPr/>
        <p:txBody>
          <a:bodyPr/>
          <a:lstStyle/>
          <a:p>
            <a:fld id="{C2F0E02F-577B-41DB-B91E-74C4F2AC06C7}" type="slidenum">
              <a:rPr lang="tr-TR" smtClean="0"/>
              <a:pPr/>
              <a:t>‹#›</a:t>
            </a:fld>
            <a:endParaRPr lang="tr-TR"/>
          </a:p>
        </p:txBody>
      </p:sp>
    </p:spTree>
    <p:extLst>
      <p:ext uri="{BB962C8B-B14F-4D97-AF65-F5344CB8AC3E}">
        <p14:creationId xmlns:p14="http://schemas.microsoft.com/office/powerpoint/2010/main" xmlns="" val="2787738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039D55CD-C955-494D-9DE6-AB2A168136D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 xmlns:a16="http://schemas.microsoft.com/office/drawing/2014/main" id="{6704978B-F7B7-4E37-9A01-EA7848B0C8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 xmlns:a16="http://schemas.microsoft.com/office/drawing/2014/main" id="{9C1A07A7-21FB-4F2C-9C0E-BFDF9F5123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 xmlns:a16="http://schemas.microsoft.com/office/drawing/2014/main" id="{EC312332-4DE9-4A97-97B2-94096CE7C1FF}"/>
              </a:ext>
            </a:extLst>
          </p:cNvPr>
          <p:cNvSpPr>
            <a:spLocks noGrp="1"/>
          </p:cNvSpPr>
          <p:nvPr>
            <p:ph type="dt" sz="half" idx="10"/>
          </p:nvPr>
        </p:nvSpPr>
        <p:spPr/>
        <p:txBody>
          <a:bodyPr/>
          <a:lstStyle/>
          <a:p>
            <a:fld id="{9CE820DF-053B-4355-8350-CE6F7F29D26C}" type="datetimeFigureOut">
              <a:rPr lang="tr-TR" smtClean="0"/>
              <a:pPr/>
              <a:t>30.12.2019</a:t>
            </a:fld>
            <a:endParaRPr lang="tr-TR"/>
          </a:p>
        </p:txBody>
      </p:sp>
      <p:sp>
        <p:nvSpPr>
          <p:cNvPr id="6" name="Alt Bilgi Yer Tutucusu 5">
            <a:extLst>
              <a:ext uri="{FF2B5EF4-FFF2-40B4-BE49-F238E27FC236}">
                <a16:creationId xmlns="" xmlns:a16="http://schemas.microsoft.com/office/drawing/2014/main" id="{407FBFAA-3245-4CDF-8032-D49CE4EB551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 xmlns:a16="http://schemas.microsoft.com/office/drawing/2014/main" id="{E0589937-631C-4953-A5EC-EED83CC39D29}"/>
              </a:ext>
            </a:extLst>
          </p:cNvPr>
          <p:cNvSpPr>
            <a:spLocks noGrp="1"/>
          </p:cNvSpPr>
          <p:nvPr>
            <p:ph type="sldNum" sz="quarter" idx="12"/>
          </p:nvPr>
        </p:nvSpPr>
        <p:spPr/>
        <p:txBody>
          <a:bodyPr/>
          <a:lstStyle/>
          <a:p>
            <a:fld id="{C2F0E02F-577B-41DB-B91E-74C4F2AC06C7}" type="slidenum">
              <a:rPr lang="tr-TR" smtClean="0"/>
              <a:pPr/>
              <a:t>‹#›</a:t>
            </a:fld>
            <a:endParaRPr lang="tr-TR"/>
          </a:p>
        </p:txBody>
      </p:sp>
    </p:spTree>
    <p:extLst>
      <p:ext uri="{BB962C8B-B14F-4D97-AF65-F5344CB8AC3E}">
        <p14:creationId xmlns:p14="http://schemas.microsoft.com/office/powerpoint/2010/main" xmlns="" val="3395378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E4A88E8B-3206-403E-9D5D-E677E3B5397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 xmlns:a16="http://schemas.microsoft.com/office/drawing/2014/main" id="{E01DD433-08C6-42E8-8CF4-6E137B47BB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 xmlns:a16="http://schemas.microsoft.com/office/drawing/2014/main" id="{7370010E-E691-47A9-91A6-897BE6A063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 xmlns:a16="http://schemas.microsoft.com/office/drawing/2014/main" id="{5CEE9A7C-5C35-4EB1-A9AB-FE383E3C4E93}"/>
              </a:ext>
            </a:extLst>
          </p:cNvPr>
          <p:cNvSpPr>
            <a:spLocks noGrp="1"/>
          </p:cNvSpPr>
          <p:nvPr>
            <p:ph type="dt" sz="half" idx="10"/>
          </p:nvPr>
        </p:nvSpPr>
        <p:spPr/>
        <p:txBody>
          <a:bodyPr/>
          <a:lstStyle/>
          <a:p>
            <a:fld id="{9CE820DF-053B-4355-8350-CE6F7F29D26C}" type="datetimeFigureOut">
              <a:rPr lang="tr-TR" smtClean="0"/>
              <a:pPr/>
              <a:t>30.12.2019</a:t>
            </a:fld>
            <a:endParaRPr lang="tr-TR"/>
          </a:p>
        </p:txBody>
      </p:sp>
      <p:sp>
        <p:nvSpPr>
          <p:cNvPr id="6" name="Alt Bilgi Yer Tutucusu 5">
            <a:extLst>
              <a:ext uri="{FF2B5EF4-FFF2-40B4-BE49-F238E27FC236}">
                <a16:creationId xmlns="" xmlns:a16="http://schemas.microsoft.com/office/drawing/2014/main" id="{BAF432BF-9D3F-487F-BE79-00136BDB2B0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 xmlns:a16="http://schemas.microsoft.com/office/drawing/2014/main" id="{B104819F-96F1-47E6-AF99-F8E7A47532A1}"/>
              </a:ext>
            </a:extLst>
          </p:cNvPr>
          <p:cNvSpPr>
            <a:spLocks noGrp="1"/>
          </p:cNvSpPr>
          <p:nvPr>
            <p:ph type="sldNum" sz="quarter" idx="12"/>
          </p:nvPr>
        </p:nvSpPr>
        <p:spPr/>
        <p:txBody>
          <a:bodyPr/>
          <a:lstStyle/>
          <a:p>
            <a:fld id="{C2F0E02F-577B-41DB-B91E-74C4F2AC06C7}" type="slidenum">
              <a:rPr lang="tr-TR" smtClean="0"/>
              <a:pPr/>
              <a:t>‹#›</a:t>
            </a:fld>
            <a:endParaRPr lang="tr-TR"/>
          </a:p>
        </p:txBody>
      </p:sp>
    </p:spTree>
    <p:extLst>
      <p:ext uri="{BB962C8B-B14F-4D97-AF65-F5344CB8AC3E}">
        <p14:creationId xmlns:p14="http://schemas.microsoft.com/office/powerpoint/2010/main" xmlns="" val="3324095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 xmlns:a16="http://schemas.microsoft.com/office/drawing/2014/main" id="{D7F14F48-F01B-4FA6-B6AF-3DFD7441E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 xmlns:a16="http://schemas.microsoft.com/office/drawing/2014/main" id="{3E98EEA1-EF26-4B34-BA95-667064BF40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03C1009C-4C56-42C4-8847-562A4EEE6D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820DF-053B-4355-8350-CE6F7F29D26C}" type="datetimeFigureOut">
              <a:rPr lang="tr-TR" smtClean="0"/>
              <a:pPr/>
              <a:t>30.12.2019</a:t>
            </a:fld>
            <a:endParaRPr lang="tr-TR"/>
          </a:p>
        </p:txBody>
      </p:sp>
      <p:sp>
        <p:nvSpPr>
          <p:cNvPr id="5" name="Alt Bilgi Yer Tutucusu 4">
            <a:extLst>
              <a:ext uri="{FF2B5EF4-FFF2-40B4-BE49-F238E27FC236}">
                <a16:creationId xmlns="" xmlns:a16="http://schemas.microsoft.com/office/drawing/2014/main" id="{7BCCAA25-BCE1-44CC-A686-4CEBA323DE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 xmlns:a16="http://schemas.microsoft.com/office/drawing/2014/main" id="{C717E420-3F3B-46AA-A65D-A0733AC409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F0E02F-577B-41DB-B91E-74C4F2AC06C7}" type="slidenum">
              <a:rPr lang="tr-TR" smtClean="0"/>
              <a:pPr/>
              <a:t>‹#›</a:t>
            </a:fld>
            <a:endParaRPr lang="tr-TR"/>
          </a:p>
        </p:txBody>
      </p:sp>
    </p:spTree>
    <p:extLst>
      <p:ext uri="{BB962C8B-B14F-4D97-AF65-F5344CB8AC3E}">
        <p14:creationId xmlns:p14="http://schemas.microsoft.com/office/powerpoint/2010/main" xmlns="" val="774527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google.com/search?safe=strict&amp;biw=1536&amp;bih=706&amp;tbm=isch&amp;sxsrf=ACYBGNSIjnBBsXNxFUkTBDO8jR2nUvSGAg:1575821529434&amp;sa=1&amp;ei=2SDtXYycGtHRxgO5sZrYBg&amp;q=GRAPHENE+APPL%C4%B0CAT%C4%B0ONS&amp;oq=GRAPHENE+APPL%C4%B0CAT%C4%B0ONS&amp;gs_l=img.3...97.385..564...0.0..0.0.0.......0....1..gws-wiz-img.BaY-TLL3ev8&amp;ved=0ahUKEwjM7PbTuKbmAhXRqHEKHbmYBmsQ4dUDCAc&amp;uact=5"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Resim 6" descr="tel, nesne, oturma, su içeren bir resim&#10;&#10;Açıklama otomatik olarak oluşturuldu">
            <a:extLst>
              <a:ext uri="{FF2B5EF4-FFF2-40B4-BE49-F238E27FC236}">
                <a16:creationId xmlns="" xmlns:a16="http://schemas.microsoft.com/office/drawing/2014/main" id="{5120FE08-C97D-4BB5-A2B5-B1DAE2BEA804}"/>
              </a:ext>
            </a:extLst>
          </p:cNvPr>
          <p:cNvPicPr>
            <a:picLocks noChangeAspect="1"/>
          </p:cNvPicPr>
          <p:nvPr/>
        </p:nvPicPr>
        <p:blipFill rotWithShape="1">
          <a:blip r:embed="rId3">
            <a:extLst>
              <a:ext uri="{28A0092B-C50C-407E-A947-70E740481C1C}">
                <a14:useLocalDpi xmlns:a14="http://schemas.microsoft.com/office/drawing/2010/main" xmlns="" val="0"/>
              </a:ext>
            </a:extLst>
          </a:blip>
          <a:srcRect l="12603"/>
          <a:stretch/>
        </p:blipFill>
        <p:spPr>
          <a:xfrm>
            <a:off x="3" y="10"/>
            <a:ext cx="10655455" cy="685799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2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2"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p:spPr>
      </p:pic>
      <p:sp>
        <p:nvSpPr>
          <p:cNvPr id="16" name="Dikdörtgen 15">
            <a:extLst>
              <a:ext uri="{FF2B5EF4-FFF2-40B4-BE49-F238E27FC236}">
                <a16:creationId xmlns="" xmlns:a16="http://schemas.microsoft.com/office/drawing/2014/main" id="{2C6334AD-8538-45AB-B185-8D7EDC8F8262}"/>
              </a:ext>
            </a:extLst>
          </p:cNvPr>
          <p:cNvSpPr/>
          <p:nvPr/>
        </p:nvSpPr>
        <p:spPr>
          <a:xfrm>
            <a:off x="1" y="0"/>
            <a:ext cx="12192000" cy="769441"/>
          </a:xfrm>
          <a:prstGeom prst="rect">
            <a:avLst/>
          </a:prstGeom>
        </p:spPr>
        <p:txBody>
          <a:bodyPr wrap="square">
            <a:spAutoFit/>
          </a:bodyPr>
          <a:lstStyle/>
          <a:p>
            <a:pPr algn="ctr"/>
            <a:r>
              <a:rPr lang="en-US" sz="4400" b="1" dirty="0">
                <a:solidFill>
                  <a:schemeClr val="accent1">
                    <a:lumMod val="75000"/>
                  </a:schemeClr>
                </a:solidFill>
                <a:latin typeface="Agency FB" panose="020B0503020202020204" pitchFamily="34" charset="0"/>
              </a:rPr>
              <a:t>GRAPHENE IN BIOMEDICINE:</a:t>
            </a:r>
            <a:r>
              <a:rPr lang="tr-TR" sz="4400" b="1" dirty="0">
                <a:solidFill>
                  <a:schemeClr val="accent1">
                    <a:lumMod val="75000"/>
                  </a:schemeClr>
                </a:solidFill>
                <a:latin typeface="Agency FB" panose="020B0503020202020204" pitchFamily="34" charset="0"/>
              </a:rPr>
              <a:t> </a:t>
            </a:r>
            <a:r>
              <a:rPr lang="en-US" sz="4400" b="1" dirty="0">
                <a:solidFill>
                  <a:schemeClr val="accent1">
                    <a:lumMod val="75000"/>
                  </a:schemeClr>
                </a:solidFill>
                <a:latin typeface="Agency FB" panose="020B0503020202020204" pitchFamily="34" charset="0"/>
              </a:rPr>
              <a:t>OPPORTUNITIES</a:t>
            </a:r>
            <a:r>
              <a:rPr lang="tr-TR" sz="4400" b="1" dirty="0">
                <a:solidFill>
                  <a:schemeClr val="accent1">
                    <a:lumMod val="75000"/>
                  </a:schemeClr>
                </a:solidFill>
                <a:latin typeface="Agency FB" panose="020B0503020202020204" pitchFamily="34" charset="0"/>
              </a:rPr>
              <a:t> &amp; CHALLENGES</a:t>
            </a:r>
            <a:endParaRPr lang="en-US" sz="4400" b="1" dirty="0">
              <a:solidFill>
                <a:schemeClr val="accent1">
                  <a:lumMod val="75000"/>
                </a:schemeClr>
              </a:solidFill>
              <a:latin typeface="Agency FB" panose="020B0503020202020204" pitchFamily="34" charset="0"/>
            </a:endParaRPr>
          </a:p>
        </p:txBody>
      </p:sp>
      <p:sp>
        <p:nvSpPr>
          <p:cNvPr id="20" name="Dikdörtgen 19">
            <a:extLst>
              <a:ext uri="{FF2B5EF4-FFF2-40B4-BE49-F238E27FC236}">
                <a16:creationId xmlns="" xmlns:a16="http://schemas.microsoft.com/office/drawing/2014/main" id="{DC5F2A1E-AE7E-4359-BE16-A31E5863B5DC}"/>
              </a:ext>
            </a:extLst>
          </p:cNvPr>
          <p:cNvSpPr/>
          <p:nvPr/>
        </p:nvSpPr>
        <p:spPr>
          <a:xfrm>
            <a:off x="9608598" y="4918630"/>
            <a:ext cx="6096000" cy="1169551"/>
          </a:xfrm>
          <a:prstGeom prst="rect">
            <a:avLst/>
          </a:prstGeom>
        </p:spPr>
        <p:txBody>
          <a:bodyPr>
            <a:spAutoFit/>
          </a:bodyPr>
          <a:lstStyle/>
          <a:p>
            <a:r>
              <a:rPr lang="tr-TR" sz="1400" b="1" i="1" dirty="0">
                <a:solidFill>
                  <a:schemeClr val="accent1">
                    <a:lumMod val="75000"/>
                  </a:schemeClr>
                </a:solidFill>
                <a:latin typeface="Times New Roman" panose="02020603050405020304" pitchFamily="18" charset="0"/>
                <a:cs typeface="Times New Roman" panose="02020603050405020304" pitchFamily="18" charset="0"/>
              </a:rPr>
              <a:t>Funda Özbek 15290169</a:t>
            </a:r>
          </a:p>
          <a:p>
            <a:r>
              <a:rPr lang="tr-TR" sz="1400" b="1" i="1" dirty="0">
                <a:solidFill>
                  <a:schemeClr val="accent1">
                    <a:lumMod val="75000"/>
                  </a:schemeClr>
                </a:solidFill>
                <a:latin typeface="Times New Roman" panose="02020603050405020304" pitchFamily="18" charset="0"/>
                <a:cs typeface="Times New Roman" panose="02020603050405020304" pitchFamily="18" charset="0"/>
              </a:rPr>
              <a:t>Gizem Boz 15290144</a:t>
            </a:r>
          </a:p>
          <a:p>
            <a:r>
              <a:rPr lang="tr-TR" sz="1400" b="1" i="1" dirty="0" err="1">
                <a:solidFill>
                  <a:schemeClr val="accent1">
                    <a:lumMod val="75000"/>
                  </a:schemeClr>
                </a:solidFill>
                <a:latin typeface="Times New Roman" panose="02020603050405020304" pitchFamily="18" charset="0"/>
                <a:cs typeface="Times New Roman" panose="02020603050405020304" pitchFamily="18" charset="0"/>
              </a:rPr>
              <a:t>Rümeysa</a:t>
            </a:r>
            <a:r>
              <a:rPr lang="tr-TR" sz="1400" b="1" i="1" dirty="0">
                <a:solidFill>
                  <a:schemeClr val="accent1">
                    <a:lumMod val="75000"/>
                  </a:schemeClr>
                </a:solidFill>
                <a:latin typeface="Times New Roman" panose="02020603050405020304" pitchFamily="18" charset="0"/>
                <a:cs typeface="Times New Roman" panose="02020603050405020304" pitchFamily="18" charset="0"/>
              </a:rPr>
              <a:t> Karaca 15290163</a:t>
            </a:r>
          </a:p>
          <a:p>
            <a:r>
              <a:rPr lang="tr-TR" sz="1400" b="1" i="1" dirty="0">
                <a:solidFill>
                  <a:schemeClr val="accent1">
                    <a:lumMod val="75000"/>
                  </a:schemeClr>
                </a:solidFill>
                <a:latin typeface="Times New Roman" panose="02020603050405020304" pitchFamily="18" charset="0"/>
                <a:cs typeface="Times New Roman" panose="02020603050405020304" pitchFamily="18" charset="0"/>
              </a:rPr>
              <a:t>Şeyma Eriş 15290154</a:t>
            </a:r>
          </a:p>
          <a:p>
            <a:r>
              <a:rPr lang="tr-TR" sz="1400" b="1" i="1" dirty="0">
                <a:solidFill>
                  <a:schemeClr val="accent1">
                    <a:lumMod val="75000"/>
                  </a:schemeClr>
                </a:solidFill>
                <a:latin typeface="Times New Roman" panose="02020603050405020304" pitchFamily="18" charset="0"/>
                <a:cs typeface="Times New Roman" panose="02020603050405020304" pitchFamily="18" charset="0"/>
              </a:rPr>
              <a:t>Halide Büşra Geyik 15290156</a:t>
            </a:r>
          </a:p>
        </p:txBody>
      </p:sp>
    </p:spTree>
    <p:extLst>
      <p:ext uri="{BB962C8B-B14F-4D97-AF65-F5344CB8AC3E}">
        <p14:creationId xmlns:p14="http://schemas.microsoft.com/office/powerpoint/2010/main" xmlns="" val="25293442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4CA2DD40-C6BB-4A6C-8CCE-96D338D107EC}"/>
              </a:ext>
            </a:extLst>
          </p:cNvPr>
          <p:cNvSpPr>
            <a:spLocks noGrp="1"/>
          </p:cNvSpPr>
          <p:nvPr>
            <p:ph type="title"/>
          </p:nvPr>
        </p:nvSpPr>
        <p:spPr>
          <a:xfrm>
            <a:off x="592541" y="95534"/>
            <a:ext cx="10515600" cy="1325563"/>
          </a:xfrm>
        </p:spPr>
        <p:txBody>
          <a:bodyPr/>
          <a:lstStyle/>
          <a:p>
            <a:r>
              <a:rPr lang="tr-TR" dirty="0">
                <a:solidFill>
                  <a:schemeClr val="accent5">
                    <a:lumMod val="75000"/>
                  </a:schemeClr>
                </a:solidFill>
                <a:latin typeface="Agency FB" panose="020B0503020202020204" pitchFamily="34" charset="0"/>
              </a:rPr>
              <a:t>GRAPHENE FOR BIOSENSING</a:t>
            </a:r>
          </a:p>
        </p:txBody>
      </p:sp>
      <p:sp>
        <p:nvSpPr>
          <p:cNvPr id="3" name="İçerik Yer Tutucusu 2">
            <a:extLst>
              <a:ext uri="{FF2B5EF4-FFF2-40B4-BE49-F238E27FC236}">
                <a16:creationId xmlns="" xmlns:a16="http://schemas.microsoft.com/office/drawing/2014/main" id="{1681E408-89AF-4D4A-BFD6-0550227A9BA5}"/>
              </a:ext>
            </a:extLst>
          </p:cNvPr>
          <p:cNvSpPr>
            <a:spLocks noGrp="1"/>
          </p:cNvSpPr>
          <p:nvPr>
            <p:ph idx="1"/>
          </p:nvPr>
        </p:nvSpPr>
        <p:spPr>
          <a:xfrm>
            <a:off x="319586" y="1293363"/>
            <a:ext cx="10515600" cy="4507997"/>
          </a:xfrm>
        </p:spPr>
        <p:txBody>
          <a:bodyPr>
            <a:noAutofit/>
          </a:bodyPr>
          <a:lstStyle/>
          <a:p>
            <a:pPr algn="just"/>
            <a:r>
              <a:rPr lang="en-US" dirty="0">
                <a:cs typeface="Times New Roman" panose="02020603050405020304" pitchFamily="18" charset="0"/>
              </a:rPr>
              <a:t>Graphene-based biosensors are often used because of the unique chemical, optical, electrical and electrochemical properties of graphene.</a:t>
            </a:r>
            <a:endParaRPr lang="tr-TR" dirty="0">
              <a:cs typeface="Times New Roman" panose="02020603050405020304" pitchFamily="18" charset="0"/>
            </a:endParaRPr>
          </a:p>
          <a:p>
            <a:pPr algn="just"/>
            <a:r>
              <a:rPr lang="en-US" dirty="0">
                <a:cs typeface="Times New Roman" panose="02020603050405020304" pitchFamily="18" charset="0"/>
              </a:rPr>
              <a:t>Owing to its</a:t>
            </a:r>
            <a:r>
              <a:rPr lang="tr-TR" dirty="0">
                <a:cs typeface="Times New Roman" panose="02020603050405020304" pitchFamily="18" charset="0"/>
              </a:rPr>
              <a:t> </a:t>
            </a:r>
            <a:r>
              <a:rPr lang="en-US" dirty="0">
                <a:cs typeface="Times New Roman" panose="02020603050405020304" pitchFamily="18" charset="0"/>
              </a:rPr>
              <a:t>ultra-high surface area and excellent electron</a:t>
            </a:r>
            <a:r>
              <a:rPr lang="tr-TR" dirty="0">
                <a:cs typeface="Times New Roman" panose="02020603050405020304" pitchFamily="18" charset="0"/>
              </a:rPr>
              <a:t> </a:t>
            </a:r>
            <a:r>
              <a:rPr lang="en-US" dirty="0">
                <a:cs typeface="Times New Roman" panose="02020603050405020304" pitchFamily="18" charset="0"/>
              </a:rPr>
              <a:t>mobility, graphene or graphene-based composite</a:t>
            </a:r>
            <a:r>
              <a:rPr lang="tr-TR" dirty="0">
                <a:cs typeface="Times New Roman" panose="02020603050405020304" pitchFamily="18" charset="0"/>
              </a:rPr>
              <a:t> </a:t>
            </a:r>
            <a:r>
              <a:rPr lang="en-US" dirty="0">
                <a:cs typeface="Times New Roman" panose="02020603050405020304" pitchFamily="18" charset="0"/>
              </a:rPr>
              <a:t>materials were used to modify electrodes in the</a:t>
            </a:r>
            <a:r>
              <a:rPr lang="tr-TR" dirty="0">
                <a:cs typeface="Times New Roman" panose="02020603050405020304" pitchFamily="18" charset="0"/>
              </a:rPr>
              <a:t> </a:t>
            </a:r>
            <a:r>
              <a:rPr lang="en-US" dirty="0" err="1">
                <a:cs typeface="Times New Roman" panose="02020603050405020304" pitchFamily="18" charset="0"/>
              </a:rPr>
              <a:t>eletrochemical</a:t>
            </a:r>
            <a:r>
              <a:rPr lang="en-US" dirty="0">
                <a:cs typeface="Times New Roman" panose="02020603050405020304" pitchFamily="18" charset="0"/>
              </a:rPr>
              <a:t> sensing of various </a:t>
            </a:r>
            <a:r>
              <a:rPr lang="en-US" dirty="0">
                <a:solidFill>
                  <a:schemeClr val="accent5">
                    <a:lumMod val="75000"/>
                  </a:schemeClr>
                </a:solidFill>
                <a:cs typeface="Times New Roman" panose="02020603050405020304" pitchFamily="18" charset="0"/>
              </a:rPr>
              <a:t>biomolecules,</a:t>
            </a:r>
            <a:r>
              <a:rPr lang="tr-TR" dirty="0">
                <a:solidFill>
                  <a:schemeClr val="accent5">
                    <a:lumMod val="75000"/>
                  </a:schemeClr>
                </a:solidFill>
                <a:cs typeface="Times New Roman" panose="02020603050405020304" pitchFamily="18" charset="0"/>
              </a:rPr>
              <a:t> </a:t>
            </a:r>
            <a:r>
              <a:rPr lang="en-US" dirty="0">
                <a:solidFill>
                  <a:schemeClr val="accent5">
                    <a:lumMod val="75000"/>
                  </a:schemeClr>
                </a:solidFill>
                <a:cs typeface="Times New Roman" panose="02020603050405020304" pitchFamily="18" charset="0"/>
              </a:rPr>
              <a:t>including glucose, DNA and proteins, with</a:t>
            </a:r>
            <a:r>
              <a:rPr lang="tr-TR" dirty="0">
                <a:solidFill>
                  <a:schemeClr val="accent5">
                    <a:lumMod val="75000"/>
                  </a:schemeClr>
                </a:solidFill>
                <a:cs typeface="Times New Roman" panose="02020603050405020304" pitchFamily="18" charset="0"/>
              </a:rPr>
              <a:t> </a:t>
            </a:r>
            <a:r>
              <a:rPr lang="en-US" dirty="0">
                <a:solidFill>
                  <a:schemeClr val="accent5">
                    <a:lumMod val="75000"/>
                  </a:schemeClr>
                </a:solidFill>
                <a:cs typeface="Times New Roman" panose="02020603050405020304" pitchFamily="18" charset="0"/>
              </a:rPr>
              <a:t>high sensitivities</a:t>
            </a:r>
            <a:r>
              <a:rPr lang="tr-TR" dirty="0">
                <a:solidFill>
                  <a:schemeClr val="accent5">
                    <a:lumMod val="75000"/>
                  </a:schemeClr>
                </a:solidFill>
                <a:cs typeface="Times New Roman" panose="02020603050405020304" pitchFamily="18" charset="0"/>
              </a:rPr>
              <a:t>.</a:t>
            </a:r>
          </a:p>
          <a:p>
            <a:pPr algn="just"/>
            <a:r>
              <a:rPr lang="en-US" dirty="0">
                <a:cs typeface="Times New Roman" panose="02020603050405020304" pitchFamily="18" charset="0"/>
              </a:rPr>
              <a:t>Many studies have been done on graphene and various results have been obtained.</a:t>
            </a:r>
            <a:endParaRPr lang="tr-TR" dirty="0">
              <a:cs typeface="Times New Roman" panose="02020603050405020304" pitchFamily="18" charset="0"/>
            </a:endParaRPr>
          </a:p>
        </p:txBody>
      </p:sp>
    </p:spTree>
    <p:extLst>
      <p:ext uri="{BB962C8B-B14F-4D97-AF65-F5344CB8AC3E}">
        <p14:creationId xmlns:p14="http://schemas.microsoft.com/office/powerpoint/2010/main" xmlns="" val="1774437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01351"/>
            <a:ext cx="10515600" cy="1325563"/>
          </a:xfrm>
        </p:spPr>
        <p:txBody>
          <a:bodyPr/>
          <a:lstStyle/>
          <a:p>
            <a:pPr algn="ctr"/>
            <a:r>
              <a:rPr lang="en-US" dirty="0">
                <a:solidFill>
                  <a:schemeClr val="accent1">
                    <a:lumMod val="75000"/>
                  </a:schemeClr>
                </a:solidFill>
                <a:latin typeface="Agency FB" panose="020B0503020202020204" pitchFamily="34" charset="0"/>
              </a:rPr>
              <a:t>STUDIES ON GRAPHENE</a:t>
            </a:r>
            <a:r>
              <a:rPr lang="tr-TR" dirty="0">
                <a:solidFill>
                  <a:schemeClr val="accent1">
                    <a:lumMod val="75000"/>
                  </a:schemeClr>
                </a:solidFill>
                <a:latin typeface="Agency FB" panose="020B0503020202020204" pitchFamily="34" charset="0"/>
              </a:rPr>
              <a:t>-</a:t>
            </a:r>
            <a:r>
              <a:rPr lang="en-US" dirty="0">
                <a:solidFill>
                  <a:schemeClr val="accent1">
                    <a:lumMod val="75000"/>
                  </a:schemeClr>
                </a:solidFill>
                <a:latin typeface="Agency FB" panose="020B0503020202020204" pitchFamily="34" charset="0"/>
              </a:rPr>
              <a:t>BASED BIOSENSORS</a:t>
            </a:r>
            <a:endParaRPr lang="tr-TR" dirty="0">
              <a:solidFill>
                <a:schemeClr val="accent1">
                  <a:lumMod val="75000"/>
                </a:schemeClr>
              </a:solidFill>
              <a:latin typeface="Agency FB" panose="020B0503020202020204" pitchFamily="34" charset="0"/>
            </a:endParaRPr>
          </a:p>
        </p:txBody>
      </p:sp>
      <p:graphicFrame>
        <p:nvGraphicFramePr>
          <p:cNvPr id="5" name="Diyagram 4"/>
          <p:cNvGraphicFramePr/>
          <p:nvPr>
            <p:extLst>
              <p:ext uri="{D42A27DB-BD31-4B8C-83A1-F6EECF244321}">
                <p14:modId xmlns:p14="http://schemas.microsoft.com/office/powerpoint/2010/main" xmlns="" val="1421011691"/>
              </p:ext>
            </p:extLst>
          </p:nvPr>
        </p:nvGraphicFramePr>
        <p:xfrm>
          <a:off x="1815304" y="924560"/>
          <a:ext cx="8097520" cy="55388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Metin kutusu 6"/>
          <p:cNvSpPr txBox="1"/>
          <p:nvPr/>
        </p:nvSpPr>
        <p:spPr>
          <a:xfrm>
            <a:off x="2163171" y="1756068"/>
            <a:ext cx="928048" cy="461665"/>
          </a:xfrm>
          <a:prstGeom prst="rect">
            <a:avLst/>
          </a:prstGeom>
          <a:noFill/>
        </p:spPr>
        <p:txBody>
          <a:bodyPr wrap="square" rtlCol="0">
            <a:spAutoFit/>
          </a:bodyPr>
          <a:lstStyle/>
          <a:p>
            <a:r>
              <a:rPr lang="tr-TR" sz="1200" b="1" dirty="0" err="1">
                <a:latin typeface="Times New Roman" panose="02020603050405020304" pitchFamily="18" charset="0"/>
                <a:cs typeface="Times New Roman" panose="02020603050405020304" pitchFamily="18" charset="0"/>
              </a:rPr>
              <a:t>Zheng</a:t>
            </a:r>
            <a:r>
              <a:rPr lang="tr-TR" sz="1200" b="1" dirty="0">
                <a:latin typeface="Times New Roman" panose="02020603050405020304" pitchFamily="18" charset="0"/>
                <a:cs typeface="Times New Roman" panose="02020603050405020304" pitchFamily="18" charset="0"/>
              </a:rPr>
              <a:t> &amp; </a:t>
            </a:r>
            <a:r>
              <a:rPr lang="tr-TR" sz="1200" b="1" dirty="0" err="1">
                <a:latin typeface="Times New Roman" panose="02020603050405020304" pitchFamily="18" charset="0"/>
                <a:cs typeface="Times New Roman" panose="02020603050405020304" pitchFamily="18" charset="0"/>
              </a:rPr>
              <a:t>co-workers</a:t>
            </a:r>
            <a:endParaRPr lang="tr-TR" sz="1200" b="1" dirty="0">
              <a:latin typeface="Times New Roman" panose="02020603050405020304" pitchFamily="18" charset="0"/>
              <a:cs typeface="Times New Roman" panose="02020603050405020304" pitchFamily="18" charset="0"/>
            </a:endParaRPr>
          </a:p>
        </p:txBody>
      </p:sp>
      <p:sp>
        <p:nvSpPr>
          <p:cNvPr id="8" name="Metin kutusu 7"/>
          <p:cNvSpPr txBox="1"/>
          <p:nvPr/>
        </p:nvSpPr>
        <p:spPr>
          <a:xfrm>
            <a:off x="2460009" y="3307867"/>
            <a:ext cx="968992" cy="461665"/>
          </a:xfrm>
          <a:prstGeom prst="rect">
            <a:avLst/>
          </a:prstGeom>
          <a:noFill/>
        </p:spPr>
        <p:txBody>
          <a:bodyPr wrap="square" rtlCol="0">
            <a:spAutoFit/>
          </a:bodyPr>
          <a:lstStyle/>
          <a:p>
            <a:r>
              <a:rPr lang="tr-TR" sz="1200" b="1" dirty="0" err="1">
                <a:latin typeface="Times New Roman" panose="02020603050405020304" pitchFamily="18" charset="0"/>
                <a:cs typeface="Times New Roman" panose="02020603050405020304" pitchFamily="18" charset="0"/>
              </a:rPr>
              <a:t>Huang</a:t>
            </a:r>
            <a:r>
              <a:rPr lang="tr-TR" sz="1200" b="1" dirty="0">
                <a:latin typeface="Times New Roman" panose="02020603050405020304" pitchFamily="18" charset="0"/>
                <a:cs typeface="Times New Roman" panose="02020603050405020304" pitchFamily="18" charset="0"/>
              </a:rPr>
              <a:t> &amp; </a:t>
            </a:r>
            <a:r>
              <a:rPr lang="tr-TR" sz="1200" b="1" dirty="0" err="1">
                <a:latin typeface="Times New Roman" panose="02020603050405020304" pitchFamily="18" charset="0"/>
                <a:cs typeface="Times New Roman" panose="02020603050405020304" pitchFamily="18" charset="0"/>
              </a:rPr>
              <a:t>co</a:t>
            </a:r>
            <a:r>
              <a:rPr lang="tr-TR" sz="1200" b="1" dirty="0">
                <a:latin typeface="Times New Roman" panose="02020603050405020304" pitchFamily="18" charset="0"/>
                <a:cs typeface="Times New Roman" panose="02020603050405020304" pitchFamily="18" charset="0"/>
              </a:rPr>
              <a:t> -</a:t>
            </a:r>
            <a:r>
              <a:rPr lang="tr-TR" sz="1200" b="1" dirty="0" err="1">
                <a:latin typeface="Times New Roman" panose="02020603050405020304" pitchFamily="18" charset="0"/>
                <a:cs typeface="Times New Roman" panose="02020603050405020304" pitchFamily="18" charset="0"/>
              </a:rPr>
              <a:t>workes</a:t>
            </a:r>
            <a:endParaRPr lang="tr-TR" sz="1200" b="1" dirty="0">
              <a:latin typeface="Times New Roman" panose="02020603050405020304" pitchFamily="18" charset="0"/>
              <a:cs typeface="Times New Roman" panose="02020603050405020304" pitchFamily="18" charset="0"/>
            </a:endParaRPr>
          </a:p>
        </p:txBody>
      </p:sp>
      <p:sp>
        <p:nvSpPr>
          <p:cNvPr id="9" name="Metin kutusu 8"/>
          <p:cNvSpPr txBox="1"/>
          <p:nvPr/>
        </p:nvSpPr>
        <p:spPr>
          <a:xfrm>
            <a:off x="2268940" y="5106468"/>
            <a:ext cx="675565" cy="369332"/>
          </a:xfrm>
          <a:prstGeom prst="rect">
            <a:avLst/>
          </a:prstGeom>
          <a:noFill/>
        </p:spPr>
        <p:txBody>
          <a:bodyPr wrap="square" rtlCol="0">
            <a:spAutoFit/>
          </a:bodyPr>
          <a:lstStyle/>
          <a:p>
            <a:r>
              <a:rPr lang="tr-TR" sz="1400" b="1" dirty="0" err="1"/>
              <a:t>Shan</a:t>
            </a:r>
            <a:r>
              <a:rPr lang="tr-TR" dirty="0"/>
              <a:t> </a:t>
            </a:r>
          </a:p>
        </p:txBody>
      </p:sp>
    </p:spTree>
    <p:extLst>
      <p:ext uri="{BB962C8B-B14F-4D97-AF65-F5344CB8AC3E}">
        <p14:creationId xmlns:p14="http://schemas.microsoft.com/office/powerpoint/2010/main" xmlns="" val="2351755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070746" y="312904"/>
            <a:ext cx="5680382" cy="4662121"/>
          </a:xfrm>
          <a:prstGeom prst="rect">
            <a:avLst/>
          </a:prstGeom>
        </p:spPr>
      </p:pic>
      <p:sp>
        <p:nvSpPr>
          <p:cNvPr id="6" name="Metin kutusu 5"/>
          <p:cNvSpPr txBox="1"/>
          <p:nvPr/>
        </p:nvSpPr>
        <p:spPr>
          <a:xfrm>
            <a:off x="1009934" y="5411337"/>
            <a:ext cx="10331355" cy="86177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Although high detection sensitivities have been achieved by many graphene-based biosensors, their reliability and reproducibility may need careful examinations.</a:t>
            </a:r>
            <a:endParaRPr lang="tr-TR" sz="1600" dirty="0">
              <a:latin typeface="Times New Roman" panose="02020603050405020304" pitchFamily="18" charset="0"/>
              <a:cs typeface="Times New Roman" panose="02020603050405020304" pitchFamily="18" charset="0"/>
            </a:endParaRPr>
          </a:p>
          <a:p>
            <a:endParaRPr lang="tr-TR" dirty="0"/>
          </a:p>
        </p:txBody>
      </p:sp>
      <p:sp>
        <p:nvSpPr>
          <p:cNvPr id="8" name="Sağa Bükülü Ok 7"/>
          <p:cNvSpPr/>
          <p:nvPr/>
        </p:nvSpPr>
        <p:spPr>
          <a:xfrm>
            <a:off x="423081" y="5117910"/>
            <a:ext cx="586853" cy="586854"/>
          </a:xfrm>
          <a:prstGeom prst="curvedRightArrow">
            <a:avLst/>
          </a:prstGeom>
          <a:solidFill>
            <a:srgbClr val="7030A0"/>
          </a:solidFill>
          <a:ln>
            <a:solidFill>
              <a:schemeClr val="tx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xmlns="" val="21849279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F3B37CC8-7798-43ED-82B0-2F9F01019B09}"/>
              </a:ext>
            </a:extLst>
          </p:cNvPr>
          <p:cNvSpPr>
            <a:spLocks noGrp="1"/>
          </p:cNvSpPr>
          <p:nvPr>
            <p:ph type="title"/>
          </p:nvPr>
        </p:nvSpPr>
        <p:spPr>
          <a:xfrm>
            <a:off x="401472" y="365125"/>
            <a:ext cx="10515600" cy="1325563"/>
          </a:xfrm>
        </p:spPr>
        <p:txBody>
          <a:bodyPr/>
          <a:lstStyle/>
          <a:p>
            <a:r>
              <a:rPr lang="en-US" dirty="0">
                <a:solidFill>
                  <a:schemeClr val="accent5">
                    <a:lumMod val="75000"/>
                  </a:schemeClr>
                </a:solidFill>
                <a:latin typeface="Agency FB" panose="020B0503020202020204" pitchFamily="34" charset="0"/>
              </a:rPr>
              <a:t>GRAPHENE FOR DRUG DELIVERY</a:t>
            </a:r>
            <a:endParaRPr lang="tr-TR" dirty="0">
              <a:solidFill>
                <a:schemeClr val="accent5">
                  <a:lumMod val="75000"/>
                </a:schemeClr>
              </a:solidFill>
              <a:latin typeface="Agency FB" panose="020B0503020202020204" pitchFamily="34" charset="0"/>
            </a:endParaRPr>
          </a:p>
        </p:txBody>
      </p:sp>
      <p:sp>
        <p:nvSpPr>
          <p:cNvPr id="3" name="İçerik Yer Tutucusu 2">
            <a:extLst>
              <a:ext uri="{FF2B5EF4-FFF2-40B4-BE49-F238E27FC236}">
                <a16:creationId xmlns="" xmlns:a16="http://schemas.microsoft.com/office/drawing/2014/main" id="{1D818529-28E5-43F2-8CAC-3C8C4EC825DC}"/>
              </a:ext>
            </a:extLst>
          </p:cNvPr>
          <p:cNvSpPr>
            <a:spLocks noGrp="1"/>
          </p:cNvSpPr>
          <p:nvPr>
            <p:ph idx="1"/>
          </p:nvPr>
        </p:nvSpPr>
        <p:spPr>
          <a:xfrm>
            <a:off x="278642" y="1690688"/>
            <a:ext cx="5196721" cy="4600930"/>
          </a:xfrm>
        </p:spPr>
        <p:txBody>
          <a:bodyPr>
            <a:normAutofit/>
          </a:bodyPr>
          <a:lstStyle/>
          <a:p>
            <a:pPr algn="just"/>
            <a:r>
              <a:rPr lang="en-US" sz="2200" dirty="0">
                <a:cs typeface="Times New Roman" panose="02020603050405020304" pitchFamily="18" charset="0"/>
              </a:rPr>
              <a:t>The exploration of graphene in drug delivery and</a:t>
            </a:r>
            <a:r>
              <a:rPr lang="tr-TR" sz="2200" dirty="0">
                <a:cs typeface="Times New Roman" panose="02020603050405020304" pitchFamily="18" charset="0"/>
              </a:rPr>
              <a:t> </a:t>
            </a:r>
            <a:r>
              <a:rPr lang="en-US" sz="2200" dirty="0">
                <a:cs typeface="Times New Roman" panose="02020603050405020304" pitchFamily="18" charset="0"/>
              </a:rPr>
              <a:t>biomedicine was first initiated by the Hongjie</a:t>
            </a:r>
            <a:r>
              <a:rPr lang="tr-TR" sz="2200" dirty="0">
                <a:cs typeface="Times New Roman" panose="02020603050405020304" pitchFamily="18" charset="0"/>
              </a:rPr>
              <a:t> </a:t>
            </a:r>
            <a:r>
              <a:rPr lang="en-US" sz="2200" dirty="0">
                <a:cs typeface="Times New Roman" panose="02020603050405020304" pitchFamily="18" charset="0"/>
              </a:rPr>
              <a:t>Dai group at Stanford University (CA, USA) in</a:t>
            </a:r>
            <a:r>
              <a:rPr lang="tr-TR" sz="2200" dirty="0">
                <a:cs typeface="Times New Roman" panose="02020603050405020304" pitchFamily="18" charset="0"/>
              </a:rPr>
              <a:t> </a:t>
            </a:r>
            <a:r>
              <a:rPr lang="en-US" sz="2200" dirty="0">
                <a:cs typeface="Times New Roman" panose="02020603050405020304" pitchFamily="18" charset="0"/>
              </a:rPr>
              <a:t>2008</a:t>
            </a:r>
            <a:r>
              <a:rPr lang="tr-TR" sz="2200" dirty="0">
                <a:cs typeface="Times New Roman" panose="02020603050405020304" pitchFamily="18" charset="0"/>
              </a:rPr>
              <a:t>.</a:t>
            </a:r>
          </a:p>
          <a:p>
            <a:pPr algn="just"/>
            <a:r>
              <a:rPr lang="tr-TR" sz="2200" dirty="0">
                <a:cs typeface="Times New Roman" panose="02020603050405020304" pitchFamily="18" charset="0"/>
              </a:rPr>
              <a:t>Gr</a:t>
            </a:r>
            <a:r>
              <a:rPr lang="en-US" sz="2200" dirty="0" err="1">
                <a:cs typeface="Times New Roman" panose="02020603050405020304" pitchFamily="18" charset="0"/>
              </a:rPr>
              <a:t>aphene</a:t>
            </a:r>
            <a:r>
              <a:rPr lang="en-US" sz="2200" dirty="0">
                <a:cs typeface="Times New Roman" panose="02020603050405020304" pitchFamily="18" charset="0"/>
              </a:rPr>
              <a:t> materials can be used as carriers for drug delivery</a:t>
            </a:r>
            <a:r>
              <a:rPr lang="tr-TR" sz="2200" dirty="0">
                <a:cs typeface="Times New Roman" panose="02020603050405020304" pitchFamily="18" charset="0"/>
              </a:rPr>
              <a:t> </a:t>
            </a:r>
            <a:r>
              <a:rPr lang="tr-TR" sz="2200" dirty="0" err="1">
                <a:cs typeface="Times New Roman" panose="02020603050405020304" pitchFamily="18" charset="0"/>
              </a:rPr>
              <a:t>due</a:t>
            </a:r>
            <a:r>
              <a:rPr lang="tr-TR" sz="2200" dirty="0">
                <a:cs typeface="Times New Roman" panose="02020603050405020304" pitchFamily="18" charset="0"/>
              </a:rPr>
              <a:t> </a:t>
            </a:r>
            <a:r>
              <a:rPr lang="tr-TR" sz="2200" dirty="0" err="1">
                <a:cs typeface="Times New Roman" panose="02020603050405020304" pitchFamily="18" charset="0"/>
              </a:rPr>
              <a:t>to</a:t>
            </a:r>
            <a:r>
              <a:rPr lang="tr-TR" sz="2200" dirty="0">
                <a:cs typeface="Times New Roman" panose="02020603050405020304" pitchFamily="18" charset="0"/>
              </a:rPr>
              <a:t> </a:t>
            </a:r>
            <a:r>
              <a:rPr lang="tr-TR" sz="2200" dirty="0" err="1">
                <a:cs typeface="Times New Roman" panose="02020603050405020304" pitchFamily="18" charset="0"/>
              </a:rPr>
              <a:t>its</a:t>
            </a:r>
            <a:r>
              <a:rPr lang="tr-TR" sz="2200" dirty="0">
                <a:cs typeface="Times New Roman" panose="02020603050405020304" pitchFamily="18" charset="0"/>
              </a:rPr>
              <a:t> t</a:t>
            </a:r>
            <a:r>
              <a:rPr lang="en-US" sz="2200" dirty="0">
                <a:cs typeface="Times New Roman" panose="02020603050405020304" pitchFamily="18" charset="0"/>
              </a:rPr>
              <a:t>he unique mono atomic planar structure and associated properties</a:t>
            </a:r>
            <a:r>
              <a:rPr lang="tr-TR" sz="2200" dirty="0">
                <a:cs typeface="Times New Roman" panose="02020603050405020304" pitchFamily="18" charset="0"/>
              </a:rPr>
              <a:t>. </a:t>
            </a:r>
            <a:r>
              <a:rPr lang="tr-TR" sz="2200" dirty="0" err="1">
                <a:cs typeface="Times New Roman" panose="02020603050405020304" pitchFamily="18" charset="0"/>
              </a:rPr>
              <a:t>These</a:t>
            </a:r>
            <a:r>
              <a:rPr lang="tr-TR" sz="2200" dirty="0">
                <a:cs typeface="Times New Roman" panose="02020603050405020304" pitchFamily="18" charset="0"/>
              </a:rPr>
              <a:t> </a:t>
            </a:r>
            <a:r>
              <a:rPr lang="tr-TR" sz="2200" dirty="0" err="1">
                <a:cs typeface="Times New Roman" panose="02020603050405020304" pitchFamily="18" charset="0"/>
              </a:rPr>
              <a:t>properties</a:t>
            </a:r>
            <a:r>
              <a:rPr lang="tr-TR" sz="2200" dirty="0">
                <a:cs typeface="Times New Roman" panose="02020603050405020304" pitchFamily="18" charset="0"/>
              </a:rPr>
              <a:t> ;</a:t>
            </a:r>
          </a:p>
          <a:p>
            <a:pPr algn="just">
              <a:buFont typeface="Courier New" panose="02070309020205020404" pitchFamily="49" charset="0"/>
              <a:buChar char="o"/>
            </a:pPr>
            <a:r>
              <a:rPr lang="tr-TR" sz="2200" dirty="0">
                <a:cs typeface="Times New Roman" panose="02020603050405020304" pitchFamily="18" charset="0"/>
              </a:rPr>
              <a:t>L</a:t>
            </a:r>
            <a:r>
              <a:rPr lang="en-US" sz="2200" dirty="0" err="1">
                <a:cs typeface="Times New Roman" panose="02020603050405020304" pitchFamily="18" charset="0"/>
              </a:rPr>
              <a:t>arge</a:t>
            </a:r>
            <a:r>
              <a:rPr lang="en-US" sz="2200" dirty="0">
                <a:cs typeface="Times New Roman" panose="02020603050405020304" pitchFamily="18" charset="0"/>
              </a:rPr>
              <a:t> surface area</a:t>
            </a:r>
            <a:endParaRPr lang="tr-TR" sz="2200" dirty="0">
              <a:cs typeface="Times New Roman" panose="02020603050405020304" pitchFamily="18" charset="0"/>
            </a:endParaRPr>
          </a:p>
          <a:p>
            <a:pPr algn="just">
              <a:buFont typeface="Courier New" panose="02070309020205020404" pitchFamily="49" charset="0"/>
              <a:buChar char="o"/>
            </a:pPr>
            <a:r>
              <a:rPr lang="tr-TR" sz="2200" dirty="0">
                <a:cs typeface="Times New Roman" panose="02020603050405020304" pitchFamily="18" charset="0"/>
              </a:rPr>
              <a:t>C</a:t>
            </a:r>
            <a:r>
              <a:rPr lang="en-US" sz="2200" dirty="0" err="1">
                <a:cs typeface="Times New Roman" panose="02020603050405020304" pitchFamily="18" charset="0"/>
              </a:rPr>
              <a:t>hemical</a:t>
            </a:r>
            <a:r>
              <a:rPr lang="en-US" sz="2200" dirty="0">
                <a:cs typeface="Times New Roman" panose="02020603050405020304" pitchFamily="18" charset="0"/>
              </a:rPr>
              <a:t> and mechanical stabilities</a:t>
            </a:r>
            <a:endParaRPr lang="tr-TR" sz="2200" dirty="0">
              <a:cs typeface="Times New Roman" panose="02020603050405020304" pitchFamily="18" charset="0"/>
            </a:endParaRPr>
          </a:p>
          <a:p>
            <a:pPr algn="just">
              <a:buFont typeface="Courier New" panose="02070309020205020404" pitchFamily="49" charset="0"/>
              <a:buChar char="o"/>
            </a:pPr>
            <a:r>
              <a:rPr lang="tr-TR" sz="2200" dirty="0">
                <a:cs typeface="Times New Roman" panose="02020603050405020304" pitchFamily="18" charset="0"/>
              </a:rPr>
              <a:t>S</a:t>
            </a:r>
            <a:r>
              <a:rPr lang="en-US" sz="2200" dirty="0" err="1">
                <a:cs typeface="Times New Roman" panose="02020603050405020304" pitchFamily="18" charset="0"/>
              </a:rPr>
              <a:t>uperb</a:t>
            </a:r>
            <a:r>
              <a:rPr lang="en-US" sz="2200" dirty="0">
                <a:cs typeface="Times New Roman" panose="02020603050405020304" pitchFamily="18" charset="0"/>
              </a:rPr>
              <a:t> electrical conductivity</a:t>
            </a:r>
            <a:endParaRPr lang="tr-TR" sz="2200" dirty="0">
              <a:cs typeface="Times New Roman" panose="02020603050405020304" pitchFamily="18" charset="0"/>
            </a:endParaRPr>
          </a:p>
          <a:p>
            <a:pPr algn="just">
              <a:buFont typeface="Courier New" panose="02070309020205020404" pitchFamily="49" charset="0"/>
              <a:buChar char="o"/>
            </a:pPr>
            <a:r>
              <a:rPr lang="tr-TR" sz="2200" dirty="0">
                <a:cs typeface="Times New Roman" panose="02020603050405020304" pitchFamily="18" charset="0"/>
              </a:rPr>
              <a:t>G</a:t>
            </a:r>
            <a:r>
              <a:rPr lang="en-US" sz="2200" dirty="0" err="1">
                <a:cs typeface="Times New Roman" panose="02020603050405020304" pitchFamily="18" charset="0"/>
              </a:rPr>
              <a:t>ood</a:t>
            </a:r>
            <a:r>
              <a:rPr lang="en-US" sz="2200" dirty="0">
                <a:cs typeface="Times New Roman" panose="02020603050405020304" pitchFamily="18" charset="0"/>
              </a:rPr>
              <a:t> biocompatibility</a:t>
            </a:r>
            <a:endParaRPr lang="tr-TR" sz="2200" dirty="0">
              <a:cs typeface="Times New Roman" panose="02020603050405020304" pitchFamily="18" charset="0"/>
            </a:endParaRPr>
          </a:p>
        </p:txBody>
      </p:sp>
      <p:pic>
        <p:nvPicPr>
          <p:cNvPr id="5" name="Resim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475363" y="1690688"/>
            <a:ext cx="6315165" cy="2661314"/>
          </a:xfrm>
          <a:prstGeom prst="roundRect">
            <a:avLst>
              <a:gd name="adj" fmla="val 8594"/>
            </a:avLst>
          </a:prstGeom>
          <a:solidFill>
            <a:srgbClr val="FFFFFF">
              <a:shade val="85000"/>
            </a:srgbClr>
          </a:solidFill>
          <a:ln>
            <a:solidFill>
              <a:schemeClr val="accent1">
                <a:lumMod val="20000"/>
                <a:lumOff val="80000"/>
              </a:schemeClr>
            </a:solidFill>
          </a:ln>
          <a:effectLst>
            <a:reflection blurRad="6350" stA="50000" endA="300" endPos="90000" dist="50800" dir="5400000" sy="-100000" algn="bl" rotWithShape="0"/>
          </a:effectLst>
        </p:spPr>
      </p:pic>
    </p:spTree>
    <p:extLst>
      <p:ext uri="{BB962C8B-B14F-4D97-AF65-F5344CB8AC3E}">
        <p14:creationId xmlns:p14="http://schemas.microsoft.com/office/powerpoint/2010/main" xmlns="" val="1399600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850329" y="1312545"/>
            <a:ext cx="6993509" cy="3996435"/>
          </a:xfrm>
        </p:spPr>
        <p:txBody>
          <a:bodyPr>
            <a:noAutofit/>
          </a:bodyPr>
          <a:lstStyle/>
          <a:p>
            <a:pPr algn="just"/>
            <a:r>
              <a:rPr lang="en-US" sz="2400" dirty="0">
                <a:cs typeface="Times New Roman" panose="02020603050405020304" pitchFamily="18" charset="0"/>
              </a:rPr>
              <a:t>The single-atom-layer structure is benefit for the adsorption and anchoring of drug molecules on both sides of the GO surfaces, contributing to higher drug loading performance</a:t>
            </a:r>
            <a:r>
              <a:rPr lang="tr-TR" sz="2400" dirty="0">
                <a:cs typeface="Times New Roman" panose="02020603050405020304" pitchFamily="18" charset="0"/>
              </a:rPr>
              <a:t>.</a:t>
            </a:r>
          </a:p>
          <a:p>
            <a:pPr algn="just"/>
            <a:r>
              <a:rPr lang="en-US" sz="2400" dirty="0">
                <a:cs typeface="Times New Roman" panose="02020603050405020304" pitchFamily="18" charset="0"/>
              </a:rPr>
              <a:t>Besides, the abundant oxygen-containing functional groups on the edge and surface of GO endow it excellent water solubility, which would greatly improve the hydrophilicity of insoluble drugs</a:t>
            </a:r>
            <a:r>
              <a:rPr lang="tr-TR" sz="2400" dirty="0">
                <a:cs typeface="Times New Roman" panose="02020603050405020304" pitchFamily="18" charset="0"/>
              </a:rPr>
              <a:t>.</a:t>
            </a:r>
          </a:p>
        </p:txBody>
      </p:sp>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01604" y="436855"/>
            <a:ext cx="3787370" cy="2269994"/>
          </a:xfrm>
          <a:prstGeom prst="rect">
            <a:avLst/>
          </a:prstGeom>
          <a:ln>
            <a:noFill/>
          </a:ln>
          <a:effectLst>
            <a:outerShdw blurRad="292100" dist="139700" dir="2700000" algn="tl" rotWithShape="0">
              <a:srgbClr val="333333">
                <a:alpha val="65000"/>
              </a:srgbClr>
            </a:outerShdw>
          </a:effectLst>
        </p:spPr>
      </p:pic>
      <p:sp>
        <p:nvSpPr>
          <p:cNvPr id="7" name="Metin kutusu 6"/>
          <p:cNvSpPr txBox="1"/>
          <p:nvPr/>
        </p:nvSpPr>
        <p:spPr>
          <a:xfrm>
            <a:off x="740249" y="568740"/>
            <a:ext cx="683240" cy="369332"/>
          </a:xfrm>
          <a:prstGeom prst="rect">
            <a:avLst/>
          </a:prstGeom>
          <a:noFill/>
        </p:spPr>
        <p:txBody>
          <a:bodyPr wrap="square" rtlCol="0">
            <a:spAutoFit/>
          </a:bodyPr>
          <a:lstStyle/>
          <a:p>
            <a:r>
              <a:rPr lang="tr-TR" b="1" i="1" dirty="0">
                <a:solidFill>
                  <a:srgbClr val="FF0000"/>
                </a:solidFill>
              </a:rPr>
              <a:t>GO</a:t>
            </a:r>
          </a:p>
        </p:txBody>
      </p:sp>
      <p:pic>
        <p:nvPicPr>
          <p:cNvPr id="2" name="Resim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17418" y="4271519"/>
            <a:ext cx="6502511" cy="20749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16689235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47132" y="815690"/>
            <a:ext cx="10515600" cy="4351338"/>
          </a:xfrm>
        </p:spPr>
        <p:txBody>
          <a:bodyPr/>
          <a:lstStyle/>
          <a:p>
            <a:pPr algn="just"/>
            <a:r>
              <a:rPr lang="en-US" sz="2400" dirty="0">
                <a:cs typeface="Times New Roman" panose="02020603050405020304" pitchFamily="18" charset="0"/>
              </a:rPr>
              <a:t>In this study, an amine terminated, branched PEG was used to functionalize GO. PEGylated </a:t>
            </a:r>
            <a:r>
              <a:rPr lang="en-US" sz="2400" dirty="0" err="1">
                <a:cs typeface="Times New Roman" panose="02020603050405020304" pitchFamily="18" charset="0"/>
              </a:rPr>
              <a:t>nano</a:t>
            </a:r>
            <a:r>
              <a:rPr lang="en-US" sz="2400" dirty="0">
                <a:cs typeface="Times New Roman" panose="02020603050405020304" pitchFamily="18" charset="0"/>
              </a:rPr>
              <a:t>-graphene is very stable in physiological solutions.</a:t>
            </a:r>
            <a:r>
              <a:rPr lang="tr-TR" sz="2400" dirty="0">
                <a:cs typeface="Times New Roman" panose="02020603050405020304" pitchFamily="18" charset="0"/>
              </a:rPr>
              <a:t> </a:t>
            </a:r>
            <a:r>
              <a:rPr lang="en-US" sz="2400" dirty="0">
                <a:cs typeface="Times New Roman" panose="02020603050405020304" pitchFamily="18" charset="0"/>
              </a:rPr>
              <a:t>Aromatic anti-cancer drugs (e.g., SN38 and doxorubicin) were effectively loaded on the graphene surface via π-π stacking for intracellular drug delivery. Ultra-high drug loading efficiency was achieved owing to the extremely large surface area of graphene, which has every atom exposed on its surface. Since then, several other groups have also paid attention to the graphene-based drug loading and delivery systems and published a number of interesting results.</a:t>
            </a:r>
            <a:endParaRPr lang="tr-TR" sz="2400" dirty="0">
              <a:cs typeface="Times New Roman" panose="02020603050405020304" pitchFamily="18" charset="0"/>
            </a:endParaRPr>
          </a:p>
          <a:p>
            <a:endParaRPr lang="tr-TR" dirty="0"/>
          </a:p>
        </p:txBody>
      </p:sp>
      <p:pic>
        <p:nvPicPr>
          <p:cNvPr id="5" name="Resim 4"/>
          <p:cNvPicPr>
            <a:picLocks noChangeAspect="1"/>
          </p:cNvPicPr>
          <p:nvPr/>
        </p:nvPicPr>
        <p:blipFill rotWithShape="1">
          <a:blip r:embed="rId2">
            <a:extLst>
              <a:ext uri="{28A0092B-C50C-407E-A947-70E740481C1C}">
                <a14:useLocalDpi xmlns:a14="http://schemas.microsoft.com/office/drawing/2010/main" xmlns="" val="0"/>
              </a:ext>
            </a:extLst>
          </a:blip>
          <a:srcRect b="55444"/>
          <a:stretch/>
        </p:blipFill>
        <p:spPr>
          <a:xfrm>
            <a:off x="2383407" y="3518749"/>
            <a:ext cx="7402287" cy="2540858"/>
          </a:xfrm>
          <a:prstGeom prst="rect">
            <a:avLst/>
          </a:prstGeom>
          <a:ln>
            <a:noFill/>
          </a:ln>
          <a:effectLst>
            <a:softEdge rad="112500"/>
          </a:effectLst>
        </p:spPr>
      </p:pic>
      <p:sp>
        <p:nvSpPr>
          <p:cNvPr id="7" name="Metin kutusu 6"/>
          <p:cNvSpPr txBox="1"/>
          <p:nvPr/>
        </p:nvSpPr>
        <p:spPr>
          <a:xfrm>
            <a:off x="2731549" y="6059607"/>
            <a:ext cx="6706002" cy="338554"/>
          </a:xfrm>
          <a:prstGeom prst="rect">
            <a:avLst/>
          </a:prstGeom>
          <a:noFill/>
        </p:spPr>
        <p:txBody>
          <a:bodyPr wrap="square" rtlCol="0">
            <a:spAutoFit/>
          </a:bodyPr>
          <a:lstStyle/>
          <a:p>
            <a:r>
              <a:rPr lang="tr-TR" sz="1600" b="1" dirty="0" err="1">
                <a:latin typeface="Times New Roman" panose="02020603050405020304" pitchFamily="18" charset="0"/>
                <a:cs typeface="Times New Roman" panose="02020603050405020304" pitchFamily="18" charset="0"/>
              </a:rPr>
              <a:t>Figure</a:t>
            </a:r>
            <a:r>
              <a:rPr lang="tr-TR" sz="1600" b="1" dirty="0">
                <a:latin typeface="Times New Roman" panose="02020603050405020304" pitchFamily="18" charset="0"/>
                <a:cs typeface="Times New Roman" panose="02020603050405020304" pitchFamily="18" charset="0"/>
              </a:rPr>
              <a:t> 4. </a:t>
            </a:r>
            <a:r>
              <a:rPr lang="tr-TR" sz="1600" b="1" dirty="0"/>
              <a:t>A) </a:t>
            </a:r>
            <a:r>
              <a:rPr lang="tr-TR" sz="1600" i="1" dirty="0" err="1"/>
              <a:t>Nano-graphene</a:t>
            </a:r>
            <a:r>
              <a:rPr lang="tr-TR" sz="1600" i="1" dirty="0"/>
              <a:t> </a:t>
            </a:r>
            <a:r>
              <a:rPr lang="tr-TR" sz="1600" i="1" dirty="0" err="1"/>
              <a:t>Oxide</a:t>
            </a:r>
            <a:r>
              <a:rPr lang="tr-TR" sz="1600" b="1" i="1" dirty="0"/>
              <a:t> </a:t>
            </a:r>
            <a:r>
              <a:rPr lang="tr-TR" sz="1600" b="1" dirty="0"/>
              <a:t>B) </a:t>
            </a:r>
            <a:r>
              <a:rPr lang="tr-TR" sz="1600" i="1" dirty="0" err="1"/>
              <a:t>Peglated</a:t>
            </a:r>
            <a:r>
              <a:rPr lang="tr-TR" sz="1600" i="1" dirty="0"/>
              <a:t>  </a:t>
            </a:r>
            <a:r>
              <a:rPr lang="tr-TR" sz="1600" i="1" dirty="0" err="1"/>
              <a:t>Nano-graphene</a:t>
            </a:r>
            <a:r>
              <a:rPr lang="tr-TR" sz="1600" i="1" dirty="0"/>
              <a:t> </a:t>
            </a:r>
            <a:r>
              <a:rPr lang="tr-TR" sz="1600" i="1" dirty="0" err="1"/>
              <a:t>Oxide</a:t>
            </a:r>
            <a:endParaRPr lang="tr-TR" sz="1600" i="1" dirty="0"/>
          </a:p>
        </p:txBody>
      </p:sp>
    </p:spTree>
    <p:extLst>
      <p:ext uri="{BB962C8B-B14F-4D97-AF65-F5344CB8AC3E}">
        <p14:creationId xmlns:p14="http://schemas.microsoft.com/office/powerpoint/2010/main" xmlns="" val="6300258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accent1">
                    <a:lumMod val="75000"/>
                  </a:schemeClr>
                </a:solidFill>
                <a:latin typeface="Agency FB" panose="020B0503020202020204" pitchFamily="34" charset="0"/>
              </a:rPr>
              <a:t>WHAT IS THE PEGYLATION?</a:t>
            </a:r>
          </a:p>
        </p:txBody>
      </p:sp>
      <p:sp>
        <p:nvSpPr>
          <p:cNvPr id="3" name="İçerik Yer Tutucusu 2"/>
          <p:cNvSpPr>
            <a:spLocks noGrp="1"/>
          </p:cNvSpPr>
          <p:nvPr>
            <p:ph idx="1"/>
          </p:nvPr>
        </p:nvSpPr>
        <p:spPr>
          <a:xfrm>
            <a:off x="726440" y="1571625"/>
            <a:ext cx="10515600" cy="4351338"/>
          </a:xfrm>
        </p:spPr>
        <p:txBody>
          <a:bodyPr>
            <a:normAutofit fontScale="92500" lnSpcReduction="10000"/>
          </a:bodyPr>
          <a:lstStyle/>
          <a:p>
            <a:r>
              <a:rPr lang="en-US" dirty="0">
                <a:cs typeface="Times New Roman" panose="02020603050405020304" pitchFamily="18" charset="0"/>
              </a:rPr>
              <a:t>It is the binding of a molecule with a </a:t>
            </a:r>
            <a:r>
              <a:rPr lang="en-US" b="1" dirty="0">
                <a:solidFill>
                  <a:srgbClr val="FF0000"/>
                </a:solidFill>
                <a:cs typeface="Times New Roman" panose="02020603050405020304" pitchFamily="18" charset="0"/>
              </a:rPr>
              <a:t>P</a:t>
            </a:r>
            <a:r>
              <a:rPr lang="en-US" dirty="0">
                <a:cs typeface="Times New Roman" panose="02020603050405020304" pitchFamily="18" charset="0"/>
              </a:rPr>
              <a:t>oly </a:t>
            </a:r>
            <a:r>
              <a:rPr lang="en-US" b="1" dirty="0">
                <a:solidFill>
                  <a:srgbClr val="FF0000"/>
                </a:solidFill>
                <a:cs typeface="Times New Roman" panose="02020603050405020304" pitchFamily="18" charset="0"/>
              </a:rPr>
              <a:t>E</a:t>
            </a:r>
            <a:r>
              <a:rPr lang="en-US" dirty="0">
                <a:cs typeface="Times New Roman" panose="02020603050405020304" pitchFamily="18" charset="0"/>
              </a:rPr>
              <a:t>thylene </a:t>
            </a:r>
            <a:r>
              <a:rPr lang="en-US" b="1" dirty="0">
                <a:solidFill>
                  <a:srgbClr val="FF0000"/>
                </a:solidFill>
                <a:cs typeface="Times New Roman" panose="02020603050405020304" pitchFamily="18" charset="0"/>
              </a:rPr>
              <a:t>G</a:t>
            </a:r>
            <a:r>
              <a:rPr lang="en-US" dirty="0">
                <a:cs typeface="Times New Roman" panose="02020603050405020304" pitchFamily="18" charset="0"/>
              </a:rPr>
              <a:t>lycol (PEG) molecule. This is done to improve the therapeutic efficacy of certain small molecules, macromolecules and especially biotechnological products such as protein peptide.</a:t>
            </a:r>
          </a:p>
          <a:p>
            <a:r>
              <a:rPr lang="en-US" dirty="0">
                <a:cs typeface="Times New Roman" panose="02020603050405020304" pitchFamily="18" charset="0"/>
              </a:rPr>
              <a:t>PE</a:t>
            </a:r>
            <a:r>
              <a:rPr lang="tr-TR" dirty="0">
                <a:cs typeface="Times New Roman" panose="02020603050405020304" pitchFamily="18" charset="0"/>
              </a:rPr>
              <a:t>G</a:t>
            </a:r>
            <a:r>
              <a:rPr lang="en-US" dirty="0">
                <a:cs typeface="Times New Roman" panose="02020603050405020304" pitchFamily="18" charset="0"/>
              </a:rPr>
              <a:t>s are amphiphilic polymers consisting of ethylene oxide units bearing two terminally hydroxy groups which can be chemically activated. </a:t>
            </a:r>
            <a:r>
              <a:rPr lang="tr-TR" dirty="0">
                <a:cs typeface="Times New Roman" panose="02020603050405020304" pitchFamily="18" charset="0"/>
              </a:rPr>
              <a:t>O</a:t>
            </a:r>
            <a:r>
              <a:rPr lang="en-US" dirty="0" err="1">
                <a:cs typeface="Times New Roman" panose="02020603050405020304" pitchFamily="18" charset="0"/>
              </a:rPr>
              <a:t>ther</a:t>
            </a:r>
            <a:r>
              <a:rPr lang="tr-TR" dirty="0">
                <a:cs typeface="Times New Roman" panose="02020603050405020304" pitchFamily="18" charset="0"/>
              </a:rPr>
              <a:t> </a:t>
            </a:r>
            <a:r>
              <a:rPr lang="en-US" dirty="0">
                <a:cs typeface="Times New Roman" panose="02020603050405020304" pitchFamily="18" charset="0"/>
              </a:rPr>
              <a:t>features;</a:t>
            </a:r>
          </a:p>
          <a:p>
            <a:pPr>
              <a:buFont typeface="Wingdings" panose="05000000000000000000" pitchFamily="2" charset="2"/>
              <a:buChar char="ü"/>
            </a:pPr>
            <a:r>
              <a:rPr lang="tr-TR" dirty="0">
                <a:cs typeface="Times New Roman" panose="02020603050405020304" pitchFamily="18" charset="0"/>
              </a:rPr>
              <a:t>W</a:t>
            </a:r>
            <a:r>
              <a:rPr lang="en-US" dirty="0" err="1">
                <a:cs typeface="Times New Roman" panose="02020603050405020304" pitchFamily="18" charset="0"/>
              </a:rPr>
              <a:t>ater</a:t>
            </a:r>
            <a:r>
              <a:rPr lang="en-US" dirty="0">
                <a:cs typeface="Times New Roman" panose="02020603050405020304" pitchFamily="18" charset="0"/>
              </a:rPr>
              <a:t> soluble</a:t>
            </a:r>
          </a:p>
          <a:p>
            <a:pPr>
              <a:buFont typeface="Wingdings" panose="05000000000000000000" pitchFamily="2" charset="2"/>
              <a:buChar char="ü"/>
            </a:pPr>
            <a:r>
              <a:rPr lang="tr-TR" dirty="0">
                <a:cs typeface="Times New Roman" panose="02020603050405020304" pitchFamily="18" charset="0"/>
              </a:rPr>
              <a:t>I</a:t>
            </a:r>
            <a:r>
              <a:rPr lang="en-US" dirty="0" err="1">
                <a:cs typeface="Times New Roman" panose="02020603050405020304" pitchFamily="18" charset="0"/>
              </a:rPr>
              <a:t>nert</a:t>
            </a:r>
            <a:endParaRPr lang="en-US" dirty="0">
              <a:cs typeface="Times New Roman" panose="02020603050405020304" pitchFamily="18" charset="0"/>
            </a:endParaRPr>
          </a:p>
          <a:p>
            <a:pPr>
              <a:buFont typeface="Wingdings" panose="05000000000000000000" pitchFamily="2" charset="2"/>
              <a:buChar char="ü"/>
            </a:pPr>
            <a:r>
              <a:rPr lang="tr-TR" dirty="0">
                <a:cs typeface="Times New Roman" panose="02020603050405020304" pitchFamily="18" charset="0"/>
              </a:rPr>
              <a:t>N</a:t>
            </a:r>
            <a:r>
              <a:rPr lang="en-US" dirty="0">
                <a:cs typeface="Times New Roman" panose="02020603050405020304" pitchFamily="18" charset="0"/>
              </a:rPr>
              <a:t>on-toxic</a:t>
            </a:r>
          </a:p>
          <a:p>
            <a:pPr>
              <a:buFont typeface="Wingdings" panose="05000000000000000000" pitchFamily="2" charset="2"/>
              <a:buChar char="ü"/>
            </a:pPr>
            <a:r>
              <a:rPr lang="tr-TR" dirty="0">
                <a:cs typeface="Times New Roman" panose="02020603050405020304" pitchFamily="18" charset="0"/>
              </a:rPr>
              <a:t>N</a:t>
            </a:r>
            <a:r>
              <a:rPr lang="en-US" dirty="0">
                <a:cs typeface="Times New Roman" panose="02020603050405020304" pitchFamily="18" charset="0"/>
              </a:rPr>
              <a:t>on-immunogenic</a:t>
            </a:r>
            <a:endParaRPr lang="tr-TR" dirty="0">
              <a:cs typeface="Times New Roman" panose="02020603050405020304"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085346" y="3963305"/>
            <a:ext cx="4205785" cy="2646140"/>
          </a:xfrm>
          <a:prstGeom prst="rect">
            <a:avLst/>
          </a:prstGeom>
        </p:spPr>
      </p:pic>
      <p:cxnSp>
        <p:nvCxnSpPr>
          <p:cNvPr id="6" name="Eğri Bağlayıcı 5"/>
          <p:cNvCxnSpPr/>
          <p:nvPr/>
        </p:nvCxnSpPr>
        <p:spPr>
          <a:xfrm>
            <a:off x="7751928" y="4462818"/>
            <a:ext cx="2129051" cy="368489"/>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Metin kutusu 6"/>
          <p:cNvSpPr txBox="1"/>
          <p:nvPr/>
        </p:nvSpPr>
        <p:spPr>
          <a:xfrm>
            <a:off x="9880979" y="4666717"/>
            <a:ext cx="1665027" cy="338554"/>
          </a:xfrm>
          <a:prstGeom prst="rect">
            <a:avLst/>
          </a:prstGeom>
          <a:noFill/>
        </p:spPr>
        <p:txBody>
          <a:bodyPr wrap="square" rtlCol="0">
            <a:spAutoFit/>
          </a:bodyPr>
          <a:lstStyle/>
          <a:p>
            <a:r>
              <a:rPr lang="tr-TR" sz="1600" b="1" i="1" dirty="0">
                <a:solidFill>
                  <a:schemeClr val="accent1">
                    <a:lumMod val="75000"/>
                  </a:schemeClr>
                </a:solidFill>
                <a:latin typeface="Times New Roman" panose="02020603050405020304" pitchFamily="18" charset="0"/>
                <a:cs typeface="Times New Roman" panose="02020603050405020304" pitchFamily="18" charset="0"/>
              </a:rPr>
              <a:t>PEG </a:t>
            </a:r>
            <a:r>
              <a:rPr lang="tr-TR" sz="1600" b="1" i="1" dirty="0" err="1">
                <a:solidFill>
                  <a:schemeClr val="accent1">
                    <a:lumMod val="75000"/>
                  </a:schemeClr>
                </a:solidFill>
                <a:latin typeface="Times New Roman" panose="02020603050405020304" pitchFamily="18" charset="0"/>
                <a:cs typeface="Times New Roman" panose="02020603050405020304" pitchFamily="18" charset="0"/>
              </a:rPr>
              <a:t>molecule</a:t>
            </a:r>
            <a:endParaRPr lang="tr-TR" sz="1600" b="1" i="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409655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D8D80CBE-C9F5-4070-BEA3-514E0C90AEA0}"/>
              </a:ext>
            </a:extLst>
          </p:cNvPr>
          <p:cNvSpPr>
            <a:spLocks noGrp="1"/>
          </p:cNvSpPr>
          <p:nvPr>
            <p:ph type="title"/>
          </p:nvPr>
        </p:nvSpPr>
        <p:spPr/>
        <p:txBody>
          <a:bodyPr/>
          <a:lstStyle/>
          <a:p>
            <a:r>
              <a:rPr lang="en-US" dirty="0">
                <a:solidFill>
                  <a:schemeClr val="accent5">
                    <a:lumMod val="75000"/>
                  </a:schemeClr>
                </a:solidFill>
                <a:latin typeface="Agency FB" panose="020B0503020202020204" pitchFamily="34" charset="0"/>
              </a:rPr>
              <a:t>GRAPHENE FOR </a:t>
            </a:r>
            <a:r>
              <a:rPr lang="tr-TR" dirty="0">
                <a:solidFill>
                  <a:schemeClr val="accent5">
                    <a:lumMod val="75000"/>
                  </a:schemeClr>
                </a:solidFill>
                <a:latin typeface="Agency FB" panose="020B0503020202020204" pitchFamily="34" charset="0"/>
              </a:rPr>
              <a:t>CANCER THERAPY</a:t>
            </a:r>
          </a:p>
        </p:txBody>
      </p:sp>
      <p:sp>
        <p:nvSpPr>
          <p:cNvPr id="3" name="İçerik Yer Tutucusu 2">
            <a:extLst>
              <a:ext uri="{FF2B5EF4-FFF2-40B4-BE49-F238E27FC236}">
                <a16:creationId xmlns="" xmlns:a16="http://schemas.microsoft.com/office/drawing/2014/main" id="{A68DE26F-6E7D-43B0-A26F-4DB8A7F3A0E9}"/>
              </a:ext>
            </a:extLst>
          </p:cNvPr>
          <p:cNvSpPr>
            <a:spLocks noGrp="1"/>
          </p:cNvSpPr>
          <p:nvPr>
            <p:ph idx="1"/>
          </p:nvPr>
        </p:nvSpPr>
        <p:spPr>
          <a:xfrm>
            <a:off x="592540" y="1491018"/>
            <a:ext cx="7350833" cy="4575175"/>
          </a:xfrm>
        </p:spPr>
        <p:txBody>
          <a:bodyPr>
            <a:normAutofit fontScale="92500" lnSpcReduction="20000"/>
          </a:bodyPr>
          <a:lstStyle/>
          <a:p>
            <a:pPr algn="just"/>
            <a:r>
              <a:rPr lang="en-US" sz="2400" dirty="0">
                <a:cs typeface="Times New Roman" panose="02020603050405020304" pitchFamily="18" charset="0"/>
              </a:rPr>
              <a:t>Chemotherapy is the most widely used strategy in clinical anticancer application for its broad spectrum and high efficiency inhibition effect. </a:t>
            </a:r>
            <a:endParaRPr lang="tr-TR" sz="2400" dirty="0">
              <a:cs typeface="Times New Roman" panose="02020603050405020304" pitchFamily="18" charset="0"/>
            </a:endParaRPr>
          </a:p>
          <a:p>
            <a:pPr algn="just"/>
            <a:r>
              <a:rPr lang="en-US" sz="2400" dirty="0">
                <a:cs typeface="Times New Roman" panose="02020603050405020304" pitchFamily="18" charset="0"/>
              </a:rPr>
              <a:t>It is aimed to develop new drugs due to problems such as anticancer drugs, often non-specific tumor targeting, short blood circulation times and rapid elimination through metabolism.</a:t>
            </a:r>
            <a:endParaRPr lang="tr-TR" sz="2400" dirty="0">
              <a:cs typeface="Times New Roman" panose="02020603050405020304" pitchFamily="18" charset="0"/>
            </a:endParaRPr>
          </a:p>
          <a:p>
            <a:pPr algn="just"/>
            <a:r>
              <a:rPr lang="en-US" sz="2400" dirty="0">
                <a:cs typeface="Times New Roman" panose="02020603050405020304" pitchFamily="18" charset="0"/>
              </a:rPr>
              <a:t>One of them, graphene oxide, can be used as a carrier for anticancer drugs, which can significantly increase its physicochemical properties and increase anticancer activity.</a:t>
            </a:r>
            <a:endParaRPr lang="tr-TR" sz="2400" dirty="0">
              <a:cs typeface="Times New Roman" panose="02020603050405020304" pitchFamily="18" charset="0"/>
            </a:endParaRPr>
          </a:p>
          <a:p>
            <a:pPr algn="just"/>
            <a:r>
              <a:rPr lang="en-US" sz="2400" dirty="0">
                <a:cs typeface="Times New Roman" panose="02020603050405020304" pitchFamily="18" charset="0"/>
              </a:rPr>
              <a:t>Original research mainly focuses on high drug loading capacity and physiological stability of GO. This results from the efficient adsorption of drug molecules on both sides with π-π stacking and hydrophobic interaction.</a:t>
            </a:r>
            <a:endParaRPr lang="tr-TR" sz="2400" dirty="0">
              <a:cs typeface="Times New Roman" panose="02020603050405020304" pitchFamily="18" charset="0"/>
            </a:endParaRPr>
          </a:p>
          <a:p>
            <a:pPr algn="just"/>
            <a:r>
              <a:rPr lang="en-US" sz="2400" dirty="0">
                <a:cs typeface="Times New Roman" panose="02020603050405020304" pitchFamily="18" charset="0"/>
              </a:rPr>
              <a:t>For clinical application, the concentration of more drugs on a carrier means high-yield cancer killing.</a:t>
            </a:r>
            <a:endParaRPr lang="tr-TR" sz="2400" dirty="0">
              <a:cs typeface="Times New Roman" panose="02020603050405020304" pitchFamily="18" charset="0"/>
            </a:endParaRPr>
          </a:p>
          <a:p>
            <a:endParaRPr lang="tr-TR" dirty="0"/>
          </a:p>
          <a:p>
            <a:endParaRPr lang="tr-TR" dirty="0"/>
          </a:p>
          <a:p>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21196267">
            <a:off x="7945406" y="1703779"/>
            <a:ext cx="3804999" cy="2948875"/>
          </a:xfrm>
          <a:prstGeom prst="rect">
            <a:avLst/>
          </a:prstGeom>
          <a:ln>
            <a:noFill/>
          </a:ln>
          <a:effectLst>
            <a:softEdge rad="112500"/>
          </a:effectLst>
        </p:spPr>
      </p:pic>
    </p:spTree>
    <p:extLst>
      <p:ext uri="{BB962C8B-B14F-4D97-AF65-F5344CB8AC3E}">
        <p14:creationId xmlns:p14="http://schemas.microsoft.com/office/powerpoint/2010/main" xmlns="" val="6784750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33484" y="3253847"/>
            <a:ext cx="10515600" cy="4351338"/>
          </a:xfrm>
        </p:spPr>
        <p:txBody>
          <a:bodyPr>
            <a:normAutofit/>
          </a:bodyPr>
          <a:lstStyle/>
          <a:p>
            <a:pPr algn="just"/>
            <a:r>
              <a:rPr lang="en-US" sz="2000" dirty="0">
                <a:cs typeface="Times New Roman" panose="02020603050405020304" pitchFamily="18" charset="0"/>
              </a:rPr>
              <a:t>The study in this article was performed in vivo on animals.</a:t>
            </a:r>
            <a:endParaRPr lang="tr-TR" sz="2000" dirty="0">
              <a:cs typeface="Times New Roman" panose="02020603050405020304" pitchFamily="18" charset="0"/>
            </a:endParaRPr>
          </a:p>
          <a:p>
            <a:pPr algn="just"/>
            <a:r>
              <a:rPr lang="en-US" sz="2000" dirty="0">
                <a:cs typeface="Times New Roman" panose="02020603050405020304" pitchFamily="18" charset="0"/>
              </a:rPr>
              <a:t>PEGylated </a:t>
            </a:r>
            <a:r>
              <a:rPr lang="en-US" sz="2000" dirty="0" err="1">
                <a:cs typeface="Times New Roman" panose="02020603050405020304" pitchFamily="18" charset="0"/>
              </a:rPr>
              <a:t>nano</a:t>
            </a:r>
            <a:r>
              <a:rPr lang="en-US" sz="2000" dirty="0">
                <a:cs typeface="Times New Roman" panose="02020603050405020304" pitchFamily="18" charset="0"/>
              </a:rPr>
              <a:t>-graphene was labeled</a:t>
            </a:r>
            <a:r>
              <a:rPr lang="tr-TR" sz="2000" dirty="0">
                <a:cs typeface="Times New Roman" panose="02020603050405020304" pitchFamily="18" charset="0"/>
              </a:rPr>
              <a:t> </a:t>
            </a:r>
            <a:r>
              <a:rPr lang="en-US" sz="2000" dirty="0">
                <a:cs typeface="Times New Roman" panose="02020603050405020304" pitchFamily="18" charset="0"/>
              </a:rPr>
              <a:t>by a NIR fluorescence dye for in vivo fluorescence imaging, as the intrinsic photoluminescence of </a:t>
            </a:r>
            <a:r>
              <a:rPr lang="en-US" sz="2000" dirty="0" err="1">
                <a:cs typeface="Times New Roman" panose="02020603050405020304" pitchFamily="18" charset="0"/>
              </a:rPr>
              <a:t>nano</a:t>
            </a:r>
            <a:r>
              <a:rPr lang="en-US" sz="2000" dirty="0">
                <a:cs typeface="Times New Roman" panose="02020603050405020304" pitchFamily="18" charset="0"/>
              </a:rPr>
              <a:t>-graphene is too weak for in vivo</a:t>
            </a:r>
            <a:r>
              <a:rPr lang="tr-TR" sz="2000" dirty="0">
                <a:cs typeface="Times New Roman" panose="02020603050405020304" pitchFamily="18" charset="0"/>
              </a:rPr>
              <a:t> </a:t>
            </a:r>
            <a:r>
              <a:rPr lang="en-US" sz="2000" dirty="0">
                <a:cs typeface="Times New Roman" panose="02020603050405020304" pitchFamily="18" charset="0"/>
              </a:rPr>
              <a:t>imaging. </a:t>
            </a:r>
            <a:endParaRPr lang="tr-TR" sz="2000" dirty="0">
              <a:cs typeface="Times New Roman" panose="02020603050405020304" pitchFamily="18" charset="0"/>
            </a:endParaRPr>
          </a:p>
          <a:p>
            <a:pPr algn="just"/>
            <a:r>
              <a:rPr lang="en-US" sz="2000" dirty="0">
                <a:cs typeface="Times New Roman" panose="02020603050405020304" pitchFamily="18" charset="0"/>
              </a:rPr>
              <a:t>The in vivo behaviors of NGO-PEG</a:t>
            </a:r>
            <a:r>
              <a:rPr lang="tr-TR" sz="2000" dirty="0">
                <a:cs typeface="Times New Roman" panose="02020603050405020304" pitchFamily="18" charset="0"/>
              </a:rPr>
              <a:t> </a:t>
            </a:r>
            <a:r>
              <a:rPr lang="en-US" sz="2000" dirty="0">
                <a:cs typeface="Times New Roman" panose="02020603050405020304" pitchFamily="18" charset="0"/>
              </a:rPr>
              <a:t>was investigated in several different xenograft</a:t>
            </a:r>
            <a:r>
              <a:rPr lang="tr-TR" sz="2000" dirty="0">
                <a:cs typeface="Times New Roman" panose="02020603050405020304" pitchFamily="18" charset="0"/>
              </a:rPr>
              <a:t> </a:t>
            </a:r>
            <a:r>
              <a:rPr lang="en-US" sz="2000" dirty="0">
                <a:cs typeface="Times New Roman" panose="02020603050405020304" pitchFamily="18" charset="0"/>
              </a:rPr>
              <a:t>tumor mouse models, showing surprisingly</a:t>
            </a:r>
            <a:r>
              <a:rPr lang="tr-TR" sz="2000" dirty="0">
                <a:cs typeface="Times New Roman" panose="02020603050405020304" pitchFamily="18" charset="0"/>
              </a:rPr>
              <a:t> </a:t>
            </a:r>
            <a:r>
              <a:rPr lang="en-US" sz="2000" dirty="0">
                <a:cs typeface="Times New Roman" panose="02020603050405020304" pitchFamily="18" charset="0"/>
              </a:rPr>
              <a:t>high passive uptake of graphene in tumors</a:t>
            </a:r>
            <a:r>
              <a:rPr lang="tr-TR" sz="2000" dirty="0">
                <a:cs typeface="Times New Roman" panose="02020603050405020304" pitchFamily="18" charset="0"/>
              </a:rPr>
              <a:t>.</a:t>
            </a:r>
          </a:p>
          <a:p>
            <a:pPr algn="just"/>
            <a:r>
              <a:rPr lang="en-US" sz="2000" dirty="0">
                <a:cs typeface="Times New Roman" panose="02020603050405020304" pitchFamily="18" charset="0"/>
              </a:rPr>
              <a:t>Utilizing the strong optical absorbance of NGO-PEG in the NIR region, we carried out an in vivo</a:t>
            </a:r>
            <a:r>
              <a:rPr lang="tr-TR" sz="2000" dirty="0">
                <a:cs typeface="Times New Roman" panose="02020603050405020304" pitchFamily="18" charset="0"/>
              </a:rPr>
              <a:t> </a:t>
            </a:r>
            <a:r>
              <a:rPr lang="en-US" sz="2000" dirty="0" err="1">
                <a:cs typeface="Times New Roman" panose="02020603050405020304" pitchFamily="18" charset="0"/>
              </a:rPr>
              <a:t>photothermal</a:t>
            </a:r>
            <a:r>
              <a:rPr lang="en-US" sz="2000" dirty="0">
                <a:cs typeface="Times New Roman" panose="02020603050405020304" pitchFamily="18" charset="0"/>
              </a:rPr>
              <a:t> treatment to kill tumors in the</a:t>
            </a:r>
            <a:r>
              <a:rPr lang="tr-TR" sz="2000" dirty="0">
                <a:cs typeface="Times New Roman" panose="02020603050405020304" pitchFamily="18" charset="0"/>
              </a:rPr>
              <a:t> </a:t>
            </a:r>
            <a:r>
              <a:rPr lang="en-US" sz="2000" dirty="0">
                <a:cs typeface="Times New Roman" panose="02020603050405020304" pitchFamily="18" charset="0"/>
              </a:rPr>
              <a:t>mouse model and achieved an ultra-efficient</a:t>
            </a:r>
            <a:r>
              <a:rPr lang="tr-TR" sz="2000" dirty="0">
                <a:cs typeface="Times New Roman" panose="02020603050405020304" pitchFamily="18" charset="0"/>
              </a:rPr>
              <a:t> </a:t>
            </a:r>
            <a:r>
              <a:rPr lang="en-US" sz="2000" dirty="0">
                <a:cs typeface="Times New Roman" panose="02020603050405020304" pitchFamily="18" charset="0"/>
              </a:rPr>
              <a:t>tumor </a:t>
            </a:r>
            <a:r>
              <a:rPr lang="en-US" sz="2000" dirty="0" err="1">
                <a:cs typeface="Times New Roman" panose="02020603050405020304" pitchFamily="18" charset="0"/>
              </a:rPr>
              <a:t>photothermal</a:t>
            </a:r>
            <a:r>
              <a:rPr lang="en-US" sz="2000" dirty="0">
                <a:cs typeface="Times New Roman" panose="02020603050405020304" pitchFamily="18" charset="0"/>
              </a:rPr>
              <a:t> ablation effect by intra-venous administration of NGO-PEG and low-</a:t>
            </a:r>
            <a:r>
              <a:rPr lang="tr-TR" sz="2000" dirty="0">
                <a:cs typeface="Times New Roman" panose="02020603050405020304" pitchFamily="18" charset="0"/>
              </a:rPr>
              <a:t> </a:t>
            </a:r>
            <a:r>
              <a:rPr lang="en-US" sz="2000" dirty="0">
                <a:cs typeface="Times New Roman" panose="02020603050405020304" pitchFamily="18" charset="0"/>
              </a:rPr>
              <a:t>power NIR laser irradiation on the tumor.</a:t>
            </a:r>
            <a:endParaRPr lang="tr-TR" sz="2000" dirty="0">
              <a:cs typeface="Times New Roman" panose="02020603050405020304" pitchFamily="18" charset="0"/>
            </a:endParaRPr>
          </a:p>
          <a:p>
            <a:pPr algn="just"/>
            <a:r>
              <a:rPr lang="en-US" sz="2000" dirty="0">
                <a:cs typeface="Times New Roman" panose="02020603050405020304" pitchFamily="18" charset="0"/>
              </a:rPr>
              <a:t>This</a:t>
            </a:r>
            <a:r>
              <a:rPr lang="tr-TR" sz="2000" dirty="0">
                <a:cs typeface="Times New Roman" panose="02020603050405020304" pitchFamily="18" charset="0"/>
              </a:rPr>
              <a:t> </a:t>
            </a:r>
            <a:r>
              <a:rPr lang="en-US" sz="2000" dirty="0">
                <a:cs typeface="Times New Roman" panose="02020603050405020304" pitchFamily="18" charset="0"/>
              </a:rPr>
              <a:t>is the first success of using graphene for in vivo</a:t>
            </a:r>
            <a:r>
              <a:rPr lang="tr-TR" sz="2000" dirty="0">
                <a:cs typeface="Times New Roman" panose="02020603050405020304" pitchFamily="18" charset="0"/>
              </a:rPr>
              <a:t> </a:t>
            </a:r>
            <a:r>
              <a:rPr lang="en-US" sz="2000" dirty="0">
                <a:cs typeface="Times New Roman" panose="02020603050405020304" pitchFamily="18" charset="0"/>
              </a:rPr>
              <a:t>cancer therapy.</a:t>
            </a:r>
            <a:endParaRPr lang="tr-TR" sz="2000" dirty="0">
              <a:cs typeface="Times New Roman" panose="02020603050405020304" pitchFamily="18" charset="0"/>
            </a:endParaRPr>
          </a:p>
          <a:p>
            <a:endParaRPr lang="tr-TR" sz="2000" dirty="0">
              <a:latin typeface="Times New Roman" panose="02020603050405020304" pitchFamily="18" charset="0"/>
              <a:cs typeface="Times New Roman" panose="02020603050405020304" pitchFamily="18" charset="0"/>
            </a:endParaRPr>
          </a:p>
        </p:txBody>
      </p:sp>
      <p:pic>
        <p:nvPicPr>
          <p:cNvPr id="6" name="Resim 5"/>
          <p:cNvPicPr>
            <a:picLocks noChangeAspect="1"/>
          </p:cNvPicPr>
          <p:nvPr/>
        </p:nvPicPr>
        <p:blipFill rotWithShape="1">
          <a:blip r:embed="rId2">
            <a:extLst>
              <a:ext uri="{28A0092B-C50C-407E-A947-70E740481C1C}">
                <a14:useLocalDpi xmlns:a14="http://schemas.microsoft.com/office/drawing/2010/main" xmlns="" val="0"/>
              </a:ext>
            </a:extLst>
          </a:blip>
          <a:srcRect l="6513" t="210" r="285" b="9726"/>
          <a:stretch/>
        </p:blipFill>
        <p:spPr>
          <a:xfrm>
            <a:off x="1528549" y="259307"/>
            <a:ext cx="8725469" cy="2994540"/>
          </a:xfrm>
          <a:prstGeom prst="rect">
            <a:avLst/>
          </a:prstGeom>
          <a:ln>
            <a:noFill/>
          </a:ln>
          <a:effectLst>
            <a:softEdge rad="112500"/>
          </a:effectLst>
        </p:spPr>
      </p:pic>
    </p:spTree>
    <p:extLst>
      <p:ext uri="{BB962C8B-B14F-4D97-AF65-F5344CB8AC3E}">
        <p14:creationId xmlns:p14="http://schemas.microsoft.com/office/powerpoint/2010/main" xmlns="" val="32205951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6753252F-4873-4F63-801D-CC719279A7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047C8CCB-F95D-4249-92DD-651249D353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2013557" cy="6858000"/>
          </a:xfrm>
          <a:prstGeom prst="rect">
            <a:avLst/>
          </a:prstGeom>
          <a:solidFill>
            <a:srgbClr val="424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 xmlns:a16="http://schemas.microsoft.com/office/drawing/2014/main" id="{8453C916-BDDD-4A9D-B989-F4E8DBA3C123}"/>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IS GRAPHENE TOXIC?</a:t>
            </a:r>
          </a:p>
        </p:txBody>
      </p:sp>
      <p:pic>
        <p:nvPicPr>
          <p:cNvPr id="9" name="Resim 8" descr="saat içeren bir resim&#10;&#10;Açıklama otomatik olarak oluşturuldu">
            <a:extLst>
              <a:ext uri="{FF2B5EF4-FFF2-40B4-BE49-F238E27FC236}">
                <a16:creationId xmlns="" xmlns:a16="http://schemas.microsoft.com/office/drawing/2014/main" id="{7B69B5BB-0A10-4EB1-B9E3-325DD775AEC7}"/>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177030" y="618912"/>
            <a:ext cx="6777989" cy="4930987"/>
          </a:xfrm>
          <a:prstGeom prst="rect">
            <a:avLst/>
          </a:prstGeom>
        </p:spPr>
      </p:pic>
      <p:sp>
        <p:nvSpPr>
          <p:cNvPr id="10" name="Metin kutusu 9">
            <a:extLst>
              <a:ext uri="{FF2B5EF4-FFF2-40B4-BE49-F238E27FC236}">
                <a16:creationId xmlns="" xmlns:a16="http://schemas.microsoft.com/office/drawing/2014/main" id="{A8D37E97-E5CA-4178-9051-356411E41EC6}"/>
              </a:ext>
            </a:extLst>
          </p:cNvPr>
          <p:cNvSpPr txBox="1"/>
          <p:nvPr/>
        </p:nvSpPr>
        <p:spPr>
          <a:xfrm>
            <a:off x="4177030" y="5727006"/>
            <a:ext cx="7008866" cy="646331"/>
          </a:xfrm>
          <a:prstGeom prst="rect">
            <a:avLst/>
          </a:prstGeom>
          <a:noFill/>
        </p:spPr>
        <p:txBody>
          <a:bodyPr wrap="square" rtlCol="0">
            <a:spAutoFit/>
          </a:bodyPr>
          <a:lstStyle/>
          <a:p>
            <a:r>
              <a:rPr lang="en-US" dirty="0"/>
              <a:t>As with all new materials, toxicity is a huge element that restricts or allows them to be used in various fields. </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577499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11">
            <a:extLst>
              <a:ext uri="{FF2B5EF4-FFF2-40B4-BE49-F238E27FC236}">
                <a16:creationId xmlns="" xmlns:a16="http://schemas.microsoft.com/office/drawing/2014/main" id="{AFA67CD3-AB4E-4A7A-BEB8-53C445D8C4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13">
            <a:extLst>
              <a:ext uri="{FF2B5EF4-FFF2-40B4-BE49-F238E27FC236}">
                <a16:creationId xmlns="" xmlns:a16="http://schemas.microsoft.com/office/drawing/2014/main" id="{07CF545F-9C2E-4446-97CD-AD92990C2B6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Başlık 1">
            <a:extLst>
              <a:ext uri="{FF2B5EF4-FFF2-40B4-BE49-F238E27FC236}">
                <a16:creationId xmlns="" xmlns:a16="http://schemas.microsoft.com/office/drawing/2014/main" id="{001390F9-C3E4-4C90-B736-B917EF5A228E}"/>
              </a:ext>
            </a:extLst>
          </p:cNvPr>
          <p:cNvSpPr>
            <a:spLocks noGrp="1"/>
          </p:cNvSpPr>
          <p:nvPr>
            <p:ph type="title"/>
          </p:nvPr>
        </p:nvSpPr>
        <p:spPr>
          <a:xfrm>
            <a:off x="5688047" y="342734"/>
            <a:ext cx="6430781" cy="1454051"/>
          </a:xfrm>
        </p:spPr>
        <p:txBody>
          <a:bodyPr>
            <a:normAutofit/>
          </a:bodyPr>
          <a:lstStyle/>
          <a:p>
            <a:r>
              <a:rPr lang="tr-TR" dirty="0">
                <a:solidFill>
                  <a:schemeClr val="accent5">
                    <a:lumMod val="75000"/>
                  </a:schemeClr>
                </a:solidFill>
                <a:latin typeface="Agency FB" panose="020B0503020202020204" pitchFamily="34" charset="0"/>
              </a:rPr>
              <a:t>WHAT IS THE GRAPHENE?</a:t>
            </a:r>
          </a:p>
        </p:txBody>
      </p:sp>
      <p:sp>
        <p:nvSpPr>
          <p:cNvPr id="30" name="Freeform 62">
            <a:extLst>
              <a:ext uri="{FF2B5EF4-FFF2-40B4-BE49-F238E27FC236}">
                <a16:creationId xmlns="" xmlns:a16="http://schemas.microsoft.com/office/drawing/2014/main" id="{339C8D78-A644-462F-B674-F440635E53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çerik Yer Tutucusu 4">
            <a:extLst>
              <a:ext uri="{FF2B5EF4-FFF2-40B4-BE49-F238E27FC236}">
                <a16:creationId xmlns="" xmlns:a16="http://schemas.microsoft.com/office/drawing/2014/main" id="{89065701-F8CB-448B-AD50-8D3B6BB4D97C}"/>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29349" y="1718039"/>
            <a:ext cx="3661831" cy="3442121"/>
          </a:xfrm>
          <a:prstGeom prst="rect">
            <a:avLst/>
          </a:prstGeom>
        </p:spPr>
      </p:pic>
      <p:sp>
        <p:nvSpPr>
          <p:cNvPr id="31" name="Content Placeholder 8">
            <a:extLst>
              <a:ext uri="{FF2B5EF4-FFF2-40B4-BE49-F238E27FC236}">
                <a16:creationId xmlns="" xmlns:a16="http://schemas.microsoft.com/office/drawing/2014/main" id="{BBBE20AF-3C9E-4F8F-9871-9DA2897E5363}"/>
              </a:ext>
            </a:extLst>
          </p:cNvPr>
          <p:cNvSpPr>
            <a:spLocks noGrp="1"/>
          </p:cNvSpPr>
          <p:nvPr>
            <p:ph idx="1"/>
          </p:nvPr>
        </p:nvSpPr>
        <p:spPr>
          <a:xfrm>
            <a:off x="5613396" y="2139518"/>
            <a:ext cx="6467633" cy="2752077"/>
          </a:xfrm>
        </p:spPr>
        <p:txBody>
          <a:bodyPr anchor="ctr">
            <a:noAutofit/>
          </a:bodyPr>
          <a:lstStyle/>
          <a:p>
            <a:pPr>
              <a:lnSpc>
                <a:spcPct val="150000"/>
              </a:lnSpc>
              <a:buFont typeface="Wingdings" panose="05000000000000000000" pitchFamily="2" charset="2"/>
              <a:buChar char="ü"/>
            </a:pPr>
            <a:r>
              <a:rPr lang="en-US" sz="1600" dirty="0">
                <a:solidFill>
                  <a:srgbClr val="000000"/>
                </a:solidFill>
                <a:latin typeface="Times New Roman" panose="02020603050405020304" pitchFamily="18" charset="0"/>
                <a:cs typeface="Times New Roman" panose="02020603050405020304" pitchFamily="18" charset="0"/>
              </a:rPr>
              <a:t>Graphene is a single- or few-layered sheet of Sp2</a:t>
            </a:r>
            <a:r>
              <a:rPr lang="tr-TR" sz="1600" dirty="0">
                <a:solidFill>
                  <a:srgbClr val="000000"/>
                </a:solidFill>
                <a:latin typeface="Times New Roman" panose="02020603050405020304" pitchFamily="18" charset="0"/>
                <a:cs typeface="Times New Roman" panose="02020603050405020304" pitchFamily="18" charset="0"/>
              </a:rPr>
              <a:t> </a:t>
            </a:r>
            <a:r>
              <a:rPr lang="en-US" sz="1600" dirty="0">
                <a:solidFill>
                  <a:srgbClr val="000000"/>
                </a:solidFill>
                <a:latin typeface="Times New Roman" panose="02020603050405020304" pitchFamily="18" charset="0"/>
                <a:cs typeface="Times New Roman" panose="02020603050405020304" pitchFamily="18" charset="0"/>
              </a:rPr>
              <a:t>bonded carbon atoms.</a:t>
            </a:r>
            <a:endParaRPr lang="tr-TR" sz="1600" dirty="0">
              <a:solidFill>
                <a:srgbClr val="000000"/>
              </a:solidFill>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ü"/>
            </a:pPr>
            <a:r>
              <a:rPr lang="en-US" sz="1600" dirty="0">
                <a:solidFill>
                  <a:srgbClr val="000000"/>
                </a:solidFill>
                <a:latin typeface="Times New Roman" panose="02020603050405020304" pitchFamily="18" charset="0"/>
                <a:cs typeface="Times New Roman" panose="02020603050405020304" pitchFamily="18" charset="0"/>
              </a:rPr>
              <a:t>Graphene, called the "miracle material of the future", is a very thin, very durable and very hard material consisting of carbon atoms of an atomic thickness with a honeycomb-like hexagonal mesh.</a:t>
            </a:r>
            <a:endParaRPr lang="tr-TR" sz="1600" dirty="0">
              <a:solidFill>
                <a:srgbClr val="000000"/>
              </a:solidFill>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ü"/>
            </a:pPr>
            <a:r>
              <a:rPr lang="en-US" sz="1600" dirty="0">
                <a:solidFill>
                  <a:srgbClr val="000000"/>
                </a:solidFill>
                <a:latin typeface="Times New Roman" panose="02020603050405020304" pitchFamily="18" charset="0"/>
                <a:cs typeface="Times New Roman" panose="02020603050405020304" pitchFamily="18" charset="0"/>
              </a:rPr>
              <a:t>It can be produced by</a:t>
            </a:r>
            <a:r>
              <a:rPr lang="tr-TR" sz="1600" dirty="0">
                <a:solidFill>
                  <a:srgbClr val="000000"/>
                </a:solidFill>
                <a:latin typeface="Times New Roman" panose="02020603050405020304" pitchFamily="18" charset="0"/>
                <a:cs typeface="Times New Roman" panose="02020603050405020304" pitchFamily="18" charset="0"/>
              </a:rPr>
              <a:t> </a:t>
            </a:r>
            <a:r>
              <a:rPr lang="en-US" sz="1600" dirty="0">
                <a:solidFill>
                  <a:srgbClr val="000000"/>
                </a:solidFill>
                <a:latin typeface="Times New Roman" panose="02020603050405020304" pitchFamily="18" charset="0"/>
                <a:cs typeface="Times New Roman" panose="02020603050405020304" pitchFamily="18" charset="0"/>
              </a:rPr>
              <a:t>either top-down or bottom-up methods</a:t>
            </a:r>
            <a:r>
              <a:rPr lang="tr-TR" sz="1600" dirty="0">
                <a:solidFill>
                  <a:srgbClr val="000000"/>
                </a:solidFill>
                <a:latin typeface="Times New Roman" panose="02020603050405020304" pitchFamily="18" charset="0"/>
                <a:cs typeface="Times New Roman" panose="02020603050405020304" pitchFamily="18" charset="0"/>
              </a:rPr>
              <a:t>.</a:t>
            </a:r>
            <a:r>
              <a:rPr lang="en-US" sz="1600" dirty="0">
                <a:solidFill>
                  <a:srgbClr val="000000"/>
                </a:solidFill>
                <a:latin typeface="Times New Roman" panose="02020603050405020304" pitchFamily="18" charset="0"/>
                <a:cs typeface="Times New Roman" panose="02020603050405020304" pitchFamily="18" charset="0"/>
              </a:rPr>
              <a:t> </a:t>
            </a:r>
            <a:endParaRPr lang="tr-TR" sz="1600" dirty="0">
              <a:solidFill>
                <a:srgbClr val="000000"/>
              </a:solidFill>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ü"/>
            </a:pPr>
            <a:r>
              <a:rPr lang="en-US" sz="1600" dirty="0">
                <a:solidFill>
                  <a:srgbClr val="000000"/>
                </a:solidFill>
                <a:latin typeface="Times New Roman" panose="02020603050405020304" pitchFamily="18" charset="0"/>
                <a:cs typeface="Times New Roman" panose="02020603050405020304" pitchFamily="18" charset="0"/>
              </a:rPr>
              <a:t>The unique physical and chemical</a:t>
            </a:r>
            <a:r>
              <a:rPr lang="tr-TR" sz="1600" dirty="0">
                <a:solidFill>
                  <a:srgbClr val="000000"/>
                </a:solidFill>
                <a:latin typeface="Times New Roman" panose="02020603050405020304" pitchFamily="18" charset="0"/>
                <a:cs typeface="Times New Roman" panose="02020603050405020304" pitchFamily="18" charset="0"/>
              </a:rPr>
              <a:t> </a:t>
            </a:r>
            <a:r>
              <a:rPr lang="en-US" sz="1600" dirty="0">
                <a:solidFill>
                  <a:srgbClr val="000000"/>
                </a:solidFill>
                <a:latin typeface="Times New Roman" panose="02020603050405020304" pitchFamily="18" charset="0"/>
                <a:cs typeface="Times New Roman" panose="02020603050405020304" pitchFamily="18" charset="0"/>
              </a:rPr>
              <a:t>properties of this 2D nanomaterial have interested scientists from various fields</a:t>
            </a:r>
            <a:r>
              <a:rPr lang="tr-TR" sz="1600" dirty="0">
                <a:solidFill>
                  <a:srgbClr val="000000"/>
                </a:solidFill>
                <a:latin typeface="Times New Roman" panose="02020603050405020304" pitchFamily="18" charset="0"/>
                <a:cs typeface="Times New Roman" panose="02020603050405020304" pitchFamily="18" charset="0"/>
              </a:rPr>
              <a:t>.</a:t>
            </a:r>
          </a:p>
          <a:p>
            <a:pPr>
              <a:lnSpc>
                <a:spcPct val="150000"/>
              </a:lnSpc>
              <a:buFont typeface="Wingdings" panose="05000000000000000000" pitchFamily="2" charset="2"/>
              <a:buChar char="ü"/>
            </a:pPr>
            <a:r>
              <a:rPr lang="en-US" sz="1600" dirty="0">
                <a:solidFill>
                  <a:srgbClr val="000000"/>
                </a:solidFill>
                <a:latin typeface="Times New Roman" panose="02020603050405020304" pitchFamily="18" charset="0"/>
                <a:cs typeface="Times New Roman" panose="02020603050405020304" pitchFamily="18" charset="0"/>
              </a:rPr>
              <a:t>The most</a:t>
            </a:r>
            <a:r>
              <a:rPr lang="tr-TR" sz="1600" dirty="0">
                <a:solidFill>
                  <a:srgbClr val="000000"/>
                </a:solidFill>
                <a:latin typeface="Times New Roman" panose="02020603050405020304" pitchFamily="18" charset="0"/>
                <a:cs typeface="Times New Roman" panose="02020603050405020304" pitchFamily="18" charset="0"/>
              </a:rPr>
              <a:t> </a:t>
            </a:r>
            <a:r>
              <a:rPr lang="en-US" sz="1600" b="1" dirty="0">
                <a:solidFill>
                  <a:srgbClr val="000000"/>
                </a:solidFill>
                <a:latin typeface="Times New Roman" panose="02020603050405020304" pitchFamily="18" charset="0"/>
                <a:cs typeface="Times New Roman" panose="02020603050405020304" pitchFamily="18" charset="0"/>
              </a:rPr>
              <a:t>intriguing property </a:t>
            </a:r>
            <a:r>
              <a:rPr lang="en-US" sz="1600" dirty="0">
                <a:solidFill>
                  <a:srgbClr val="000000"/>
                </a:solidFill>
                <a:latin typeface="Times New Roman" panose="02020603050405020304" pitchFamily="18" charset="0"/>
                <a:cs typeface="Times New Roman" panose="02020603050405020304" pitchFamily="18" charset="0"/>
              </a:rPr>
              <a:t>of graphene is its remarkably</a:t>
            </a:r>
            <a:r>
              <a:rPr lang="tr-TR" sz="1600" dirty="0">
                <a:solidFill>
                  <a:srgbClr val="000000"/>
                </a:solidFill>
                <a:latin typeface="Times New Roman" panose="02020603050405020304" pitchFamily="18" charset="0"/>
                <a:cs typeface="Times New Roman" panose="02020603050405020304" pitchFamily="18" charset="0"/>
              </a:rPr>
              <a:t> </a:t>
            </a:r>
            <a:r>
              <a:rPr lang="en-US" sz="1600" b="1" i="1" dirty="0">
                <a:solidFill>
                  <a:schemeClr val="accent1">
                    <a:lumMod val="75000"/>
                  </a:schemeClr>
                </a:solidFill>
                <a:latin typeface="Times New Roman" panose="02020603050405020304" pitchFamily="18" charset="0"/>
                <a:cs typeface="Times New Roman" panose="02020603050405020304" pitchFamily="18" charset="0"/>
              </a:rPr>
              <a:t>high electron mobility </a:t>
            </a:r>
            <a:r>
              <a:rPr lang="en-US" sz="1600" dirty="0">
                <a:solidFill>
                  <a:srgbClr val="000000"/>
                </a:solidFill>
                <a:latin typeface="Times New Roman" panose="02020603050405020304" pitchFamily="18" charset="0"/>
                <a:cs typeface="Times New Roman" panose="02020603050405020304" pitchFamily="18" charset="0"/>
              </a:rPr>
              <a:t>and its </a:t>
            </a:r>
            <a:r>
              <a:rPr lang="en-US" sz="1600" b="1" i="1" dirty="0">
                <a:solidFill>
                  <a:schemeClr val="accent5">
                    <a:lumMod val="75000"/>
                  </a:schemeClr>
                </a:solidFill>
                <a:latin typeface="Times New Roman" panose="02020603050405020304" pitchFamily="18" charset="0"/>
                <a:cs typeface="Times New Roman" panose="02020603050405020304" pitchFamily="18" charset="0"/>
              </a:rPr>
              <a:t>size-dependent</a:t>
            </a:r>
            <a:r>
              <a:rPr lang="tr-TR" sz="1600" b="1" i="1" dirty="0">
                <a:solidFill>
                  <a:schemeClr val="accent5">
                    <a:lumMod val="75000"/>
                  </a:schemeClr>
                </a:solidFill>
                <a:latin typeface="Times New Roman" panose="02020603050405020304" pitchFamily="18" charset="0"/>
                <a:cs typeface="Times New Roman" panose="02020603050405020304" pitchFamily="18" charset="0"/>
              </a:rPr>
              <a:t> </a:t>
            </a:r>
            <a:r>
              <a:rPr lang="en-US" sz="1600" b="1" i="1" dirty="0">
                <a:solidFill>
                  <a:schemeClr val="accent5">
                    <a:lumMod val="75000"/>
                  </a:schemeClr>
                </a:solidFill>
                <a:latin typeface="Times New Roman" panose="02020603050405020304" pitchFamily="18" charset="0"/>
                <a:cs typeface="Times New Roman" panose="02020603050405020304" pitchFamily="18" charset="0"/>
              </a:rPr>
              <a:t>electrical properties</a:t>
            </a:r>
            <a:r>
              <a:rPr lang="en-US" sz="1600" dirty="0">
                <a:solidFill>
                  <a:srgbClr val="000000"/>
                </a:solidFill>
                <a:latin typeface="Times New Roman" panose="02020603050405020304" pitchFamily="18" charset="0"/>
                <a:cs typeface="Times New Roman" panose="02020603050405020304" pitchFamily="18" charset="0"/>
              </a:rPr>
              <a:t>, making it a promising material in high-performance electronic devices</a:t>
            </a:r>
            <a:r>
              <a:rPr lang="tr-TR" sz="1600" dirty="0">
                <a:solidFill>
                  <a:srgbClr val="000000"/>
                </a:solidFill>
                <a:latin typeface="Times New Roman" panose="02020603050405020304" pitchFamily="18" charset="0"/>
                <a:cs typeface="Times New Roman" panose="02020603050405020304" pitchFamily="18" charset="0"/>
              </a:rPr>
              <a:t>.</a:t>
            </a:r>
            <a:endParaRPr lang="en-US" sz="16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428697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a:extLst>
              <a:ext uri="{FF2B5EF4-FFF2-40B4-BE49-F238E27FC236}">
                <a16:creationId xmlns="" xmlns:a16="http://schemas.microsoft.com/office/drawing/2014/main" id="{CA713BAD-68D7-41D0-84CB-E2181AA7EDF5}"/>
              </a:ext>
            </a:extLst>
          </p:cNvPr>
          <p:cNvGraphicFramePr>
            <a:graphicFrameLocks noGrp="1"/>
          </p:cNvGraphicFramePr>
          <p:nvPr>
            <p:ph idx="1"/>
            <p:extLst>
              <p:ext uri="{D42A27DB-BD31-4B8C-83A1-F6EECF244321}">
                <p14:modId xmlns:p14="http://schemas.microsoft.com/office/powerpoint/2010/main" xmlns="" val="2065741968"/>
              </p:ext>
            </p:extLst>
          </p:nvPr>
        </p:nvGraphicFramePr>
        <p:xfrm>
          <a:off x="838200" y="721360"/>
          <a:ext cx="10515600" cy="5090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etin kutusu 5">
            <a:extLst>
              <a:ext uri="{FF2B5EF4-FFF2-40B4-BE49-F238E27FC236}">
                <a16:creationId xmlns="" xmlns:a16="http://schemas.microsoft.com/office/drawing/2014/main" id="{97B7D373-FB9C-4411-BC32-3937D7B0DAD7}"/>
              </a:ext>
            </a:extLst>
          </p:cNvPr>
          <p:cNvSpPr txBox="1"/>
          <p:nvPr/>
        </p:nvSpPr>
        <p:spPr>
          <a:xfrm>
            <a:off x="999464" y="1469512"/>
            <a:ext cx="1228221" cy="338554"/>
          </a:xfrm>
          <a:prstGeom prst="rect">
            <a:avLst/>
          </a:prstGeom>
          <a:noFill/>
        </p:spPr>
        <p:txBody>
          <a:bodyPr wrap="none" rtlCol="0">
            <a:spAutoFit/>
          </a:bodyPr>
          <a:lstStyle/>
          <a:p>
            <a:r>
              <a:rPr lang="tr-TR" sz="1600" b="1" i="1" dirty="0" err="1">
                <a:latin typeface="Times New Roman" panose="02020603050405020304" pitchFamily="18" charset="0"/>
                <a:cs typeface="Times New Roman" panose="02020603050405020304" pitchFamily="18" charset="0"/>
              </a:rPr>
              <a:t>Zhang</a:t>
            </a:r>
            <a:r>
              <a:rPr lang="tr-TR" sz="1600" b="1" i="1" dirty="0">
                <a:latin typeface="Times New Roman" panose="02020603050405020304" pitchFamily="18" charset="0"/>
                <a:cs typeface="Times New Roman" panose="02020603050405020304" pitchFamily="18" charset="0"/>
              </a:rPr>
              <a:t> et al.</a:t>
            </a:r>
          </a:p>
        </p:txBody>
      </p:sp>
      <p:sp>
        <p:nvSpPr>
          <p:cNvPr id="7" name="Metin kutusu 6">
            <a:extLst>
              <a:ext uri="{FF2B5EF4-FFF2-40B4-BE49-F238E27FC236}">
                <a16:creationId xmlns="" xmlns:a16="http://schemas.microsoft.com/office/drawing/2014/main" id="{46BDDCF5-76E1-41E6-BC52-30A6104422B0}"/>
              </a:ext>
            </a:extLst>
          </p:cNvPr>
          <p:cNvSpPr txBox="1"/>
          <p:nvPr/>
        </p:nvSpPr>
        <p:spPr>
          <a:xfrm>
            <a:off x="1365526" y="3043622"/>
            <a:ext cx="1134413" cy="338554"/>
          </a:xfrm>
          <a:prstGeom prst="rect">
            <a:avLst/>
          </a:prstGeom>
          <a:noFill/>
        </p:spPr>
        <p:txBody>
          <a:bodyPr wrap="none" rtlCol="0">
            <a:spAutoFit/>
          </a:bodyPr>
          <a:lstStyle/>
          <a:p>
            <a:r>
              <a:rPr lang="tr-TR" sz="1600" b="1" i="1" dirty="0" err="1">
                <a:latin typeface="Times New Roman" panose="02020603050405020304" pitchFamily="18" charset="0"/>
                <a:cs typeface="Times New Roman" panose="02020603050405020304" pitchFamily="18" charset="0"/>
              </a:rPr>
              <a:t>Wang</a:t>
            </a:r>
            <a:r>
              <a:rPr lang="tr-TR" sz="1600" b="1" i="1" dirty="0">
                <a:latin typeface="Times New Roman" panose="02020603050405020304" pitchFamily="18" charset="0"/>
                <a:cs typeface="Times New Roman" panose="02020603050405020304" pitchFamily="18" charset="0"/>
              </a:rPr>
              <a:t> et al.</a:t>
            </a:r>
          </a:p>
        </p:txBody>
      </p:sp>
      <p:sp>
        <p:nvSpPr>
          <p:cNvPr id="8" name="Metin kutusu 7">
            <a:extLst>
              <a:ext uri="{FF2B5EF4-FFF2-40B4-BE49-F238E27FC236}">
                <a16:creationId xmlns="" xmlns:a16="http://schemas.microsoft.com/office/drawing/2014/main" id="{5CAA878B-CBDB-41D2-A91B-FD43D050D7BC}"/>
              </a:ext>
            </a:extLst>
          </p:cNvPr>
          <p:cNvSpPr txBox="1"/>
          <p:nvPr/>
        </p:nvSpPr>
        <p:spPr>
          <a:xfrm>
            <a:off x="1146939" y="4554583"/>
            <a:ext cx="933269" cy="338554"/>
          </a:xfrm>
          <a:prstGeom prst="rect">
            <a:avLst/>
          </a:prstGeom>
          <a:noFill/>
        </p:spPr>
        <p:txBody>
          <a:bodyPr wrap="none" rtlCol="0">
            <a:spAutoFit/>
          </a:bodyPr>
          <a:lstStyle/>
          <a:p>
            <a:r>
              <a:rPr lang="tr-TR" sz="1600" b="1" i="1" dirty="0">
                <a:latin typeface="Times New Roman" panose="02020603050405020304" pitchFamily="18" charset="0"/>
                <a:cs typeface="Times New Roman" panose="02020603050405020304" pitchFamily="18" charset="0"/>
              </a:rPr>
              <a:t>Hu et al.</a:t>
            </a:r>
          </a:p>
        </p:txBody>
      </p:sp>
    </p:spTree>
    <p:extLst>
      <p:ext uri="{BB962C8B-B14F-4D97-AF65-F5344CB8AC3E}">
        <p14:creationId xmlns:p14="http://schemas.microsoft.com/office/powerpoint/2010/main" xmlns="" val="18975676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Resim 3">
            <a:extLst>
              <a:ext uri="{FF2B5EF4-FFF2-40B4-BE49-F238E27FC236}">
                <a16:creationId xmlns="" xmlns:a16="http://schemas.microsoft.com/office/drawing/2014/main" id="{1B66F6F3-B8FF-429D-B407-C3FEB8A32D05}"/>
              </a:ext>
            </a:extLst>
          </p:cNvPr>
          <p:cNvPicPr>
            <a:picLocks noChangeAspect="1"/>
          </p:cNvPicPr>
          <p:nvPr/>
        </p:nvPicPr>
        <p:blipFill>
          <a:blip r:embed="rId2"/>
          <a:stretch>
            <a:fillRect/>
          </a:stretch>
        </p:blipFill>
        <p:spPr>
          <a:xfrm>
            <a:off x="795141" y="1019624"/>
            <a:ext cx="6739513" cy="4818751"/>
          </a:xfrm>
          <a:prstGeom prst="rect">
            <a:avLst/>
          </a:prstGeom>
        </p:spPr>
      </p:pic>
      <p:sp>
        <p:nvSpPr>
          <p:cNvPr id="5" name="Dikdörtgen 4">
            <a:extLst>
              <a:ext uri="{FF2B5EF4-FFF2-40B4-BE49-F238E27FC236}">
                <a16:creationId xmlns="" xmlns:a16="http://schemas.microsoft.com/office/drawing/2014/main" id="{E7970BF5-8FC0-470D-8F5D-90332D96F58C}"/>
              </a:ext>
            </a:extLst>
          </p:cNvPr>
          <p:cNvSpPr/>
          <p:nvPr/>
        </p:nvSpPr>
        <p:spPr>
          <a:xfrm>
            <a:off x="8343820" y="1162883"/>
            <a:ext cx="3053039" cy="3637717"/>
          </a:xfrm>
          <a:prstGeom prst="rect">
            <a:avLst/>
          </a:prstGeom>
          <a:solidFill>
            <a:schemeClr val="bg1"/>
          </a:solidFill>
        </p:spPr>
        <p:txBody>
          <a:bodyPr vert="horz" lIns="91440" tIns="45720" rIns="91440" bIns="45720" rtlCol="0">
            <a:normAutofit/>
          </a:bodyPr>
          <a:lstStyle/>
          <a:p>
            <a:pPr algn="just">
              <a:lnSpc>
                <a:spcPct val="90000"/>
              </a:lnSpc>
              <a:spcAft>
                <a:spcPts val="600"/>
              </a:spcAft>
            </a:pPr>
            <a:r>
              <a:rPr lang="en-US" sz="1700" b="1" dirty="0"/>
              <a:t>Figure </a:t>
            </a:r>
            <a:r>
              <a:rPr lang="tr-TR" sz="1700" b="1" dirty="0"/>
              <a:t>5</a:t>
            </a:r>
            <a:r>
              <a:rPr lang="en-US" sz="1700" b="1" dirty="0"/>
              <a:t>. </a:t>
            </a:r>
            <a:r>
              <a:rPr lang="en-US" sz="1700" dirty="0"/>
              <a:t>PEGylation of graphene oxide. (A) PEGylated GO. (B) GO and (C) NGO-PEG in different solutions recorded after centrifugation at 10,000 × g for 5 min. GO agglomerated in phosphate-buffered saline (PBS), RPMI-1640 cell medium, and fetal bovine serum (top panel). In marked contrast, NGO-PEG was stable in all solutions.</a:t>
            </a:r>
          </a:p>
          <a:p>
            <a:pPr indent="-228600" algn="just">
              <a:lnSpc>
                <a:spcPct val="90000"/>
              </a:lnSpc>
              <a:spcAft>
                <a:spcPts val="600"/>
              </a:spcAft>
              <a:buFont typeface="Arial" panose="020B0604020202020204" pitchFamily="34" charset="0"/>
              <a:buChar char="•"/>
            </a:pPr>
            <a:r>
              <a:rPr lang="en-US" sz="1700" dirty="0"/>
              <a:t>GO: Graphene oxide; </a:t>
            </a:r>
            <a:endParaRPr lang="tr-TR" sz="1700" dirty="0"/>
          </a:p>
          <a:p>
            <a:pPr indent="-228600" algn="just">
              <a:lnSpc>
                <a:spcPct val="90000"/>
              </a:lnSpc>
              <a:spcAft>
                <a:spcPts val="600"/>
              </a:spcAft>
              <a:buFont typeface="Arial" panose="020B0604020202020204" pitchFamily="34" charset="0"/>
              <a:buChar char="•"/>
            </a:pPr>
            <a:r>
              <a:rPr lang="en-US" sz="1700" dirty="0"/>
              <a:t>NGO: Nano-graphene oxide;</a:t>
            </a:r>
            <a:endParaRPr lang="tr-TR" sz="1700" dirty="0"/>
          </a:p>
          <a:p>
            <a:pPr indent="-228600" algn="just">
              <a:lnSpc>
                <a:spcPct val="90000"/>
              </a:lnSpc>
              <a:spcAft>
                <a:spcPts val="600"/>
              </a:spcAft>
              <a:buFont typeface="Arial" panose="020B0604020202020204" pitchFamily="34" charset="0"/>
              <a:buChar char="•"/>
            </a:pPr>
            <a:r>
              <a:rPr lang="en-US" sz="1700" dirty="0"/>
              <a:t>PEG: Polyethylene glycol.</a:t>
            </a:r>
          </a:p>
        </p:txBody>
      </p:sp>
      <p:sp>
        <p:nvSpPr>
          <p:cNvPr id="10" name="Freeform: Shape 9">
            <a:extLst>
              <a:ext uri="{FF2B5EF4-FFF2-40B4-BE49-F238E27FC236}">
                <a16:creationId xmlns="" xmlns:a16="http://schemas.microsoft.com/office/drawing/2014/main" id="{43573EFB-E773-46FC-B866-B57ED2E3906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flipV="1">
            <a:off x="7983434" y="640080"/>
            <a:ext cx="2296028" cy="3569741"/>
          </a:xfrm>
          <a:custGeom>
            <a:avLst/>
            <a:gdLst>
              <a:gd name="connsiteX0" fmla="*/ 2296028 w 2296028"/>
              <a:gd name="connsiteY0" fmla="*/ 3569741 h 3569741"/>
              <a:gd name="connsiteX1" fmla="*/ 459 w 2296028"/>
              <a:gd name="connsiteY1" fmla="*/ 3569741 h 3569741"/>
              <a:gd name="connsiteX2" fmla="*/ 0 w 2296028"/>
              <a:gd name="connsiteY2" fmla="*/ 3248180 h 3569741"/>
              <a:gd name="connsiteX3" fmla="*/ 2011607 w 2296028"/>
              <a:gd name="connsiteY3" fmla="*/ 3249283 h 3569741"/>
              <a:gd name="connsiteX4" fmla="*/ 2011607 w 2296028"/>
              <a:gd name="connsiteY4" fmla="*/ 0 h 3569741"/>
              <a:gd name="connsiteX5" fmla="*/ 2296028 w 2296028"/>
              <a:gd name="connsiteY5" fmla="*/ 0 h 356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6028" h="3569741">
                <a:moveTo>
                  <a:pt x="2296028" y="3569741"/>
                </a:moveTo>
                <a:lnTo>
                  <a:pt x="459" y="3569741"/>
                </a:lnTo>
                <a:cubicBezTo>
                  <a:pt x="-459" y="3458756"/>
                  <a:pt x="918" y="3359164"/>
                  <a:pt x="0" y="3248180"/>
                </a:cubicBezTo>
                <a:lnTo>
                  <a:pt x="2011607" y="3249283"/>
                </a:lnTo>
                <a:lnTo>
                  <a:pt x="2011607" y="0"/>
                </a:lnTo>
                <a:lnTo>
                  <a:pt x="2296028" y="0"/>
                </a:lnTo>
                <a:close/>
              </a:path>
            </a:pathLst>
          </a:custGeom>
          <a:solidFill>
            <a:srgbClr val="4C4C4C"/>
          </a:solidFill>
          <a:ln w="0">
            <a:noFill/>
            <a:prstDash val="solid"/>
            <a:round/>
            <a:headEnd/>
            <a:tailEnd/>
          </a:ln>
        </p:spPr>
      </p:sp>
    </p:spTree>
    <p:extLst>
      <p:ext uri="{BB962C8B-B14F-4D97-AF65-F5344CB8AC3E}">
        <p14:creationId xmlns:p14="http://schemas.microsoft.com/office/powerpoint/2010/main" xmlns="" val="22832664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 xmlns:a16="http://schemas.microsoft.com/office/drawing/2014/main" id="{CF9EC73D-007E-4CD2-844F-42CDC7537FB8}"/>
              </a:ext>
            </a:extLst>
          </p:cNvPr>
          <p:cNvSpPr/>
          <p:nvPr/>
        </p:nvSpPr>
        <p:spPr>
          <a:xfrm>
            <a:off x="1502003" y="2017335"/>
            <a:ext cx="9338821" cy="2499210"/>
          </a:xfrm>
          <a:prstGeom prst="rect">
            <a:avLst/>
          </a:prstGeom>
        </p:spPr>
        <p:txBody>
          <a:bodyPr wrap="square">
            <a:spAutoFit/>
          </a:bodyPr>
          <a:lstStyle/>
          <a:p>
            <a:pPr marL="57150" indent="-228600" algn="just">
              <a:lnSpc>
                <a:spcPct val="150000"/>
              </a:lnSpc>
              <a:spcAft>
                <a:spcPts val="600"/>
              </a:spcAft>
              <a:buFont typeface="Arial" panose="020B0604020202020204" pitchFamily="34" charset="0"/>
              <a:buChar char="•"/>
            </a:pPr>
            <a:r>
              <a:rPr lang="en-US" sz="2000" dirty="0">
                <a:cs typeface="Times New Roman" panose="02020603050405020304" pitchFamily="18" charset="0"/>
              </a:rPr>
              <a:t>Similar to many other nanomaterials used in biomedicine, the toxicity of graphene is closely associated to its </a:t>
            </a:r>
            <a:r>
              <a:rPr lang="en-US" sz="2000" i="1" dirty="0">
                <a:solidFill>
                  <a:srgbClr val="7030A0"/>
                </a:solidFill>
                <a:cs typeface="Times New Roman" panose="02020603050405020304" pitchFamily="18" charset="0"/>
              </a:rPr>
              <a:t>surface functionalization</a:t>
            </a:r>
            <a:r>
              <a:rPr lang="en-US" sz="2000" dirty="0">
                <a:cs typeface="Times New Roman" panose="02020603050405020304" pitchFamily="18" charset="0"/>
              </a:rPr>
              <a:t>.</a:t>
            </a:r>
          </a:p>
          <a:p>
            <a:pPr marL="57150" indent="-228600" algn="just">
              <a:lnSpc>
                <a:spcPct val="150000"/>
              </a:lnSpc>
              <a:spcAft>
                <a:spcPts val="600"/>
              </a:spcAft>
              <a:buFont typeface="Arial" panose="020B0604020202020204" pitchFamily="34" charset="0"/>
              <a:buChar char="•"/>
            </a:pPr>
            <a:r>
              <a:rPr lang="en-US" sz="2000" dirty="0">
                <a:cs typeface="Times New Roman" panose="02020603050405020304" pitchFamily="18" charset="0"/>
              </a:rPr>
              <a:t>The in vivo biodistribution of graphene is highly dependent on its </a:t>
            </a:r>
            <a:r>
              <a:rPr lang="en-US" sz="2000" i="1" dirty="0">
                <a:solidFill>
                  <a:srgbClr val="7030A0"/>
                </a:solidFill>
                <a:cs typeface="Times New Roman" panose="02020603050405020304" pitchFamily="18" charset="0"/>
              </a:rPr>
              <a:t>surface chemistry</a:t>
            </a:r>
            <a:r>
              <a:rPr lang="en-US" sz="2000" dirty="0">
                <a:cs typeface="Times New Roman" panose="02020603050405020304" pitchFamily="18" charset="0"/>
              </a:rPr>
              <a:t>.</a:t>
            </a:r>
          </a:p>
          <a:p>
            <a:pPr marL="57150" indent="-228600" algn="just">
              <a:lnSpc>
                <a:spcPct val="150000"/>
              </a:lnSpc>
              <a:spcAft>
                <a:spcPts val="600"/>
              </a:spcAft>
              <a:buFont typeface="Arial" panose="020B0604020202020204" pitchFamily="34" charset="0"/>
              <a:buChar char="•"/>
            </a:pPr>
            <a:r>
              <a:rPr lang="en-US" sz="2000" dirty="0">
                <a:cs typeface="Times New Roman" panose="02020603050405020304" pitchFamily="18" charset="0"/>
              </a:rPr>
              <a:t>How the </a:t>
            </a:r>
            <a:r>
              <a:rPr lang="en-US" sz="2000" i="1" dirty="0">
                <a:solidFill>
                  <a:srgbClr val="7030A0"/>
                </a:solidFill>
                <a:cs typeface="Times New Roman" panose="02020603050405020304" pitchFamily="18" charset="0"/>
              </a:rPr>
              <a:t>size of nano-graphene</a:t>
            </a:r>
            <a:r>
              <a:rPr lang="en-US" sz="2000" dirty="0">
                <a:cs typeface="Times New Roman" panose="02020603050405020304" pitchFamily="18" charset="0"/>
              </a:rPr>
              <a:t>, which is another important parameter, affects the in vivo behaviors of graphene requires further investigation.</a:t>
            </a:r>
          </a:p>
        </p:txBody>
      </p:sp>
      <p:sp>
        <p:nvSpPr>
          <p:cNvPr id="6" name="Dik Üçgen 5">
            <a:extLst>
              <a:ext uri="{FF2B5EF4-FFF2-40B4-BE49-F238E27FC236}">
                <a16:creationId xmlns="" xmlns:a16="http://schemas.microsoft.com/office/drawing/2014/main" id="{A2ACCDD4-F05F-4527-A9DC-6CD4E6C25A38}"/>
              </a:ext>
            </a:extLst>
          </p:cNvPr>
          <p:cNvSpPr/>
          <p:nvPr/>
        </p:nvSpPr>
        <p:spPr>
          <a:xfrm rot="13932636">
            <a:off x="301070" y="2829123"/>
            <a:ext cx="784328" cy="675242"/>
          </a:xfrm>
          <a:prstGeom prst="rtTriangle">
            <a:avLst/>
          </a:prstGeom>
          <a:solidFill>
            <a:schemeClr val="accent3">
              <a:lumMod val="60000"/>
              <a:lumOff val="40000"/>
            </a:schemeClr>
          </a:solidFill>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17808665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Resim 6" descr="tablo içeren bir resim&#10;&#10;Açıklama otomatik olarak oluşturuldu">
            <a:extLst>
              <a:ext uri="{FF2B5EF4-FFF2-40B4-BE49-F238E27FC236}">
                <a16:creationId xmlns="" xmlns:a16="http://schemas.microsoft.com/office/drawing/2014/main" id="{F9BAE76B-3C51-4827-8B35-74B9BEAFE47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15615" y="1641375"/>
            <a:ext cx="4742993" cy="3569104"/>
          </a:xfrm>
          <a:prstGeom prst="rect">
            <a:avLst/>
          </a:prstGeom>
        </p:spPr>
      </p:pic>
      <p:cxnSp>
        <p:nvCxnSpPr>
          <p:cNvPr id="23" name="Straight Connector 13">
            <a:extLst>
              <a:ext uri="{FF2B5EF4-FFF2-40B4-BE49-F238E27FC236}">
                <a16:creationId xmlns="" xmlns:a16="http://schemas.microsoft.com/office/drawing/2014/main" id="{4D56677B-C0B7-4DAC-ACAD-8054FF1B599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096000" y="1573887"/>
            <a:ext cx="0" cy="3710227"/>
          </a:xfrm>
          <a:prstGeom prst="line">
            <a:avLst/>
          </a:prstGeom>
          <a:ln w="19050">
            <a:solidFill>
              <a:srgbClr val="6890C8"/>
            </a:solidFill>
          </a:ln>
        </p:spPr>
        <p:style>
          <a:lnRef idx="1">
            <a:schemeClr val="accent1"/>
          </a:lnRef>
          <a:fillRef idx="0">
            <a:schemeClr val="accent1"/>
          </a:fillRef>
          <a:effectRef idx="0">
            <a:schemeClr val="accent1"/>
          </a:effectRef>
          <a:fontRef idx="minor">
            <a:schemeClr val="tx1"/>
          </a:fontRef>
        </p:style>
      </p:cxnSp>
      <p:pic>
        <p:nvPicPr>
          <p:cNvPr id="9" name="Resim 8" descr="nesne, futbol, tabure, tablo içeren bir resim&#10;&#10;Açıklama otomatik olarak oluşturuldu">
            <a:extLst>
              <a:ext uri="{FF2B5EF4-FFF2-40B4-BE49-F238E27FC236}">
                <a16:creationId xmlns="" xmlns:a16="http://schemas.microsoft.com/office/drawing/2014/main" id="{E861AA3B-F6CE-425D-A74B-F8DF8D04C703}"/>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343241" y="1343098"/>
            <a:ext cx="4505734" cy="4381826"/>
          </a:xfrm>
          <a:prstGeom prst="rect">
            <a:avLst/>
          </a:prstGeom>
        </p:spPr>
      </p:pic>
      <p:sp>
        <p:nvSpPr>
          <p:cNvPr id="10" name="Dikdörtgen 9">
            <a:extLst>
              <a:ext uri="{FF2B5EF4-FFF2-40B4-BE49-F238E27FC236}">
                <a16:creationId xmlns="" xmlns:a16="http://schemas.microsoft.com/office/drawing/2014/main" id="{CE51B9B8-9FBF-4E0E-BC20-F6E33EF4998D}"/>
              </a:ext>
            </a:extLst>
          </p:cNvPr>
          <p:cNvSpPr/>
          <p:nvPr/>
        </p:nvSpPr>
        <p:spPr>
          <a:xfrm>
            <a:off x="1652227" y="425190"/>
            <a:ext cx="9196748" cy="707886"/>
          </a:xfrm>
          <a:prstGeom prst="rect">
            <a:avLst/>
          </a:prstGeom>
        </p:spPr>
        <p:txBody>
          <a:bodyPr wrap="none">
            <a:spAutoFit/>
          </a:bodyPr>
          <a:lstStyle/>
          <a:p>
            <a:r>
              <a:rPr lang="tr-TR" sz="4000" dirty="0">
                <a:solidFill>
                  <a:schemeClr val="accent5">
                    <a:lumMod val="75000"/>
                  </a:schemeClr>
                </a:solidFill>
                <a:latin typeface="Agency FB" panose="020B0503020202020204" pitchFamily="34" charset="0"/>
              </a:rPr>
              <a:t>GRAPHENE VERSUS CARBON NANOTUBES IN BIOMEDICINE</a:t>
            </a:r>
            <a:endParaRPr lang="tr-TR" sz="4000" dirty="0">
              <a:latin typeface="Agency FB" panose="020B0503020202020204" pitchFamily="34" charset="0"/>
            </a:endParaRPr>
          </a:p>
        </p:txBody>
      </p:sp>
    </p:spTree>
    <p:extLst>
      <p:ext uri="{BB962C8B-B14F-4D97-AF65-F5344CB8AC3E}">
        <p14:creationId xmlns:p14="http://schemas.microsoft.com/office/powerpoint/2010/main" xmlns="" val="32659573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Resim 5" descr="oturma içeren bir resim&#10;&#10;Açıklama otomatik olarak oluşturuldu">
            <a:extLst>
              <a:ext uri="{FF2B5EF4-FFF2-40B4-BE49-F238E27FC236}">
                <a16:creationId xmlns="" xmlns:a16="http://schemas.microsoft.com/office/drawing/2014/main" id="{33CE5188-D016-49B8-AF75-285A0EA6E691}"/>
              </a:ext>
            </a:extLst>
          </p:cNvPr>
          <p:cNvPicPr>
            <a:picLocks noChangeAspect="1"/>
          </p:cNvPicPr>
          <p:nvPr/>
        </p:nvPicPr>
        <p:blipFill rotWithShape="1">
          <a:blip r:embed="rId2">
            <a:alphaModFix/>
            <a:extLst>
              <a:ext uri="{28A0092B-C50C-407E-A947-70E740481C1C}">
                <a14:useLocalDpi xmlns:a14="http://schemas.microsoft.com/office/drawing/2010/main" xmlns="" val="0"/>
              </a:ext>
            </a:extLst>
          </a:blip>
          <a:srcRect l="14940" r="2" b="2"/>
          <a:stretch/>
        </p:blipFill>
        <p:spPr>
          <a:xfrm>
            <a:off x="6083786" y="-168318"/>
            <a:ext cx="6261330" cy="3932313"/>
          </a:xfrm>
          <a:prstGeom prst="rect">
            <a:avLst/>
          </a:prstGeom>
          <a:effectLst>
            <a:softEdge rad="533400"/>
          </a:effectLst>
        </p:spPr>
      </p:pic>
      <p:pic>
        <p:nvPicPr>
          <p:cNvPr id="3" name="Resim 2" descr="ışık içeren bir resim&#10;&#10;Açıklama otomatik olarak oluşturuldu">
            <a:extLst>
              <a:ext uri="{FF2B5EF4-FFF2-40B4-BE49-F238E27FC236}">
                <a16:creationId xmlns="" xmlns:a16="http://schemas.microsoft.com/office/drawing/2014/main" id="{450A1952-E69C-418E-9FDF-C0447F94A87A}"/>
              </a:ext>
            </a:extLst>
          </p:cNvPr>
          <p:cNvPicPr>
            <a:picLocks noChangeAspect="1"/>
          </p:cNvPicPr>
          <p:nvPr/>
        </p:nvPicPr>
        <p:blipFill rotWithShape="1">
          <a:blip r:embed="rId3">
            <a:extLst>
              <a:ext uri="{28A0092B-C50C-407E-A947-70E740481C1C}">
                <a14:useLocalDpi xmlns:a14="http://schemas.microsoft.com/office/drawing/2010/main" xmlns="" val="0"/>
              </a:ext>
            </a:extLst>
          </a:blip>
          <a:srcRect l="6760" r="-2" b="-2"/>
          <a:stretch/>
        </p:blipFill>
        <p:spPr>
          <a:xfrm>
            <a:off x="6089904" y="2487168"/>
            <a:ext cx="6263640" cy="4215384"/>
          </a:xfrm>
          <a:prstGeom prst="rect">
            <a:avLst/>
          </a:prstGeom>
          <a:effectLst>
            <a:softEdge rad="533400"/>
          </a:effectLst>
        </p:spPr>
      </p:pic>
      <p:pic>
        <p:nvPicPr>
          <p:cNvPr id="31" name="Picture 30">
            <a:extLst>
              <a:ext uri="{FF2B5EF4-FFF2-40B4-BE49-F238E27FC236}">
                <a16:creationId xmlns="" xmlns:a16="http://schemas.microsoft.com/office/drawing/2014/main" id="{22901FED-4FC9-4ED5-8123-C98BCD1616B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4" name="Dikdörtgen 3">
            <a:extLst>
              <a:ext uri="{FF2B5EF4-FFF2-40B4-BE49-F238E27FC236}">
                <a16:creationId xmlns="" xmlns:a16="http://schemas.microsoft.com/office/drawing/2014/main" id="{70D430FE-3C73-4B29-9E45-2289C7E3389D}"/>
              </a:ext>
            </a:extLst>
          </p:cNvPr>
          <p:cNvSpPr/>
          <p:nvPr/>
        </p:nvSpPr>
        <p:spPr>
          <a:xfrm>
            <a:off x="631734" y="789933"/>
            <a:ext cx="5718266" cy="5461230"/>
          </a:xfrm>
          <a:prstGeom prst="rect">
            <a:avLst/>
          </a:prstGeom>
        </p:spPr>
        <p:txBody>
          <a:bodyPr vert="horz" lIns="91440" tIns="45720" rIns="91440" bIns="45720" rtlCol="0" anchor="ctr">
            <a:normAutofit fontScale="32500" lnSpcReduction="20000"/>
          </a:bodyPr>
          <a:lstStyle/>
          <a:p>
            <a:pPr marL="285750" indent="-228600" algn="just">
              <a:lnSpc>
                <a:spcPct val="120000"/>
              </a:lnSpc>
              <a:spcAft>
                <a:spcPts val="600"/>
              </a:spcAft>
              <a:buFont typeface="Arial" panose="020B0604020202020204" pitchFamily="34" charset="0"/>
              <a:buChar char="•"/>
            </a:pPr>
            <a:r>
              <a:rPr lang="en-US" sz="4500" dirty="0">
                <a:solidFill>
                  <a:srgbClr val="000000"/>
                </a:solidFill>
                <a:cs typeface="Times New Roman" panose="02020603050405020304" pitchFamily="18" charset="0"/>
              </a:rPr>
              <a:t>The total cost to synthesize a functional graphene bioconjugate is not significantly lower than that for carbon nanotubes.</a:t>
            </a:r>
            <a:endParaRPr lang="tr-TR" sz="4500" dirty="0">
              <a:solidFill>
                <a:srgbClr val="000000"/>
              </a:solidFill>
              <a:cs typeface="Times New Roman" panose="02020603050405020304" pitchFamily="18" charset="0"/>
            </a:endParaRPr>
          </a:p>
          <a:p>
            <a:pPr marL="57150" algn="just">
              <a:lnSpc>
                <a:spcPct val="120000"/>
              </a:lnSpc>
              <a:spcAft>
                <a:spcPts val="600"/>
              </a:spcAft>
            </a:pPr>
            <a:endParaRPr lang="en-US" sz="4500" dirty="0">
              <a:solidFill>
                <a:srgbClr val="000000"/>
              </a:solidFill>
              <a:cs typeface="Times New Roman" panose="02020603050405020304" pitchFamily="18" charset="0"/>
            </a:endParaRPr>
          </a:p>
          <a:p>
            <a:pPr marL="285750" indent="-228600" algn="just">
              <a:lnSpc>
                <a:spcPct val="120000"/>
              </a:lnSpc>
              <a:spcAft>
                <a:spcPts val="600"/>
              </a:spcAft>
              <a:buFont typeface="Arial" panose="020B0604020202020204" pitchFamily="34" charset="0"/>
              <a:buChar char="•"/>
            </a:pPr>
            <a:r>
              <a:rPr lang="en-US" sz="4500" dirty="0">
                <a:solidFill>
                  <a:srgbClr val="000000"/>
                </a:solidFill>
                <a:cs typeface="Times New Roman" panose="02020603050405020304" pitchFamily="18" charset="0"/>
              </a:rPr>
              <a:t>Regarding properties, single-walled carbon nanotubes (SWNTs) exhibit strong resonance Raman scattering and NIR band-gap photoluminescence (for semiconducting nanotubes), which have been proven to be useful in biomedical imaging applications.</a:t>
            </a:r>
            <a:endParaRPr lang="tr-TR" sz="4500" dirty="0">
              <a:solidFill>
                <a:srgbClr val="000000"/>
              </a:solidFill>
              <a:cs typeface="Times New Roman" panose="02020603050405020304" pitchFamily="18" charset="0"/>
            </a:endParaRPr>
          </a:p>
          <a:p>
            <a:pPr marL="57150" algn="just">
              <a:lnSpc>
                <a:spcPct val="120000"/>
              </a:lnSpc>
              <a:spcAft>
                <a:spcPts val="600"/>
              </a:spcAft>
            </a:pPr>
            <a:endParaRPr lang="en-US" sz="4500" dirty="0">
              <a:solidFill>
                <a:srgbClr val="000000"/>
              </a:solidFill>
              <a:cs typeface="Times New Roman" panose="02020603050405020304" pitchFamily="18" charset="0"/>
            </a:endParaRPr>
          </a:p>
          <a:p>
            <a:pPr marL="285750" indent="-228600" algn="just">
              <a:lnSpc>
                <a:spcPct val="120000"/>
              </a:lnSpc>
              <a:spcAft>
                <a:spcPts val="600"/>
              </a:spcAft>
              <a:buFont typeface="Arial" panose="020B0604020202020204" pitchFamily="34" charset="0"/>
              <a:buChar char="•"/>
            </a:pPr>
            <a:r>
              <a:rPr lang="en-US" sz="4500" dirty="0">
                <a:solidFill>
                  <a:srgbClr val="000000"/>
                </a:solidFill>
                <a:cs typeface="Times New Roman" panose="02020603050405020304" pitchFamily="18" charset="0"/>
              </a:rPr>
              <a:t>Graphene does not have these optical properties and its application in imaging may need external labels.</a:t>
            </a:r>
            <a:endParaRPr lang="tr-TR" sz="4500" dirty="0">
              <a:solidFill>
                <a:srgbClr val="000000"/>
              </a:solidFill>
              <a:cs typeface="Times New Roman" panose="02020603050405020304" pitchFamily="18" charset="0"/>
            </a:endParaRPr>
          </a:p>
          <a:p>
            <a:pPr marL="57150" algn="just">
              <a:lnSpc>
                <a:spcPct val="120000"/>
              </a:lnSpc>
              <a:spcAft>
                <a:spcPts val="600"/>
              </a:spcAft>
            </a:pPr>
            <a:endParaRPr lang="en-US" sz="4500" dirty="0">
              <a:solidFill>
                <a:srgbClr val="000000"/>
              </a:solidFill>
              <a:cs typeface="Times New Roman" panose="02020603050405020304" pitchFamily="18" charset="0"/>
            </a:endParaRPr>
          </a:p>
          <a:p>
            <a:pPr marL="285750" indent="-228600" algn="just">
              <a:lnSpc>
                <a:spcPct val="120000"/>
              </a:lnSpc>
              <a:spcAft>
                <a:spcPts val="600"/>
              </a:spcAft>
              <a:buFont typeface="Arial" panose="020B0604020202020204" pitchFamily="34" charset="0"/>
              <a:buChar char="•"/>
            </a:pPr>
            <a:r>
              <a:rPr lang="en-US" sz="4500" dirty="0">
                <a:solidFill>
                  <a:srgbClr val="000000"/>
                </a:solidFill>
                <a:cs typeface="Times New Roman" panose="02020603050405020304" pitchFamily="18" charset="0"/>
              </a:rPr>
              <a:t>At the same weight concentration, the optical density of GO in the NIR</a:t>
            </a:r>
            <a:r>
              <a:rPr lang="tr-TR" sz="4500" dirty="0">
                <a:solidFill>
                  <a:srgbClr val="000000"/>
                </a:solidFill>
                <a:cs typeface="Times New Roman" panose="02020603050405020304" pitchFamily="18" charset="0"/>
              </a:rPr>
              <a:t> </a:t>
            </a:r>
            <a:r>
              <a:rPr lang="en-US" sz="4500" dirty="0">
                <a:solidFill>
                  <a:srgbClr val="000000"/>
                </a:solidFill>
                <a:cs typeface="Times New Roman" panose="02020603050405020304" pitchFamily="18" charset="0"/>
              </a:rPr>
              <a:t>region, which is useful for photothermal therapy and potentially for photoacoustic imaging, is a few times lower than that of SWNTs, unless GO is reduced.</a:t>
            </a:r>
          </a:p>
          <a:p>
            <a:pPr indent="-228600" algn="just">
              <a:lnSpc>
                <a:spcPct val="90000"/>
              </a:lnSpc>
              <a:spcAft>
                <a:spcPts val="600"/>
              </a:spcAft>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xmlns="" val="19243304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Freeform: Shape 9">
            <a:extLst>
              <a:ext uri="{FF2B5EF4-FFF2-40B4-BE49-F238E27FC236}">
                <a16:creationId xmlns="" xmlns:a16="http://schemas.microsoft.com/office/drawing/2014/main" id="{42285737-90EE-47DC-AC80-8AE156B119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 xmlns:a16="http://schemas.microsoft.com/office/drawing/2014/main" id="{B57BDC17-F1B3-455F-BBF1-680AA1F25C0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 xmlns:a16="http://schemas.microsoft.com/office/drawing/2014/main" id="{64E2FA9A-FEF7-4501-B0EB-5E45EDD2177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 xmlns:a16="http://schemas.microsoft.com/office/drawing/2014/main" id="{BC38192B-B4CB-47D4-A3B1-10010247F15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 xmlns:a16="http://schemas.microsoft.com/office/drawing/2014/main" id="{96330E33-E171-4B0F-82B5-AF7230399B5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 xmlns:a16="http://schemas.microsoft.com/office/drawing/2014/main" id="{332B1723-69BF-42D7-B757-0FA059E1525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 xmlns:a16="http://schemas.microsoft.com/office/drawing/2014/main" id="{F115D62D-1E96-48D1-A78D-D370A0BFB9B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 xmlns:a16="http://schemas.microsoft.com/office/drawing/2014/main" id="{91C2876A-169D-4822-A766-C00578C88B4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Başlık 1">
            <a:extLst>
              <a:ext uri="{FF2B5EF4-FFF2-40B4-BE49-F238E27FC236}">
                <a16:creationId xmlns="" xmlns:a16="http://schemas.microsoft.com/office/drawing/2014/main" id="{96FDDF30-1020-4AD9-B78C-1D41D220F6C4}"/>
              </a:ext>
            </a:extLst>
          </p:cNvPr>
          <p:cNvSpPr>
            <a:spLocks noGrp="1"/>
          </p:cNvSpPr>
          <p:nvPr>
            <p:ph type="title"/>
          </p:nvPr>
        </p:nvSpPr>
        <p:spPr>
          <a:xfrm>
            <a:off x="535020" y="685800"/>
            <a:ext cx="2780271" cy="5105400"/>
          </a:xfrm>
        </p:spPr>
        <p:txBody>
          <a:bodyPr>
            <a:normAutofit/>
          </a:bodyPr>
          <a:lstStyle/>
          <a:p>
            <a:r>
              <a:rPr lang="en-US" sz="4000" dirty="0">
                <a:solidFill>
                  <a:srgbClr val="FFFFFF"/>
                </a:solidFill>
                <a:latin typeface="Agency FB" panose="020B0503020202020204" pitchFamily="34" charset="0"/>
              </a:rPr>
              <a:t>WHY ARE WE STILL INTERESTED IN GRAPHENE-BASED</a:t>
            </a:r>
            <a:r>
              <a:rPr lang="tr-TR" sz="4000" dirty="0">
                <a:solidFill>
                  <a:srgbClr val="FFFFFF"/>
                </a:solidFill>
                <a:latin typeface="Agency FB" panose="020B0503020202020204" pitchFamily="34" charset="0"/>
              </a:rPr>
              <a:t> </a:t>
            </a:r>
            <a:r>
              <a:rPr lang="en-US" sz="4000" dirty="0">
                <a:solidFill>
                  <a:srgbClr val="FFFFFF"/>
                </a:solidFill>
                <a:latin typeface="Agency FB" panose="020B0503020202020204" pitchFamily="34" charset="0"/>
              </a:rPr>
              <a:t>BIOMEDICINE?</a:t>
            </a:r>
            <a:endParaRPr lang="tr-TR" sz="4000" dirty="0">
              <a:solidFill>
                <a:srgbClr val="FFFFFF"/>
              </a:solidFill>
              <a:latin typeface="Agency FB" panose="020B0503020202020204" pitchFamily="34" charset="0"/>
            </a:endParaRPr>
          </a:p>
        </p:txBody>
      </p:sp>
      <p:graphicFrame>
        <p:nvGraphicFramePr>
          <p:cNvPr id="5" name="İçerik Yer Tutucusu 2">
            <a:extLst>
              <a:ext uri="{FF2B5EF4-FFF2-40B4-BE49-F238E27FC236}">
                <a16:creationId xmlns="" xmlns:a16="http://schemas.microsoft.com/office/drawing/2014/main" id="{DE60255E-604A-4F52-8274-39C6934D737C}"/>
              </a:ext>
            </a:extLst>
          </p:cNvPr>
          <p:cNvGraphicFramePr>
            <a:graphicFrameLocks noGrp="1"/>
          </p:cNvGraphicFramePr>
          <p:nvPr>
            <p:ph idx="1"/>
            <p:extLst>
              <p:ext uri="{D42A27DB-BD31-4B8C-83A1-F6EECF244321}">
                <p14:modId xmlns:p14="http://schemas.microsoft.com/office/powerpoint/2010/main" xmlns="" val="3992427290"/>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1846203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 name="Group 17">
            <a:extLst>
              <a:ext uri="{FF2B5EF4-FFF2-40B4-BE49-F238E27FC236}">
                <a16:creationId xmlns="" xmlns:a16="http://schemas.microsoft.com/office/drawing/2014/main" id="{84860832-27F3-4D30-9288-7521D249151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17513" y="0"/>
            <a:ext cx="12584114" cy="6853238"/>
            <a:chOff x="-417513" y="0"/>
            <a:chExt cx="12584114" cy="6853238"/>
          </a:xfrm>
        </p:grpSpPr>
        <p:sp>
          <p:nvSpPr>
            <p:cNvPr id="19" name="Freeform 5">
              <a:extLst>
                <a:ext uri="{FF2B5EF4-FFF2-40B4-BE49-F238E27FC236}">
                  <a16:creationId xmlns="" xmlns:a16="http://schemas.microsoft.com/office/drawing/2014/main" id="{6DAAD4DA-AA9F-4A4D-AD0B-0FB2286B3DF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41" name="Freeform 6">
              <a:extLst>
                <a:ext uri="{FF2B5EF4-FFF2-40B4-BE49-F238E27FC236}">
                  <a16:creationId xmlns="" xmlns:a16="http://schemas.microsoft.com/office/drawing/2014/main" id="{A4F5EC98-FDFD-4158-9C16-CD770B1F2A4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1" name="Freeform 7">
              <a:extLst>
                <a:ext uri="{FF2B5EF4-FFF2-40B4-BE49-F238E27FC236}">
                  <a16:creationId xmlns="" xmlns:a16="http://schemas.microsoft.com/office/drawing/2014/main" id="{26D1C0DA-68C2-40A2-BCCA-D14FB5EF2B4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2" name="Freeform 8">
              <a:extLst>
                <a:ext uri="{FF2B5EF4-FFF2-40B4-BE49-F238E27FC236}">
                  <a16:creationId xmlns="" xmlns:a16="http://schemas.microsoft.com/office/drawing/2014/main" id="{1B67FFD7-72F1-4435-9C33-DFFE87F9C8A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23" name="Freeform 9">
              <a:extLst>
                <a:ext uri="{FF2B5EF4-FFF2-40B4-BE49-F238E27FC236}">
                  <a16:creationId xmlns="" xmlns:a16="http://schemas.microsoft.com/office/drawing/2014/main" id="{15CE66C6-629F-44D9-A0BC-D2F4E7AF562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43" name="Freeform 10">
              <a:extLst>
                <a:ext uri="{FF2B5EF4-FFF2-40B4-BE49-F238E27FC236}">
                  <a16:creationId xmlns="" xmlns:a16="http://schemas.microsoft.com/office/drawing/2014/main" id="{FEAAAFC3-1B1C-4F1C-AC4E-ED0ACA4AEE6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25" name="Freeform 11">
              <a:extLst>
                <a:ext uri="{FF2B5EF4-FFF2-40B4-BE49-F238E27FC236}">
                  <a16:creationId xmlns="" xmlns:a16="http://schemas.microsoft.com/office/drawing/2014/main" id="{E2C81DA9-A0C9-4C54-A2F0-A3EC14F2B84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6" name="Freeform 12">
              <a:extLst>
                <a:ext uri="{FF2B5EF4-FFF2-40B4-BE49-F238E27FC236}">
                  <a16:creationId xmlns="" xmlns:a16="http://schemas.microsoft.com/office/drawing/2014/main" id="{B7EA41DD-7957-42FB-BD48-E502F81F6C2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7" name="Freeform 13">
              <a:extLst>
                <a:ext uri="{FF2B5EF4-FFF2-40B4-BE49-F238E27FC236}">
                  <a16:creationId xmlns="" xmlns:a16="http://schemas.microsoft.com/office/drawing/2014/main" id="{E33D6F3E-9CCB-4053-B8C1-5260829C80F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8" name="Freeform 14">
              <a:extLst>
                <a:ext uri="{FF2B5EF4-FFF2-40B4-BE49-F238E27FC236}">
                  <a16:creationId xmlns="" xmlns:a16="http://schemas.microsoft.com/office/drawing/2014/main" id="{D533B393-4D8F-4FB8-AA9D-BA218F44359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9" name="Freeform 15">
              <a:extLst>
                <a:ext uri="{FF2B5EF4-FFF2-40B4-BE49-F238E27FC236}">
                  <a16:creationId xmlns="" xmlns:a16="http://schemas.microsoft.com/office/drawing/2014/main" id="{433765B0-52BC-4442-BC45-8EDFBF59335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0" name="Freeform 16">
              <a:extLst>
                <a:ext uri="{FF2B5EF4-FFF2-40B4-BE49-F238E27FC236}">
                  <a16:creationId xmlns="" xmlns:a16="http://schemas.microsoft.com/office/drawing/2014/main" id="{B911B231-DD22-4BC7-A325-2B68314818F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1" name="Freeform 17">
              <a:extLst>
                <a:ext uri="{FF2B5EF4-FFF2-40B4-BE49-F238E27FC236}">
                  <a16:creationId xmlns="" xmlns:a16="http://schemas.microsoft.com/office/drawing/2014/main" id="{800DA13B-507D-4901-AF60-F99485FC1B6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2" name="Freeform 18">
              <a:extLst>
                <a:ext uri="{FF2B5EF4-FFF2-40B4-BE49-F238E27FC236}">
                  <a16:creationId xmlns="" xmlns:a16="http://schemas.microsoft.com/office/drawing/2014/main" id="{DAB727E1-099C-4F62-9ED1-46CD895C643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3" name="Freeform 19">
              <a:extLst>
                <a:ext uri="{FF2B5EF4-FFF2-40B4-BE49-F238E27FC236}">
                  <a16:creationId xmlns="" xmlns:a16="http://schemas.microsoft.com/office/drawing/2014/main" id="{4D1E585E-A63F-42DE-BF5F-B0B390B2983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4" name="Freeform 20">
              <a:extLst>
                <a:ext uri="{FF2B5EF4-FFF2-40B4-BE49-F238E27FC236}">
                  <a16:creationId xmlns="" xmlns:a16="http://schemas.microsoft.com/office/drawing/2014/main" id="{D8FCC810-4482-4E43-9102-2B87386E714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35" name="Freeform 21">
              <a:extLst>
                <a:ext uri="{FF2B5EF4-FFF2-40B4-BE49-F238E27FC236}">
                  <a16:creationId xmlns="" xmlns:a16="http://schemas.microsoft.com/office/drawing/2014/main" id="{EC977192-4383-4D76-8DB3-B93ADD7397A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36" name="Freeform 22">
              <a:extLst>
                <a:ext uri="{FF2B5EF4-FFF2-40B4-BE49-F238E27FC236}">
                  <a16:creationId xmlns="" xmlns:a16="http://schemas.microsoft.com/office/drawing/2014/main" id="{09DCD44A-4779-4898-862E-A220810CA89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7" name="Freeform 23">
              <a:extLst>
                <a:ext uri="{FF2B5EF4-FFF2-40B4-BE49-F238E27FC236}">
                  <a16:creationId xmlns="" xmlns:a16="http://schemas.microsoft.com/office/drawing/2014/main" id="{F7516DF1-08D6-4FF0-A1A1-95A260F1D4C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8" name="Freeform 24">
              <a:extLst>
                <a:ext uri="{FF2B5EF4-FFF2-40B4-BE49-F238E27FC236}">
                  <a16:creationId xmlns="" xmlns:a16="http://schemas.microsoft.com/office/drawing/2014/main" id="{F74092EA-F950-4DF2-8646-60F26E81154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9" name="Freeform 25">
              <a:extLst>
                <a:ext uri="{FF2B5EF4-FFF2-40B4-BE49-F238E27FC236}">
                  <a16:creationId xmlns="" xmlns:a16="http://schemas.microsoft.com/office/drawing/2014/main" id="{09A3177B-1E64-4081-B8C6-3D7C8786D66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sp>
        <p:nvSpPr>
          <p:cNvPr id="2" name="Başlık 1">
            <a:extLst>
              <a:ext uri="{FF2B5EF4-FFF2-40B4-BE49-F238E27FC236}">
                <a16:creationId xmlns="" xmlns:a16="http://schemas.microsoft.com/office/drawing/2014/main" id="{FB701B23-3200-49BD-853E-661B2FDB38D4}"/>
              </a:ext>
            </a:extLst>
          </p:cNvPr>
          <p:cNvSpPr>
            <a:spLocks noGrp="1"/>
          </p:cNvSpPr>
          <p:nvPr>
            <p:ph type="title"/>
          </p:nvPr>
        </p:nvSpPr>
        <p:spPr>
          <a:xfrm>
            <a:off x="4174767" y="310536"/>
            <a:ext cx="7002145" cy="1076539"/>
          </a:xfrm>
        </p:spPr>
        <p:txBody>
          <a:bodyPr anchor="b">
            <a:normAutofit fontScale="90000"/>
          </a:bodyPr>
          <a:lstStyle/>
          <a:p>
            <a:pPr algn="ctr"/>
            <a:r>
              <a:rPr lang="tr-TR" sz="4900" dirty="0">
                <a:solidFill>
                  <a:schemeClr val="accent1">
                    <a:lumMod val="75000"/>
                  </a:schemeClr>
                </a:solidFill>
                <a:latin typeface="Agency FB" panose="020B0503020202020204" pitchFamily="34" charset="0"/>
              </a:rPr>
              <a:t/>
            </a:r>
            <a:br>
              <a:rPr lang="tr-TR" sz="4900" dirty="0">
                <a:solidFill>
                  <a:schemeClr val="accent1">
                    <a:lumMod val="75000"/>
                  </a:schemeClr>
                </a:solidFill>
                <a:latin typeface="Agency FB" panose="020B0503020202020204" pitchFamily="34" charset="0"/>
              </a:rPr>
            </a:br>
            <a:r>
              <a:rPr lang="tr-TR" sz="4900" dirty="0">
                <a:solidFill>
                  <a:schemeClr val="accent1">
                    <a:lumMod val="75000"/>
                  </a:schemeClr>
                </a:solidFill>
                <a:latin typeface="Agency FB" panose="020B0503020202020204" pitchFamily="34" charset="0"/>
              </a:rPr>
              <a:t/>
            </a:r>
            <a:br>
              <a:rPr lang="tr-TR" sz="4900" dirty="0">
                <a:solidFill>
                  <a:schemeClr val="accent1">
                    <a:lumMod val="75000"/>
                  </a:schemeClr>
                </a:solidFill>
                <a:latin typeface="Agency FB" panose="020B0503020202020204" pitchFamily="34" charset="0"/>
              </a:rPr>
            </a:br>
            <a:r>
              <a:rPr lang="tr-TR" sz="4900" dirty="0">
                <a:solidFill>
                  <a:schemeClr val="accent1">
                    <a:lumMod val="75000"/>
                  </a:schemeClr>
                </a:solidFill>
                <a:latin typeface="Agency FB" panose="020B0503020202020204" pitchFamily="34" charset="0"/>
              </a:rPr>
              <a:t/>
            </a:r>
            <a:br>
              <a:rPr lang="tr-TR" sz="4900" dirty="0">
                <a:solidFill>
                  <a:schemeClr val="accent1">
                    <a:lumMod val="75000"/>
                  </a:schemeClr>
                </a:solidFill>
                <a:latin typeface="Agency FB" panose="020B0503020202020204" pitchFamily="34" charset="0"/>
              </a:rPr>
            </a:br>
            <a:r>
              <a:rPr lang="tr-TR" sz="4900" dirty="0">
                <a:solidFill>
                  <a:schemeClr val="accent1">
                    <a:lumMod val="75000"/>
                  </a:schemeClr>
                </a:solidFill>
                <a:latin typeface="Agency FB" panose="020B0503020202020204" pitchFamily="34" charset="0"/>
              </a:rPr>
              <a:t/>
            </a:r>
            <a:br>
              <a:rPr lang="tr-TR" sz="4900" dirty="0">
                <a:solidFill>
                  <a:schemeClr val="accent1">
                    <a:lumMod val="75000"/>
                  </a:schemeClr>
                </a:solidFill>
                <a:latin typeface="Agency FB" panose="020B0503020202020204" pitchFamily="34" charset="0"/>
              </a:rPr>
            </a:br>
            <a:r>
              <a:rPr lang="tr-TR" sz="4900" dirty="0">
                <a:solidFill>
                  <a:schemeClr val="accent1">
                    <a:lumMod val="75000"/>
                  </a:schemeClr>
                </a:solidFill>
                <a:latin typeface="Agency FB" panose="020B0503020202020204" pitchFamily="34" charset="0"/>
              </a:rPr>
              <a:t>CONCLUSION &amp; FUTURE PERSPECTIVE</a:t>
            </a:r>
            <a:r>
              <a:rPr lang="tr-TR" sz="2200" dirty="0">
                <a:solidFill>
                  <a:schemeClr val="accent1">
                    <a:lumMod val="75000"/>
                  </a:schemeClr>
                </a:solidFill>
              </a:rPr>
              <a:t/>
            </a:r>
            <a:br>
              <a:rPr lang="tr-TR" sz="2200" dirty="0">
                <a:solidFill>
                  <a:schemeClr val="accent1">
                    <a:lumMod val="75000"/>
                  </a:schemeClr>
                </a:solidFill>
              </a:rPr>
            </a:br>
            <a:endParaRPr lang="tr-TR" sz="2200" dirty="0">
              <a:solidFill>
                <a:schemeClr val="accent1">
                  <a:lumMod val="75000"/>
                </a:schemeClr>
              </a:solidFill>
            </a:endParaRPr>
          </a:p>
        </p:txBody>
      </p:sp>
      <p:sp>
        <p:nvSpPr>
          <p:cNvPr id="13" name="İçerik Yer Tutucusu 2">
            <a:extLst>
              <a:ext uri="{FF2B5EF4-FFF2-40B4-BE49-F238E27FC236}">
                <a16:creationId xmlns="" xmlns:a16="http://schemas.microsoft.com/office/drawing/2014/main" id="{436D4CF5-7FA9-4E86-9842-3CF53F5F9B3E}"/>
              </a:ext>
            </a:extLst>
          </p:cNvPr>
          <p:cNvSpPr>
            <a:spLocks noGrp="1"/>
          </p:cNvSpPr>
          <p:nvPr>
            <p:ph idx="1"/>
          </p:nvPr>
        </p:nvSpPr>
        <p:spPr>
          <a:xfrm>
            <a:off x="3606800" y="1162671"/>
            <a:ext cx="7966075" cy="5231853"/>
          </a:xfrm>
        </p:spPr>
        <p:txBody>
          <a:bodyPr anchor="ctr">
            <a:noAutofit/>
          </a:bodyPr>
          <a:lstStyle/>
          <a:p>
            <a:pPr algn="just"/>
            <a:r>
              <a:rPr lang="en-US" sz="1600" dirty="0"/>
              <a:t>Graphene has been emphasized by researchers as the most promising nanomaterial for many application fields, including energy catalysis, electronics, remediation, and sensing.</a:t>
            </a:r>
          </a:p>
          <a:p>
            <a:pPr algn="just"/>
            <a:endParaRPr lang="en-US" sz="1600" dirty="0"/>
          </a:p>
          <a:p>
            <a:pPr algn="just"/>
            <a:r>
              <a:rPr lang="en-US" sz="1600" dirty="0"/>
              <a:t>Biomedical applications of graphene are currently being intensively explored by many research groups around the world, producing a lot of promising although mostly preliminary results. </a:t>
            </a:r>
          </a:p>
          <a:p>
            <a:pPr algn="just"/>
            <a:endParaRPr lang="en-US" sz="1600" dirty="0"/>
          </a:p>
          <a:p>
            <a:pPr algn="just"/>
            <a:r>
              <a:rPr lang="en-US" sz="1600" dirty="0"/>
              <a:t>In the field of analytic sciences, the continuous demand of sensitive, portable, user-friendly, low-cost, and low-volume analyses has highlighted graphene and graphene-related nanocomposites as key components toward the implementation of graphene-based (bio)sensors.</a:t>
            </a:r>
          </a:p>
          <a:p>
            <a:pPr algn="just"/>
            <a:endParaRPr lang="en-US" sz="1600" dirty="0"/>
          </a:p>
          <a:p>
            <a:pPr algn="just"/>
            <a:r>
              <a:rPr lang="en-US" sz="1600" dirty="0"/>
              <a:t>The biomedical applications of graphene-based materials, including drug delivery, have grown rapidly in the past few years. Graphene and graphene oxide have been extensively explored as some of the most promising biomaterials for biomedical applications due to their unique properties. These properties result in promising applications for the design of advanced drug delivery systems and delivery of a broad range of therapeutics.</a:t>
            </a:r>
            <a:endParaRPr lang="tr-TR" sz="1600" dirty="0"/>
          </a:p>
        </p:txBody>
      </p:sp>
    </p:spTree>
    <p:extLst>
      <p:ext uri="{BB962C8B-B14F-4D97-AF65-F5344CB8AC3E}">
        <p14:creationId xmlns:p14="http://schemas.microsoft.com/office/powerpoint/2010/main" xmlns="" val="20577099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 xmlns:a16="http://schemas.microsoft.com/office/drawing/2014/main" id="{84860832-27F3-4D30-9288-7521D249151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17513" y="0"/>
            <a:ext cx="12584114" cy="6853238"/>
            <a:chOff x="-417513" y="0"/>
            <a:chExt cx="12584114" cy="6853238"/>
          </a:xfrm>
        </p:grpSpPr>
        <p:sp>
          <p:nvSpPr>
            <p:cNvPr id="9" name="Freeform 5">
              <a:extLst>
                <a:ext uri="{FF2B5EF4-FFF2-40B4-BE49-F238E27FC236}">
                  <a16:creationId xmlns="" xmlns:a16="http://schemas.microsoft.com/office/drawing/2014/main" id="{6DAAD4DA-AA9F-4A4D-AD0B-0FB2286B3DF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0" name="Freeform 6">
              <a:extLst>
                <a:ext uri="{FF2B5EF4-FFF2-40B4-BE49-F238E27FC236}">
                  <a16:creationId xmlns="" xmlns:a16="http://schemas.microsoft.com/office/drawing/2014/main" id="{A4F5EC98-FDFD-4158-9C16-CD770B1F2A4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1" name="Freeform 7">
              <a:extLst>
                <a:ext uri="{FF2B5EF4-FFF2-40B4-BE49-F238E27FC236}">
                  <a16:creationId xmlns="" xmlns:a16="http://schemas.microsoft.com/office/drawing/2014/main" id="{26D1C0DA-68C2-40A2-BCCA-D14FB5EF2B4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0" name="Freeform 8">
              <a:extLst>
                <a:ext uri="{FF2B5EF4-FFF2-40B4-BE49-F238E27FC236}">
                  <a16:creationId xmlns="" xmlns:a16="http://schemas.microsoft.com/office/drawing/2014/main" id="{1B67FFD7-72F1-4435-9C33-DFFE87F9C8A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3" name="Freeform 9">
              <a:extLst>
                <a:ext uri="{FF2B5EF4-FFF2-40B4-BE49-F238E27FC236}">
                  <a16:creationId xmlns="" xmlns:a16="http://schemas.microsoft.com/office/drawing/2014/main" id="{15CE66C6-629F-44D9-A0BC-D2F4E7AF562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4" name="Freeform 10">
              <a:extLst>
                <a:ext uri="{FF2B5EF4-FFF2-40B4-BE49-F238E27FC236}">
                  <a16:creationId xmlns="" xmlns:a16="http://schemas.microsoft.com/office/drawing/2014/main" id="{FEAAAFC3-1B1C-4F1C-AC4E-ED0ACA4AEE6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5" name="Freeform 11">
              <a:extLst>
                <a:ext uri="{FF2B5EF4-FFF2-40B4-BE49-F238E27FC236}">
                  <a16:creationId xmlns="" xmlns:a16="http://schemas.microsoft.com/office/drawing/2014/main" id="{E2C81DA9-A0C9-4C54-A2F0-A3EC14F2B84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2" name="Freeform 12">
              <a:extLst>
                <a:ext uri="{FF2B5EF4-FFF2-40B4-BE49-F238E27FC236}">
                  <a16:creationId xmlns="" xmlns:a16="http://schemas.microsoft.com/office/drawing/2014/main" id="{B7EA41DD-7957-42FB-BD48-E502F81F6C2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4" name="Freeform 13">
              <a:extLst>
                <a:ext uri="{FF2B5EF4-FFF2-40B4-BE49-F238E27FC236}">
                  <a16:creationId xmlns="" xmlns:a16="http://schemas.microsoft.com/office/drawing/2014/main" id="{E33D6F3E-9CCB-4053-B8C1-5260829C80F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5" name="Freeform 14">
              <a:extLst>
                <a:ext uri="{FF2B5EF4-FFF2-40B4-BE49-F238E27FC236}">
                  <a16:creationId xmlns="" xmlns:a16="http://schemas.microsoft.com/office/drawing/2014/main" id="{D533B393-4D8F-4FB8-AA9D-BA218F44359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6" name="Freeform 15">
              <a:extLst>
                <a:ext uri="{FF2B5EF4-FFF2-40B4-BE49-F238E27FC236}">
                  <a16:creationId xmlns="" xmlns:a16="http://schemas.microsoft.com/office/drawing/2014/main" id="{433765B0-52BC-4442-BC45-8EDFBF59335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7" name="Freeform 16">
              <a:extLst>
                <a:ext uri="{FF2B5EF4-FFF2-40B4-BE49-F238E27FC236}">
                  <a16:creationId xmlns="" xmlns:a16="http://schemas.microsoft.com/office/drawing/2014/main" id="{B911B231-DD22-4BC7-A325-2B68314818F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8" name="Freeform 17">
              <a:extLst>
                <a:ext uri="{FF2B5EF4-FFF2-40B4-BE49-F238E27FC236}">
                  <a16:creationId xmlns="" xmlns:a16="http://schemas.microsoft.com/office/drawing/2014/main" id="{800DA13B-507D-4901-AF60-F99485FC1B6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9" name="Freeform 18">
              <a:extLst>
                <a:ext uri="{FF2B5EF4-FFF2-40B4-BE49-F238E27FC236}">
                  <a16:creationId xmlns="" xmlns:a16="http://schemas.microsoft.com/office/drawing/2014/main" id="{DAB727E1-099C-4F62-9ED1-46CD895C643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3" name="Freeform 19">
              <a:extLst>
                <a:ext uri="{FF2B5EF4-FFF2-40B4-BE49-F238E27FC236}">
                  <a16:creationId xmlns="" xmlns:a16="http://schemas.microsoft.com/office/drawing/2014/main" id="{4D1E585E-A63F-42DE-BF5F-B0B390B2983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4" name="Freeform 20">
              <a:extLst>
                <a:ext uri="{FF2B5EF4-FFF2-40B4-BE49-F238E27FC236}">
                  <a16:creationId xmlns="" xmlns:a16="http://schemas.microsoft.com/office/drawing/2014/main" id="{D8FCC810-4482-4E43-9102-2B87386E714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25" name="Freeform 21">
              <a:extLst>
                <a:ext uri="{FF2B5EF4-FFF2-40B4-BE49-F238E27FC236}">
                  <a16:creationId xmlns="" xmlns:a16="http://schemas.microsoft.com/office/drawing/2014/main" id="{EC977192-4383-4D76-8DB3-B93ADD7397A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40" name="Freeform 22">
              <a:extLst>
                <a:ext uri="{FF2B5EF4-FFF2-40B4-BE49-F238E27FC236}">
                  <a16:creationId xmlns="" xmlns:a16="http://schemas.microsoft.com/office/drawing/2014/main" id="{09DCD44A-4779-4898-862E-A220810CA89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7" name="Freeform 23">
              <a:extLst>
                <a:ext uri="{FF2B5EF4-FFF2-40B4-BE49-F238E27FC236}">
                  <a16:creationId xmlns="" xmlns:a16="http://schemas.microsoft.com/office/drawing/2014/main" id="{F7516DF1-08D6-4FF0-A1A1-95A260F1D4C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8" name="Freeform 24">
              <a:extLst>
                <a:ext uri="{FF2B5EF4-FFF2-40B4-BE49-F238E27FC236}">
                  <a16:creationId xmlns="" xmlns:a16="http://schemas.microsoft.com/office/drawing/2014/main" id="{F74092EA-F950-4DF2-8646-60F26E81154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9" name="Freeform 25">
              <a:extLst>
                <a:ext uri="{FF2B5EF4-FFF2-40B4-BE49-F238E27FC236}">
                  <a16:creationId xmlns="" xmlns:a16="http://schemas.microsoft.com/office/drawing/2014/main" id="{09A3177B-1E64-4081-B8C6-3D7C8786D66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sp>
        <p:nvSpPr>
          <p:cNvPr id="3" name="İçerik Yer Tutucusu 2">
            <a:extLst>
              <a:ext uri="{FF2B5EF4-FFF2-40B4-BE49-F238E27FC236}">
                <a16:creationId xmlns="" xmlns:a16="http://schemas.microsoft.com/office/drawing/2014/main" id="{7857722B-A172-4B64-9EB8-7C54B3BA608F}"/>
              </a:ext>
            </a:extLst>
          </p:cNvPr>
          <p:cNvSpPr>
            <a:spLocks noGrp="1"/>
          </p:cNvSpPr>
          <p:nvPr>
            <p:ph idx="1"/>
          </p:nvPr>
        </p:nvSpPr>
        <p:spPr>
          <a:xfrm>
            <a:off x="3478212" y="960438"/>
            <a:ext cx="7820025" cy="4608970"/>
          </a:xfrm>
        </p:spPr>
        <p:txBody>
          <a:bodyPr anchor="ctr">
            <a:normAutofit/>
          </a:bodyPr>
          <a:lstStyle/>
          <a:p>
            <a:pPr algn="just"/>
            <a:r>
              <a:rPr lang="en-US" sz="1600" dirty="0"/>
              <a:t>For applications towards cancer therapies, graphene-based drug delivery may be combined with other novel therapies, such as photothermal therapy and potentially gene therapy, for further improved therapeutic efficacy.</a:t>
            </a:r>
          </a:p>
          <a:p>
            <a:pPr algn="just"/>
            <a:endParaRPr lang="en-US" sz="1600" dirty="0"/>
          </a:p>
          <a:p>
            <a:pPr algn="just"/>
            <a:r>
              <a:rPr lang="en-US" sz="1600" dirty="0"/>
              <a:t>In addition, how exactly the sizes, structures and surface coatings of </a:t>
            </a:r>
            <a:r>
              <a:rPr lang="en-US" sz="1600" dirty="0" err="1"/>
              <a:t>nano</a:t>
            </a:r>
            <a:r>
              <a:rPr lang="en-US" sz="1600" dirty="0"/>
              <a:t>-graphene affect its in vivo behaviors, including tumor-targeting efficiency, reticuloendothelial system uptake levels and potential excretion, remains unclear and requires further investigations. </a:t>
            </a:r>
          </a:p>
          <a:p>
            <a:pPr algn="just"/>
            <a:endParaRPr lang="en-US" sz="1600" dirty="0"/>
          </a:p>
          <a:p>
            <a:pPr algn="just"/>
            <a:r>
              <a:rPr lang="en-US" sz="1600" dirty="0"/>
              <a:t>Despite the factor that there are still many unresolved issues and challenges in graphene-based nanomedicine, the unique physical and chemical properties, as well as interesting shapes and sizes of graphene, are attractive for various novel applications in biological sensing, cancer therapies and potentially biomedical imaging.</a:t>
            </a:r>
            <a:endParaRPr lang="tr-TR" sz="1600" dirty="0"/>
          </a:p>
        </p:txBody>
      </p:sp>
    </p:spTree>
    <p:extLst>
      <p:ext uri="{BB962C8B-B14F-4D97-AF65-F5344CB8AC3E}">
        <p14:creationId xmlns:p14="http://schemas.microsoft.com/office/powerpoint/2010/main" xmlns="" val="14483490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B7277C58-9E64-4DA3-88C4-4C814FC0D264}"/>
              </a:ext>
            </a:extLst>
          </p:cNvPr>
          <p:cNvSpPr>
            <a:spLocks noGrp="1"/>
          </p:cNvSpPr>
          <p:nvPr>
            <p:ph type="title"/>
          </p:nvPr>
        </p:nvSpPr>
        <p:spPr/>
        <p:txBody>
          <a:bodyPr/>
          <a:lstStyle/>
          <a:p>
            <a:r>
              <a:rPr lang="tr-TR" dirty="0">
                <a:solidFill>
                  <a:schemeClr val="accent1">
                    <a:lumMod val="75000"/>
                  </a:schemeClr>
                </a:solidFill>
                <a:latin typeface="Agency FB" panose="020B0503020202020204" pitchFamily="34" charset="0"/>
              </a:rPr>
              <a:t>REFERENCES</a:t>
            </a:r>
          </a:p>
        </p:txBody>
      </p:sp>
      <p:sp>
        <p:nvSpPr>
          <p:cNvPr id="3" name="İçerik Yer Tutucusu 2">
            <a:extLst>
              <a:ext uri="{FF2B5EF4-FFF2-40B4-BE49-F238E27FC236}">
                <a16:creationId xmlns="" xmlns:a16="http://schemas.microsoft.com/office/drawing/2014/main" id="{5431C22D-03DD-43F5-9B40-F15D07C80137}"/>
              </a:ext>
            </a:extLst>
          </p:cNvPr>
          <p:cNvSpPr>
            <a:spLocks noGrp="1"/>
          </p:cNvSpPr>
          <p:nvPr>
            <p:ph idx="1"/>
          </p:nvPr>
        </p:nvSpPr>
        <p:spPr>
          <a:xfrm>
            <a:off x="838200" y="1523967"/>
            <a:ext cx="10515600" cy="4351338"/>
          </a:xfrm>
          <a:solidFill>
            <a:schemeClr val="bg1"/>
          </a:solidFill>
          <a:ln>
            <a:noFill/>
          </a:ln>
        </p:spPr>
        <p:txBody>
          <a:bodyPr>
            <a:normAutofit/>
          </a:bodyPr>
          <a:lstStyle/>
          <a:p>
            <a:r>
              <a:rPr lang="tr-TR" sz="1200" dirty="0">
                <a:latin typeface="Times New Roman" panose="02020603050405020304" pitchFamily="18" charset="0"/>
                <a:cs typeface="Times New Roman" panose="02020603050405020304" pitchFamily="18" charset="0"/>
              </a:rPr>
              <a:t>https://www.google.com/search?safe=strict&amp;biw=1536&amp;bih=706&amp;tbm=isch&amp;sxsrf=ACYBGNRqYC76GgX_HUAy6dqVkbK-7xc7mw%3A1575819120711&amp;sa=1&amp;ei=cBftXfL_KtO58gKNiqaADw&amp;q=carbon+nanotubes++medical+applications&amp;oq=carbon+nanotubes++medical+applications&amp;gs_l=img.3..35i39j0i7i30j0i5i30j0i8i30l5.62898.64606..64764...0.0..1.595.2882.2-4j2j0j2......0....1..gws-wiz-img.pzbBfyl2hG4&amp;ved=0ahUKEwjy963Xr6bmAhXTnFwKHQ2FCfAQ4dUDCAc&amp;uact=5#imgrc=NYUH6U4ZuILF9M:</a:t>
            </a:r>
          </a:p>
          <a:p>
            <a:r>
              <a:rPr lang="tr-TR" sz="1200" dirty="0">
                <a:latin typeface="Times New Roman" panose="02020603050405020304" pitchFamily="18" charset="0"/>
                <a:cs typeface="Times New Roman" panose="02020603050405020304" pitchFamily="18" charset="0"/>
              </a:rPr>
              <a:t>https://www.google.com/search?safe=strict&amp;biw=1536&amp;bih=706&amp;tbm=isch&amp;sxsrf=ACYBGNSIjnBBsXNxFUkTBDO8jR2nUvSGAg%3A1575821529434&amp;sa=1&amp;ei=2SDtXYycGtHRxgO5sZrYBg&amp;q=GRAPHENE+APPL%C4%B0CAT%C4%B0ONS&amp;oq=GRAPHENE+APPL%C4%B0CAT%C4%B0ONS&amp;gs_l=img.3...97.385..564...0.0..0.0.0.......0....1..gws-wiz-img.BaY-TLL3ev8&amp;ved=0ahUKEwjM7PbTuKbmAhXRqHEKHbmYBmsQ4dUDCAc&amp;uact=5#imgrc=smKkrI9etIUsFM</a:t>
            </a:r>
            <a:r>
              <a:rPr lang="tr-TR" sz="1200" dirty="0">
                <a:latin typeface="Times New Roman" panose="02020603050405020304" pitchFamily="18" charset="0"/>
                <a:cs typeface="Times New Roman" panose="02020603050405020304" pitchFamily="18" charset="0"/>
                <a:hlinkClick r:id="rId2">
                  <a:extLst>
                    <a:ext uri="{A12FA001-AC4F-418D-AE19-62706E023703}">
                      <ahyp:hlinkClr xmlns="" xmlns:ahyp="http://schemas.microsoft.com/office/drawing/2018/hyperlinkcolor" val="tx"/>
                    </a:ext>
                  </a:extLst>
                </a:hlinkClick>
              </a:rPr>
              <a:t>:</a:t>
            </a:r>
            <a:endParaRPr lang="tr-TR" sz="1200" dirty="0">
              <a:latin typeface="Times New Roman" panose="02020603050405020304" pitchFamily="18" charset="0"/>
              <a:cs typeface="Times New Roman" panose="02020603050405020304" pitchFamily="18" charset="0"/>
            </a:endParaRPr>
          </a:p>
          <a:p>
            <a:r>
              <a:rPr lang="tr-TR" sz="1200" dirty="0">
                <a:latin typeface="Times New Roman" panose="02020603050405020304" pitchFamily="18" charset="0"/>
                <a:cs typeface="Times New Roman" panose="02020603050405020304" pitchFamily="18" charset="0"/>
              </a:rPr>
              <a:t>https://www.ncbi.nlm.nih.gov/pmc/articles/PMC5039077/</a:t>
            </a:r>
          </a:p>
          <a:p>
            <a:r>
              <a:rPr lang="tr-TR" sz="1200" dirty="0">
                <a:latin typeface="Times New Roman" panose="02020603050405020304" pitchFamily="18" charset="0"/>
                <a:cs typeface="Times New Roman" panose="02020603050405020304" pitchFamily="18" charset="0"/>
              </a:rPr>
              <a:t>https://www.google.com/search?q=graphene&amp;safe=strict&amp;sxsrf=ACYBGNTce2LAty-E8h8PkzgptQKZ8XrIYQ:1575825760944&amp;source=lnms&amp;tbm=isch&amp;sa=X&amp;ved=2ahUKEwj7ytW1yKbmAhUKy6QKHW9bA3oQ_AUoA3oECAwQBQ&amp;biw=1536&amp;bih=754#imgrc=pC1gSzj1xfw4bM:</a:t>
            </a:r>
          </a:p>
          <a:p>
            <a:r>
              <a:rPr lang="tr-TR" sz="1200" dirty="0">
                <a:latin typeface="Times New Roman" panose="02020603050405020304" pitchFamily="18" charset="0"/>
                <a:cs typeface="Times New Roman" panose="02020603050405020304" pitchFamily="18" charset="0"/>
              </a:rPr>
              <a:t>https://www.google.com/search?safe=strict&amp;biw=1536&amp;bih=754&amp;tbm=isch&amp;sxsrf=ACYBGNSfnWnwdXakwEA7CfbAlqyKNGXqKw%3A1575825765940&amp;sa=1&amp;ei=ZTHtXbKFOcGR1fAPoc-QmAM&amp;q=nanatubes&amp;oq=nanatubes&amp;gs_l=img.3...34291.35707..35827...1.0..0.462.2490.0j1j5j2j1......0....1..gws-wiz-img.....10..35i39j0j35i362i39j0i67j0i19j0i30i19.Vh_CMOb6ceo&amp;ved=0ahUKEwjyy4a4yKbmAhXBSBUIHaEnBDMQ4dUDCAc&amp;uact=5#imgrc=HRD-ZK_Ctr77CM:</a:t>
            </a:r>
          </a:p>
          <a:p>
            <a:r>
              <a:rPr lang="tr-TR" sz="1200" dirty="0"/>
              <a:t>https://www.researchgate.net/publication/323635202_Efforts_Challenges_and_Future_Perspectives_of_Graphene-Based_Biosensors_for_Biomedical_Applications</a:t>
            </a:r>
          </a:p>
          <a:p>
            <a:r>
              <a:rPr lang="tr-TR" sz="1200" dirty="0"/>
              <a:t>https://www.sciencedirect.com/science/article/pii/S174270611300408X</a:t>
            </a:r>
            <a:endParaRPr lang="tr-TR" sz="1200" u="sng" dirty="0">
              <a:latin typeface="Times New Roman" panose="02020603050405020304" pitchFamily="18" charset="0"/>
              <a:cs typeface="Times New Roman" panose="02020603050405020304" pitchFamily="18" charset="0"/>
            </a:endParaRPr>
          </a:p>
          <a:p>
            <a:endParaRPr lang="tr-TR" sz="1000" dirty="0"/>
          </a:p>
        </p:txBody>
      </p:sp>
    </p:spTree>
    <p:extLst>
      <p:ext uri="{BB962C8B-B14F-4D97-AF65-F5344CB8AC3E}">
        <p14:creationId xmlns:p14="http://schemas.microsoft.com/office/powerpoint/2010/main" xmlns="" val="15933988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0671A8AE-40A1-4631-A6B8-581AFF06548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çerik Yer Tutucusu 4" descr="bal peteği, tablo, insanlar içeren bir resim&#10;&#10;Açıklama otomatik olarak oluşturuldu">
            <a:extLst>
              <a:ext uri="{FF2B5EF4-FFF2-40B4-BE49-F238E27FC236}">
                <a16:creationId xmlns="" xmlns:a16="http://schemas.microsoft.com/office/drawing/2014/main" id="{157BE480-798D-44EE-B328-9772A456BC12}"/>
              </a:ext>
            </a:extLst>
          </p:cNvPr>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t="9091" r="11521" b="1"/>
          <a:stretch/>
        </p:blipFill>
        <p:spPr>
          <a:xfrm>
            <a:off x="3523488" y="10"/>
            <a:ext cx="8668512" cy="6857990"/>
          </a:xfrm>
          <a:prstGeom prst="rect">
            <a:avLst/>
          </a:prstGeom>
        </p:spPr>
      </p:pic>
      <p:sp>
        <p:nvSpPr>
          <p:cNvPr id="12" name="Rectangle 11">
            <a:extLst>
              <a:ext uri="{FF2B5EF4-FFF2-40B4-BE49-F238E27FC236}">
                <a16:creationId xmlns="" xmlns:a16="http://schemas.microsoft.com/office/drawing/2014/main" id="{AB58EF07-17C2-48CF-ABB0-EEF1F17CB8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 xmlns:a16="http://schemas.microsoft.com/office/drawing/2014/main" id="{205BCE4E-60CE-42DE-85DB-6442DAB02446}"/>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tr-TR" sz="4800" dirty="0"/>
              <a:t>THANK YOU!</a:t>
            </a:r>
            <a:endParaRPr lang="en-US" sz="4800" dirty="0"/>
          </a:p>
        </p:txBody>
      </p:sp>
      <p:sp>
        <p:nvSpPr>
          <p:cNvPr id="14" name="Rectangle 13">
            <a:extLst>
              <a:ext uri="{FF2B5EF4-FFF2-40B4-BE49-F238E27FC236}">
                <a16:creationId xmlns="" xmlns:a16="http://schemas.microsoft.com/office/drawing/2014/main" id="{AF2F604E-43BE-4DC3-B983-E071523364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 xmlns:a16="http://schemas.microsoft.com/office/drawing/2014/main" id="{08C9B587-E65E-4B52-B37C-ABEBB6E879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23612313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2792103" y="619930"/>
            <a:ext cx="6940833" cy="4360143"/>
          </a:xfrm>
          <a:prstGeom prst="rect">
            <a:avLst/>
          </a:prstGeom>
          <a:ln>
            <a:solidFill>
              <a:schemeClr val="tx1"/>
            </a:solidFill>
          </a:ln>
          <a:effectLst>
            <a:outerShdw blurRad="63500" sx="102000" sy="102000" algn="ctr" rotWithShape="0">
              <a:prstClr val="black">
                <a:alpha val="40000"/>
              </a:prstClr>
            </a:outerShdw>
          </a:effectLst>
        </p:spPr>
      </p:pic>
      <p:sp>
        <p:nvSpPr>
          <p:cNvPr id="7" name="Metin kutusu 6"/>
          <p:cNvSpPr txBox="1"/>
          <p:nvPr/>
        </p:nvSpPr>
        <p:spPr>
          <a:xfrm>
            <a:off x="2101224" y="5331417"/>
            <a:ext cx="8322589" cy="584775"/>
          </a:xfrm>
          <a:prstGeom prst="rect">
            <a:avLst/>
          </a:prstGeom>
          <a:noFill/>
        </p:spPr>
        <p:txBody>
          <a:bodyPr wrap="square" rtlCol="0">
            <a:spAutoFit/>
          </a:bodyPr>
          <a:lstStyle/>
          <a:p>
            <a:r>
              <a:rPr lang="tr-TR" sz="1600" b="1" dirty="0" err="1">
                <a:latin typeface="Times New Roman" panose="02020603050405020304" pitchFamily="18" charset="0"/>
                <a:cs typeface="Times New Roman" panose="02020603050405020304" pitchFamily="18" charset="0"/>
              </a:rPr>
              <a:t>Figure</a:t>
            </a:r>
            <a:r>
              <a:rPr lang="tr-TR" sz="1600" b="1" dirty="0">
                <a:latin typeface="Times New Roman" panose="02020603050405020304" pitchFamily="18" charset="0"/>
                <a:cs typeface="Times New Roman" panose="02020603050405020304" pitchFamily="18" charset="0"/>
              </a:rPr>
              <a:t> 3. </a:t>
            </a:r>
            <a:r>
              <a:rPr lang="tr-TR" sz="1600" i="1" dirty="0" err="1">
                <a:latin typeface="Times New Roman" panose="02020603050405020304" pitchFamily="18" charset="0"/>
                <a:cs typeface="Times New Roman" panose="02020603050405020304" pitchFamily="18" charset="0"/>
              </a:rPr>
              <a:t>Structure</a:t>
            </a:r>
            <a:r>
              <a:rPr lang="tr-TR" sz="1600" i="1" dirty="0">
                <a:latin typeface="Times New Roman" panose="02020603050405020304" pitchFamily="18" charset="0"/>
                <a:cs typeface="Times New Roman" panose="02020603050405020304" pitchFamily="18" charset="0"/>
              </a:rPr>
              <a:t> of </a:t>
            </a:r>
            <a:r>
              <a:rPr lang="tr-TR" sz="1600" i="1" dirty="0" err="1">
                <a:latin typeface="Times New Roman" panose="02020603050405020304" pitchFamily="18" charset="0"/>
                <a:cs typeface="Times New Roman" panose="02020603050405020304" pitchFamily="18" charset="0"/>
              </a:rPr>
              <a:t>Graphene</a:t>
            </a:r>
            <a:r>
              <a:rPr lang="tr-TR" sz="1600" i="1" dirty="0">
                <a:latin typeface="Times New Roman" panose="02020603050405020304" pitchFamily="18" charset="0"/>
                <a:cs typeface="Times New Roman" panose="02020603050405020304" pitchFamily="18" charset="0"/>
              </a:rPr>
              <a:t> </a:t>
            </a:r>
            <a:r>
              <a:rPr lang="en-US" sz="1600" b="1" i="1" dirty="0">
                <a:latin typeface="Times New Roman" panose="02020603050405020304" pitchFamily="18" charset="0"/>
                <a:cs typeface="Times New Roman" panose="02020603050405020304" pitchFamily="18" charset="0"/>
              </a:rPr>
              <a:t>a)</a:t>
            </a:r>
            <a:r>
              <a:rPr lang="en-US" sz="1600" i="1" dirty="0">
                <a:latin typeface="Times New Roman" panose="02020603050405020304" pitchFamily="18" charset="0"/>
                <a:cs typeface="Times New Roman" panose="02020603050405020304" pitchFamily="18" charset="0"/>
              </a:rPr>
              <a:t> Structural model of pure graphene </a:t>
            </a:r>
            <a:r>
              <a:rPr lang="en-US" sz="1600" b="1" i="1" dirty="0">
                <a:latin typeface="Times New Roman" panose="02020603050405020304" pitchFamily="18" charset="0"/>
                <a:cs typeface="Times New Roman" panose="02020603050405020304" pitchFamily="18" charset="0"/>
              </a:rPr>
              <a:t>b) </a:t>
            </a:r>
            <a:r>
              <a:rPr lang="en-US" sz="1600" i="1" dirty="0">
                <a:latin typeface="Times New Roman" panose="02020603050405020304" pitchFamily="18" charset="0"/>
                <a:cs typeface="Times New Roman" panose="02020603050405020304" pitchFamily="18" charset="0"/>
              </a:rPr>
              <a:t>TEM image of graphene </a:t>
            </a:r>
            <a:r>
              <a:rPr lang="en-US" sz="1600" b="1" i="1" dirty="0">
                <a:latin typeface="Times New Roman" panose="02020603050405020304" pitchFamily="18" charset="0"/>
                <a:cs typeface="Times New Roman" panose="02020603050405020304" pitchFamily="18" charset="0"/>
              </a:rPr>
              <a:t>c)</a:t>
            </a:r>
            <a:r>
              <a:rPr lang="tr-TR" sz="1600" b="1" i="1"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SEM image of graphene</a:t>
            </a:r>
            <a:endParaRPr lang="tr-TR"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96062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3">
            <a:extLst>
              <a:ext uri="{FF2B5EF4-FFF2-40B4-BE49-F238E27FC236}">
                <a16:creationId xmlns="" xmlns:a16="http://schemas.microsoft.com/office/drawing/2014/main" id="{01D0AF59-99C3-4251-AB9A-C966C6AD440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5">
            <a:extLst>
              <a:ext uri="{FF2B5EF4-FFF2-40B4-BE49-F238E27FC236}">
                <a16:creationId xmlns="" xmlns:a16="http://schemas.microsoft.com/office/drawing/2014/main" id="{1855405F-37A2-4869-9154-F8BE3BECE6C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ikdörtgen 9">
            <a:extLst>
              <a:ext uri="{FF2B5EF4-FFF2-40B4-BE49-F238E27FC236}">
                <a16:creationId xmlns="" xmlns:a16="http://schemas.microsoft.com/office/drawing/2014/main" id="{1220E3FB-B594-4443-B54A-472609DCE100}"/>
              </a:ext>
            </a:extLst>
          </p:cNvPr>
          <p:cNvSpPr/>
          <p:nvPr/>
        </p:nvSpPr>
        <p:spPr>
          <a:xfrm>
            <a:off x="1403492" y="4405896"/>
            <a:ext cx="9096653" cy="369332"/>
          </a:xfrm>
          <a:prstGeom prst="rect">
            <a:avLst/>
          </a:prstGeom>
        </p:spPr>
        <p:txBody>
          <a:bodyPr wrap="square">
            <a:spAutoFit/>
          </a:bodyPr>
          <a:lstStyle/>
          <a:p>
            <a:endParaRPr lang="en-US" dirty="0"/>
          </a:p>
        </p:txBody>
      </p:sp>
      <p:sp>
        <p:nvSpPr>
          <p:cNvPr id="2" name="Metin kutusu 1"/>
          <p:cNvSpPr txBox="1"/>
          <p:nvPr/>
        </p:nvSpPr>
        <p:spPr>
          <a:xfrm>
            <a:off x="1403492" y="1083212"/>
            <a:ext cx="9217616" cy="584775"/>
          </a:xfrm>
          <a:prstGeom prst="rect">
            <a:avLst/>
          </a:prstGeom>
          <a:noFill/>
        </p:spPr>
        <p:txBody>
          <a:bodyPr wrap="square" rtlCol="0">
            <a:spAutoFit/>
          </a:bodyPr>
          <a:lstStyle/>
          <a:p>
            <a:r>
              <a:rPr lang="en-US" sz="1600" dirty="0"/>
              <a:t>The two-dimensional material graphene can be considered as a building block for materials such as fullerene and carbon nanotube.</a:t>
            </a:r>
            <a:endParaRPr lang="tr-TR" sz="1600" dirty="0"/>
          </a:p>
        </p:txBody>
      </p:sp>
      <p:pic>
        <p:nvPicPr>
          <p:cNvPr id="11" name="Resim 10"/>
          <p:cNvPicPr/>
          <p:nvPr/>
        </p:nvPicPr>
        <p:blipFill>
          <a:blip r:embed="rId2">
            <a:extLst>
              <a:ext uri="{28A0092B-C50C-407E-A947-70E740481C1C}">
                <a14:useLocalDpi xmlns:a14="http://schemas.microsoft.com/office/drawing/2010/main" xmlns="" val="0"/>
              </a:ext>
            </a:extLst>
          </a:blip>
          <a:stretch>
            <a:fillRect/>
          </a:stretch>
        </p:blipFill>
        <p:spPr>
          <a:xfrm>
            <a:off x="2580485" y="1949311"/>
            <a:ext cx="7012965" cy="2281726"/>
          </a:xfrm>
          <a:prstGeom prst="rect">
            <a:avLst/>
          </a:prstGeom>
          <a:ln>
            <a:solidFill>
              <a:schemeClr val="accent1">
                <a:lumMod val="75000"/>
              </a:schemeClr>
            </a:solidFill>
          </a:ln>
          <a:effectLst>
            <a:outerShdw blurRad="50800" dist="38100" dir="8100000" algn="tr" rotWithShape="0">
              <a:prstClr val="black">
                <a:alpha val="40000"/>
              </a:prstClr>
            </a:outerShdw>
          </a:effectLst>
        </p:spPr>
      </p:pic>
      <p:sp>
        <p:nvSpPr>
          <p:cNvPr id="7" name="Metin kutusu 6"/>
          <p:cNvSpPr txBox="1"/>
          <p:nvPr/>
        </p:nvSpPr>
        <p:spPr>
          <a:xfrm>
            <a:off x="2185261" y="4405896"/>
            <a:ext cx="7609668" cy="307777"/>
          </a:xfrm>
          <a:prstGeom prst="rect">
            <a:avLst/>
          </a:prstGeom>
          <a:noFill/>
        </p:spPr>
        <p:txBody>
          <a:bodyPr wrap="square" rtlCol="0">
            <a:spAutoFit/>
          </a:bodyPr>
          <a:lstStyle/>
          <a:p>
            <a:pPr algn="ctr"/>
            <a:r>
              <a:rPr lang="tr-TR" sz="1400" b="1" dirty="0" err="1"/>
              <a:t>Figure</a:t>
            </a:r>
            <a:r>
              <a:rPr lang="tr-TR" sz="1400" b="1" dirty="0"/>
              <a:t> 1</a:t>
            </a:r>
            <a:r>
              <a:rPr lang="tr-TR" sz="1400" dirty="0"/>
              <a:t>. </a:t>
            </a:r>
            <a:r>
              <a:rPr lang="en-US" sz="1400" dirty="0"/>
              <a:t>Three main types of Sp2-nano carbon including fullerene, carbon nanotubes and graphene.</a:t>
            </a:r>
            <a:endParaRPr lang="tr-TR" sz="1400" dirty="0"/>
          </a:p>
        </p:txBody>
      </p:sp>
      <p:sp>
        <p:nvSpPr>
          <p:cNvPr id="8" name="Metin kutusu 7"/>
          <p:cNvSpPr txBox="1"/>
          <p:nvPr/>
        </p:nvSpPr>
        <p:spPr>
          <a:xfrm>
            <a:off x="1403493" y="4928461"/>
            <a:ext cx="9217616" cy="1077218"/>
          </a:xfrm>
          <a:prstGeom prst="rect">
            <a:avLst/>
          </a:prstGeom>
          <a:noFill/>
        </p:spPr>
        <p:txBody>
          <a:bodyPr wrap="square" rtlCol="0">
            <a:spAutoFit/>
          </a:bodyPr>
          <a:lstStyle/>
          <a:p>
            <a:r>
              <a:rPr lang="en-US" sz="1600" dirty="0"/>
              <a:t>Different materials can be obtained from graphene. The most well-known of these materials are fullerene and carbon nanotube. If graphene is folded to form cubes within itself, fullerene structure is obtained. Fullerenes are known as zero-dimensional structures. If the graphene structure is wound around its axis, nanotubes are formed. Nanotubes are one-dimensional structures.</a:t>
            </a:r>
            <a:endParaRPr lang="tr-TR" sz="1600" dirty="0"/>
          </a:p>
        </p:txBody>
      </p:sp>
    </p:spTree>
    <p:extLst>
      <p:ext uri="{BB962C8B-B14F-4D97-AF65-F5344CB8AC3E}">
        <p14:creationId xmlns:p14="http://schemas.microsoft.com/office/powerpoint/2010/main" xmlns="" val="1828167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68053" y="526942"/>
            <a:ext cx="9563310" cy="3859078"/>
          </a:xfrm>
          <a:prstGeom prst="rect">
            <a:avLst/>
          </a:prstGeom>
          <a:ln>
            <a:solidFill>
              <a:schemeClr val="bg1"/>
            </a:solidFill>
          </a:ln>
        </p:spPr>
      </p:pic>
      <p:sp>
        <p:nvSpPr>
          <p:cNvPr id="5" name="Metin kutusu 4"/>
          <p:cNvSpPr txBox="1"/>
          <p:nvPr/>
        </p:nvSpPr>
        <p:spPr>
          <a:xfrm>
            <a:off x="1268053" y="5052448"/>
            <a:ext cx="9563310" cy="830997"/>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There are many graphene synthesis techniques, but </a:t>
            </a:r>
            <a:r>
              <a:rPr lang="en-US" sz="1600" b="1" i="1" dirty="0">
                <a:solidFill>
                  <a:schemeClr val="accent1">
                    <a:lumMod val="75000"/>
                  </a:schemeClr>
                </a:solidFill>
                <a:latin typeface="Times New Roman" panose="02020603050405020304" pitchFamily="18" charset="0"/>
                <a:cs typeface="Times New Roman" panose="02020603050405020304" pitchFamily="18" charset="0"/>
              </a:rPr>
              <a:t>the most important </a:t>
            </a:r>
            <a:r>
              <a:rPr lang="en-US" sz="1600" dirty="0">
                <a:latin typeface="Times New Roman" panose="02020603050405020304" pitchFamily="18" charset="0"/>
                <a:cs typeface="Times New Roman" panose="02020603050405020304" pitchFamily="18" charset="0"/>
              </a:rPr>
              <a:t>and </a:t>
            </a:r>
            <a:r>
              <a:rPr lang="en-US" sz="1600" b="1" i="1" dirty="0">
                <a:solidFill>
                  <a:schemeClr val="accent1">
                    <a:lumMod val="75000"/>
                  </a:schemeClr>
                </a:solidFill>
                <a:latin typeface="Times New Roman" panose="02020603050405020304" pitchFamily="18" charset="0"/>
                <a:cs typeface="Times New Roman" panose="02020603050405020304" pitchFamily="18" charset="0"/>
              </a:rPr>
              <a:t>most economical</a:t>
            </a:r>
            <a:r>
              <a:rPr lang="en-US" sz="1600" dirty="0">
                <a:latin typeface="Times New Roman" panose="02020603050405020304" pitchFamily="18" charset="0"/>
                <a:cs typeface="Times New Roman" panose="02020603050405020304" pitchFamily="18" charset="0"/>
              </a:rPr>
              <a:t> technique is the chemical or thermal reduction of graphite oxide. Graphene obtained by reduction of graphite oxide has many functional groups. This feature is advantageous in many electrochemical applications.</a:t>
            </a:r>
            <a:endParaRPr lang="tr-TR" sz="1600" dirty="0">
              <a:latin typeface="Times New Roman" panose="02020603050405020304" pitchFamily="18" charset="0"/>
              <a:cs typeface="Times New Roman" panose="02020603050405020304" pitchFamily="18" charset="0"/>
            </a:endParaRPr>
          </a:p>
        </p:txBody>
      </p:sp>
      <p:sp>
        <p:nvSpPr>
          <p:cNvPr id="7" name="Metin kutusu 6"/>
          <p:cNvSpPr txBox="1"/>
          <p:nvPr/>
        </p:nvSpPr>
        <p:spPr>
          <a:xfrm>
            <a:off x="1268053" y="4534568"/>
            <a:ext cx="4448013" cy="338554"/>
          </a:xfrm>
          <a:prstGeom prst="rect">
            <a:avLst/>
          </a:prstGeom>
          <a:noFill/>
        </p:spPr>
        <p:txBody>
          <a:bodyPr wrap="square" rtlCol="0">
            <a:spAutoFit/>
          </a:bodyPr>
          <a:lstStyle/>
          <a:p>
            <a:r>
              <a:rPr lang="tr-TR" sz="1600" b="1" dirty="0" err="1">
                <a:latin typeface="Times New Roman" panose="02020603050405020304" pitchFamily="18" charset="0"/>
                <a:cs typeface="Times New Roman" panose="02020603050405020304" pitchFamily="18" charset="0"/>
              </a:rPr>
              <a:t>Figure</a:t>
            </a:r>
            <a:r>
              <a:rPr lang="tr-TR" sz="1600" b="1" dirty="0">
                <a:latin typeface="Times New Roman" panose="02020603050405020304" pitchFamily="18" charset="0"/>
                <a:cs typeface="Times New Roman" panose="02020603050405020304" pitchFamily="18" charset="0"/>
              </a:rPr>
              <a:t> 2. </a:t>
            </a:r>
            <a:r>
              <a:rPr lang="tr-TR" sz="1600" i="1" dirty="0" err="1">
                <a:latin typeface="Times New Roman" panose="02020603050405020304" pitchFamily="18" charset="0"/>
                <a:cs typeface="Times New Roman" panose="02020603050405020304" pitchFamily="18" charset="0"/>
              </a:rPr>
              <a:t>Graphene</a:t>
            </a:r>
            <a:r>
              <a:rPr lang="tr-TR" sz="1600" i="1" dirty="0">
                <a:latin typeface="Times New Roman" panose="02020603050405020304" pitchFamily="18" charset="0"/>
                <a:cs typeface="Times New Roman" panose="02020603050405020304" pitchFamily="18" charset="0"/>
              </a:rPr>
              <a:t> </a:t>
            </a:r>
            <a:r>
              <a:rPr lang="tr-TR" sz="1600" i="1" dirty="0" err="1">
                <a:latin typeface="Times New Roman" panose="02020603050405020304" pitchFamily="18" charset="0"/>
                <a:cs typeface="Times New Roman" panose="02020603050405020304" pitchFamily="18" charset="0"/>
              </a:rPr>
              <a:t>Synthesis</a:t>
            </a:r>
            <a:r>
              <a:rPr lang="tr-TR" sz="1600" i="1" dirty="0">
                <a:latin typeface="Times New Roman" panose="02020603050405020304" pitchFamily="18" charset="0"/>
                <a:cs typeface="Times New Roman" panose="02020603050405020304" pitchFamily="18" charset="0"/>
              </a:rPr>
              <a:t> </a:t>
            </a:r>
            <a:r>
              <a:rPr lang="tr-TR" sz="1600" i="1" dirty="0" err="1">
                <a:latin typeface="Times New Roman" panose="02020603050405020304" pitchFamily="18" charset="0"/>
                <a:cs typeface="Times New Roman" panose="02020603050405020304" pitchFamily="18" charset="0"/>
              </a:rPr>
              <a:t>Techniques</a:t>
            </a:r>
            <a:endParaRPr lang="tr-TR"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0265692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Başlık 1">
            <a:extLst>
              <a:ext uri="{FF2B5EF4-FFF2-40B4-BE49-F238E27FC236}">
                <a16:creationId xmlns="" xmlns:a16="http://schemas.microsoft.com/office/drawing/2014/main" id="{3D4D0DA3-FAAD-4EEC-9F88-6C2E5F9828C8}"/>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kern="1200" dirty="0">
                <a:solidFill>
                  <a:srgbClr val="FFFFFF"/>
                </a:solidFill>
                <a:latin typeface="Agency FB" panose="020B0503020202020204" pitchFamily="34" charset="0"/>
              </a:rPr>
              <a:t>PHYSICS &amp; CHEMISTRY OF GRAPHENE </a:t>
            </a:r>
          </a:p>
        </p:txBody>
      </p:sp>
      <p:sp>
        <p:nvSpPr>
          <p:cNvPr id="8" name="İçerik Yer Tutucusu 7">
            <a:extLst>
              <a:ext uri="{FF2B5EF4-FFF2-40B4-BE49-F238E27FC236}">
                <a16:creationId xmlns="" xmlns:a16="http://schemas.microsoft.com/office/drawing/2014/main" id="{7F053F96-DA7E-4650-BA6A-3A9F9534DE64}"/>
              </a:ext>
            </a:extLst>
          </p:cNvPr>
          <p:cNvSpPr>
            <a:spLocks noGrp="1"/>
          </p:cNvSpPr>
          <p:nvPr>
            <p:ph idx="1"/>
          </p:nvPr>
        </p:nvSpPr>
        <p:spPr>
          <a:xfrm>
            <a:off x="6096000" y="509270"/>
            <a:ext cx="5306084" cy="5839460"/>
          </a:xfrm>
        </p:spPr>
        <p:txBody>
          <a:bodyPr vert="horz" lIns="91440" tIns="45720" rIns="91440" bIns="45720" rtlCol="0" anchor="ctr">
            <a:normAutofit/>
          </a:bodyPr>
          <a:lstStyle/>
          <a:p>
            <a:pPr marL="285750" algn="just">
              <a:lnSpc>
                <a:spcPct val="100000"/>
              </a:lnSpc>
            </a:pPr>
            <a:r>
              <a:rPr lang="en-US" sz="1800" dirty="0">
                <a:solidFill>
                  <a:srgbClr val="000000"/>
                </a:solidFill>
                <a:cs typeface="Times New Roman" panose="02020603050405020304" pitchFamily="18" charset="0"/>
              </a:rPr>
              <a:t>Optically, graphene shows light absorption from UV to near-infrared (NIR) regions.</a:t>
            </a:r>
            <a:endParaRPr lang="tr-TR" sz="1800" dirty="0">
              <a:solidFill>
                <a:srgbClr val="000000"/>
              </a:solidFill>
              <a:cs typeface="Times New Roman" panose="02020603050405020304" pitchFamily="18" charset="0"/>
            </a:endParaRPr>
          </a:p>
          <a:p>
            <a:pPr marL="57150" indent="0" algn="just">
              <a:lnSpc>
                <a:spcPct val="100000"/>
              </a:lnSpc>
              <a:buNone/>
            </a:pPr>
            <a:endParaRPr lang="en-US" sz="1800" dirty="0">
              <a:solidFill>
                <a:srgbClr val="000000"/>
              </a:solidFill>
              <a:cs typeface="Times New Roman" panose="02020603050405020304" pitchFamily="18" charset="0"/>
            </a:endParaRPr>
          </a:p>
          <a:p>
            <a:pPr marL="285750" algn="just">
              <a:lnSpc>
                <a:spcPct val="100000"/>
              </a:lnSpc>
            </a:pPr>
            <a:r>
              <a:rPr lang="en-US" sz="1800" dirty="0">
                <a:solidFill>
                  <a:srgbClr val="000000"/>
                </a:solidFill>
                <a:cs typeface="Times New Roman" panose="02020603050405020304" pitchFamily="18" charset="0"/>
              </a:rPr>
              <a:t>Graphene contains largely dislocated p-electrons that allow energy transfer from the nearby molecules, leading to efficient fluorescence quenching, useful in optical-based detection of biomolecules.</a:t>
            </a:r>
            <a:endParaRPr lang="tr-TR" sz="1800" dirty="0">
              <a:solidFill>
                <a:srgbClr val="000000"/>
              </a:solidFill>
              <a:cs typeface="Times New Roman" panose="02020603050405020304" pitchFamily="18" charset="0"/>
            </a:endParaRPr>
          </a:p>
          <a:p>
            <a:pPr marL="57150" indent="0" algn="just">
              <a:lnSpc>
                <a:spcPct val="100000"/>
              </a:lnSpc>
              <a:buNone/>
            </a:pPr>
            <a:endParaRPr lang="en-US" sz="1800" dirty="0">
              <a:solidFill>
                <a:srgbClr val="000000"/>
              </a:solidFill>
              <a:cs typeface="Times New Roman" panose="02020603050405020304" pitchFamily="18" charset="0"/>
            </a:endParaRPr>
          </a:p>
          <a:p>
            <a:pPr marL="285750" algn="just">
              <a:lnSpc>
                <a:spcPct val="100000"/>
              </a:lnSpc>
            </a:pPr>
            <a:r>
              <a:rPr lang="en-US" sz="1800" dirty="0">
                <a:solidFill>
                  <a:srgbClr val="000000"/>
                </a:solidFill>
                <a:cs typeface="Times New Roman" panose="02020603050405020304" pitchFamily="18" charset="0"/>
              </a:rPr>
              <a:t>For biomedical applications of graphene in physiological environments, suitable surface functionality on graphene is required to provide high water solubility and biocompatibility. The oxidation of hummer to form GO (Graphene Oxide) is probably the oldest and most commonly used graphene chemistry.</a:t>
            </a:r>
          </a:p>
          <a:p>
            <a:endParaRPr lang="en-US" sz="2200" dirty="0">
              <a:solidFill>
                <a:srgbClr val="000000"/>
              </a:solidFill>
            </a:endParaRPr>
          </a:p>
        </p:txBody>
      </p:sp>
    </p:spTree>
    <p:extLst>
      <p:ext uri="{BB962C8B-B14F-4D97-AF65-F5344CB8AC3E}">
        <p14:creationId xmlns:p14="http://schemas.microsoft.com/office/powerpoint/2010/main" xmlns="" val="3222414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xmlns="" val="25760346"/>
              </p:ext>
            </p:extLst>
          </p:nvPr>
        </p:nvGraphicFramePr>
        <p:xfrm>
          <a:off x="1645920" y="1281322"/>
          <a:ext cx="9093200" cy="51154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etin kutusu 5"/>
          <p:cNvSpPr txBox="1"/>
          <p:nvPr/>
        </p:nvSpPr>
        <p:spPr>
          <a:xfrm>
            <a:off x="2433233" y="573436"/>
            <a:ext cx="7594169" cy="369332"/>
          </a:xfrm>
          <a:prstGeom prst="rect">
            <a:avLst/>
          </a:prstGeom>
          <a:noFill/>
        </p:spPr>
        <p:txBody>
          <a:bodyPr wrap="square" rtlCol="0">
            <a:spAutoFit/>
          </a:bodyPr>
          <a:lstStyle/>
          <a:p>
            <a:r>
              <a:rPr lang="en-US">
                <a:solidFill>
                  <a:srgbClr val="FFFFFF"/>
                </a:solidFill>
                <a:latin typeface="Agency FB" panose="020B0503020202020204" pitchFamily="34" charset="0"/>
              </a:rPr>
              <a:t>PHYSICS &amp; CHEMISTRY OF GRAPHENE </a:t>
            </a:r>
            <a:endParaRPr lang="tr-TR" dirty="0"/>
          </a:p>
        </p:txBody>
      </p:sp>
      <p:sp>
        <p:nvSpPr>
          <p:cNvPr id="8" name="Metin kutusu 7"/>
          <p:cNvSpPr txBox="1"/>
          <p:nvPr/>
        </p:nvSpPr>
        <p:spPr>
          <a:xfrm>
            <a:off x="2293749" y="418454"/>
            <a:ext cx="7733653" cy="830997"/>
          </a:xfrm>
          <a:prstGeom prst="rect">
            <a:avLst/>
          </a:prstGeom>
          <a:noFill/>
        </p:spPr>
        <p:txBody>
          <a:bodyPr wrap="square" rtlCol="0">
            <a:spAutoFit/>
          </a:bodyPr>
          <a:lstStyle/>
          <a:p>
            <a:pPr algn="ctr"/>
            <a:r>
              <a:rPr lang="tr-TR" sz="4800" dirty="0">
                <a:solidFill>
                  <a:schemeClr val="accent1">
                    <a:lumMod val="75000"/>
                  </a:schemeClr>
                </a:solidFill>
                <a:latin typeface="Agency FB" panose="020B0503020202020204" pitchFamily="34" charset="0"/>
              </a:rPr>
              <a:t>PROPERTIES OF GRAPHENE</a:t>
            </a:r>
          </a:p>
        </p:txBody>
      </p:sp>
    </p:spTree>
    <p:extLst>
      <p:ext uri="{BB962C8B-B14F-4D97-AF65-F5344CB8AC3E}">
        <p14:creationId xmlns:p14="http://schemas.microsoft.com/office/powerpoint/2010/main" xmlns="" val="3317949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çerik Yer Tutucusu 3" descr="bilgisayar içeren bir resim&#10;&#10;Açıklama otomatik olarak oluşturuldu">
            <a:extLst>
              <a:ext uri="{FF2B5EF4-FFF2-40B4-BE49-F238E27FC236}">
                <a16:creationId xmlns="" xmlns:a16="http://schemas.microsoft.com/office/drawing/2014/main" id="{EDC732A3-2207-4352-A97A-0D8425494AED}"/>
              </a:ext>
            </a:extLst>
          </p:cNvPr>
          <p:cNvPicPr>
            <a:picLocks noChangeAspect="1"/>
          </p:cNvPicPr>
          <p:nvPr/>
        </p:nvPicPr>
        <p:blipFill rotWithShape="1">
          <a:blip r:embed="rId2"/>
          <a:srcRect l="6623"/>
          <a:stretch/>
        </p:blipFill>
        <p:spPr>
          <a:xfrm>
            <a:off x="123082" y="358646"/>
            <a:ext cx="11945836" cy="61407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909882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37D8BA8E-9A99-4D68-A65A-85B32DD1BACC}"/>
              </a:ext>
            </a:extLst>
          </p:cNvPr>
          <p:cNvSpPr>
            <a:spLocks noGrp="1"/>
          </p:cNvSpPr>
          <p:nvPr>
            <p:ph type="title"/>
          </p:nvPr>
        </p:nvSpPr>
        <p:spPr>
          <a:xfrm>
            <a:off x="2247530" y="351929"/>
            <a:ext cx="7696940" cy="703832"/>
          </a:xfrm>
        </p:spPr>
        <p:txBody>
          <a:bodyPr vert="horz" lIns="91440" tIns="45720" rIns="91440" bIns="45720" rtlCol="0" anchor="b">
            <a:noAutofit/>
          </a:bodyPr>
          <a:lstStyle/>
          <a:p>
            <a:pPr algn="ctr"/>
            <a:r>
              <a:rPr lang="en-US" kern="1200" dirty="0">
                <a:solidFill>
                  <a:schemeClr val="accent5">
                    <a:lumMod val="75000"/>
                  </a:schemeClr>
                </a:solidFill>
                <a:latin typeface="Agency FB" panose="020B0503020202020204" pitchFamily="34" charset="0"/>
              </a:rPr>
              <a:t>GRAPHENE IN BIOMEDICAL APPLICATIONS</a:t>
            </a:r>
          </a:p>
        </p:txBody>
      </p:sp>
      <p:graphicFrame>
        <p:nvGraphicFramePr>
          <p:cNvPr id="13" name="Diyagram 12">
            <a:extLst>
              <a:ext uri="{FF2B5EF4-FFF2-40B4-BE49-F238E27FC236}">
                <a16:creationId xmlns="" xmlns:a16="http://schemas.microsoft.com/office/drawing/2014/main" id="{F784CE46-772F-4EDD-835E-07E4D656CD0A}"/>
              </a:ext>
            </a:extLst>
          </p:cNvPr>
          <p:cNvGraphicFramePr/>
          <p:nvPr>
            <p:extLst>
              <p:ext uri="{D42A27DB-BD31-4B8C-83A1-F6EECF244321}">
                <p14:modId xmlns:p14="http://schemas.microsoft.com/office/powerpoint/2010/main" xmlns="" val="1308915954"/>
              </p:ext>
            </p:extLst>
          </p:nvPr>
        </p:nvGraphicFramePr>
        <p:xfrm>
          <a:off x="-646193" y="1245259"/>
          <a:ext cx="6011748" cy="3882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Resim 2"/>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rot="399189">
            <a:off x="4436527" y="3918816"/>
            <a:ext cx="3076411" cy="2417180"/>
          </a:xfrm>
          <a:prstGeom prst="rect">
            <a:avLst/>
          </a:prstGeom>
          <a:ln>
            <a:noFill/>
          </a:ln>
          <a:effectLst>
            <a:outerShdw blurRad="292100" dist="139700" dir="2700000" algn="tl" rotWithShape="0">
              <a:srgbClr val="333333">
                <a:alpha val="65000"/>
              </a:srgbClr>
            </a:outerShdw>
          </a:effectLst>
        </p:spPr>
      </p:pic>
      <p:pic>
        <p:nvPicPr>
          <p:cNvPr id="4" name="Resim 3"/>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rot="21343039">
            <a:off x="7961921" y="4516233"/>
            <a:ext cx="3965097" cy="1618407"/>
          </a:xfrm>
          <a:prstGeom prst="rect">
            <a:avLst/>
          </a:prstGeom>
          <a:ln>
            <a:noFill/>
          </a:ln>
          <a:effectLst>
            <a:outerShdw blurRad="292100" dist="139700" dir="2700000" algn="tl" rotWithShape="0">
              <a:srgbClr val="333333">
                <a:alpha val="65000"/>
              </a:srgbClr>
            </a:outerShdw>
          </a:effectLst>
        </p:spPr>
      </p:pic>
      <p:pic>
        <p:nvPicPr>
          <p:cNvPr id="5" name="Resim 4"/>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rot="21443828">
            <a:off x="6179288" y="1211319"/>
            <a:ext cx="4225318" cy="23825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6856609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2218</Words>
  <Application>Microsoft Office PowerPoint</Application>
  <PresentationFormat>Özel</PresentationFormat>
  <Paragraphs>140</Paragraphs>
  <Slides>29</Slides>
  <Notes>4</Notes>
  <HiddenSlides>0</HiddenSlides>
  <MMClips>0</MMClips>
  <ScaleCrop>false</ScaleCrop>
  <HeadingPairs>
    <vt:vector size="4" baseType="variant">
      <vt:variant>
        <vt:lpstr>Tema</vt:lpstr>
      </vt:variant>
      <vt:variant>
        <vt:i4>1</vt:i4>
      </vt:variant>
      <vt:variant>
        <vt:lpstr>Slayt Başlıkları</vt:lpstr>
      </vt:variant>
      <vt:variant>
        <vt:i4>29</vt:i4>
      </vt:variant>
    </vt:vector>
  </HeadingPairs>
  <TitlesOfParts>
    <vt:vector size="30" baseType="lpstr">
      <vt:lpstr>Office Teması</vt:lpstr>
      <vt:lpstr>Slayt 1</vt:lpstr>
      <vt:lpstr>WHAT IS THE GRAPHENE?</vt:lpstr>
      <vt:lpstr>Slayt 3</vt:lpstr>
      <vt:lpstr>Slayt 4</vt:lpstr>
      <vt:lpstr>Slayt 5</vt:lpstr>
      <vt:lpstr>PHYSICS &amp; CHEMISTRY OF GRAPHENE </vt:lpstr>
      <vt:lpstr>Slayt 7</vt:lpstr>
      <vt:lpstr>Slayt 8</vt:lpstr>
      <vt:lpstr>GRAPHENE IN BIOMEDICAL APPLICATIONS</vt:lpstr>
      <vt:lpstr>GRAPHENE FOR BIOSENSING</vt:lpstr>
      <vt:lpstr>STUDIES ON GRAPHENE-BASED BIOSENSORS</vt:lpstr>
      <vt:lpstr>Slayt 12</vt:lpstr>
      <vt:lpstr>GRAPHENE FOR DRUG DELIVERY</vt:lpstr>
      <vt:lpstr>Slayt 14</vt:lpstr>
      <vt:lpstr>Slayt 15</vt:lpstr>
      <vt:lpstr>WHAT IS THE PEGYLATION?</vt:lpstr>
      <vt:lpstr>GRAPHENE FOR CANCER THERAPY</vt:lpstr>
      <vt:lpstr>Slayt 18</vt:lpstr>
      <vt:lpstr>IS GRAPHENE TOXIC?</vt:lpstr>
      <vt:lpstr>Slayt 20</vt:lpstr>
      <vt:lpstr>Slayt 21</vt:lpstr>
      <vt:lpstr>Slayt 22</vt:lpstr>
      <vt:lpstr>Slayt 23</vt:lpstr>
      <vt:lpstr>Slayt 24</vt:lpstr>
      <vt:lpstr>WHY ARE WE STILL INTERESTED IN GRAPHENE-BASED BIOMEDICINE?</vt:lpstr>
      <vt:lpstr>    CONCLUSION &amp; FUTURE PERSPECTIVE </vt:lpstr>
      <vt:lpstr>Slayt 27</vt:lpstr>
      <vt:lpstr>REFERENCES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Pc Hp</dc:creator>
  <cp:lastModifiedBy>Pc Hp</cp:lastModifiedBy>
  <cp:revision>3</cp:revision>
  <dcterms:modified xsi:type="dcterms:W3CDTF">2019-12-30T09:23:36Z</dcterms:modified>
</cp:coreProperties>
</file>