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E9201F-FDD5-457B-90E1-2DD6A6E9817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1ADD764-6C0D-48A3-A5B3-733217FF91BA}">
      <dgm:prSet phldrT="[Metin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tr-TR" dirty="0" err="1" smtClean="0"/>
            <a:t>Mahrec</a:t>
          </a:r>
          <a:endParaRPr lang="tr-TR" dirty="0"/>
        </a:p>
      </dgm:t>
    </dgm:pt>
    <dgm:pt modelId="{B1C93786-B8EE-45CC-9787-044CF3727D67}" type="parTrans" cxnId="{6F875A01-5686-4895-AA19-E1234A44CBF1}">
      <dgm:prSet/>
      <dgm:spPr/>
      <dgm:t>
        <a:bodyPr/>
        <a:lstStyle/>
        <a:p>
          <a:endParaRPr lang="tr-TR"/>
        </a:p>
      </dgm:t>
    </dgm:pt>
    <dgm:pt modelId="{BD2C9E70-6681-4575-903A-A08C7D21A0D4}" type="sibTrans" cxnId="{6F875A01-5686-4895-AA19-E1234A44CBF1}">
      <dgm:prSet/>
      <dgm:spPr/>
      <dgm:t>
        <a:bodyPr/>
        <a:lstStyle/>
        <a:p>
          <a:endParaRPr lang="tr-TR"/>
        </a:p>
      </dgm:t>
    </dgm:pt>
    <dgm:pt modelId="{D1253F1B-093D-413E-9F6E-853466EA1340}">
      <dgm:prSet phldrT="[Metin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tr-TR" dirty="0" err="1" smtClean="0"/>
            <a:t>Mahrec</a:t>
          </a:r>
          <a:r>
            <a:rPr lang="tr-TR" dirty="0" smtClean="0"/>
            <a:t>-i Muhakkak</a:t>
          </a:r>
          <a:endParaRPr lang="tr-TR" dirty="0"/>
        </a:p>
      </dgm:t>
    </dgm:pt>
    <dgm:pt modelId="{5A4BA21A-D785-4200-B9F6-E5049B2F3BCF}" type="parTrans" cxnId="{55B82B86-07F6-43B9-B21B-7CB92CAD3BA7}">
      <dgm:prSet/>
      <dgm:spPr/>
      <dgm:t>
        <a:bodyPr/>
        <a:lstStyle/>
        <a:p>
          <a:endParaRPr lang="tr-TR"/>
        </a:p>
      </dgm:t>
    </dgm:pt>
    <dgm:pt modelId="{6DFDE5EF-19E2-43FE-B704-25D16DF9F1C9}" type="sibTrans" cxnId="{55B82B86-07F6-43B9-B21B-7CB92CAD3BA7}">
      <dgm:prSet/>
      <dgm:spPr/>
      <dgm:t>
        <a:bodyPr/>
        <a:lstStyle/>
        <a:p>
          <a:endParaRPr lang="tr-TR"/>
        </a:p>
      </dgm:t>
    </dgm:pt>
    <dgm:pt modelId="{8ADA2B1C-59CA-4121-BD6B-579BDB757EBF}">
      <dgm:prSet phldrT="[Metin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tr-TR" dirty="0" err="1" smtClean="0"/>
            <a:t>Mahrec</a:t>
          </a:r>
          <a:r>
            <a:rPr lang="tr-TR" dirty="0" smtClean="0"/>
            <a:t>-i Mukadder</a:t>
          </a:r>
          <a:endParaRPr lang="tr-TR" dirty="0"/>
        </a:p>
      </dgm:t>
    </dgm:pt>
    <dgm:pt modelId="{A71C7A57-9C5A-4290-B589-89A8D03ED664}" type="parTrans" cxnId="{3C30061F-9BE8-4C89-8111-F2EB04D39C46}">
      <dgm:prSet/>
      <dgm:spPr/>
      <dgm:t>
        <a:bodyPr/>
        <a:lstStyle/>
        <a:p>
          <a:endParaRPr lang="tr-TR"/>
        </a:p>
      </dgm:t>
    </dgm:pt>
    <dgm:pt modelId="{863DB4E9-675E-4F35-B283-EA49A7D4095C}" type="sibTrans" cxnId="{3C30061F-9BE8-4C89-8111-F2EB04D39C46}">
      <dgm:prSet/>
      <dgm:spPr/>
      <dgm:t>
        <a:bodyPr/>
        <a:lstStyle/>
        <a:p>
          <a:endParaRPr lang="tr-TR"/>
        </a:p>
      </dgm:t>
    </dgm:pt>
    <dgm:pt modelId="{656B30D7-4BBB-44A8-A3B9-3F897205A650}" type="pres">
      <dgm:prSet presAssocID="{CDE9201F-FDD5-457B-90E1-2DD6A6E9817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834B337-873F-469D-AEFF-69B19C0283F9}" type="pres">
      <dgm:prSet presAssocID="{81ADD764-6C0D-48A3-A5B3-733217FF91BA}" presName="hierRoot1" presStyleCnt="0"/>
      <dgm:spPr/>
    </dgm:pt>
    <dgm:pt modelId="{CAE946ED-49AF-484B-B455-4863548D53C9}" type="pres">
      <dgm:prSet presAssocID="{81ADD764-6C0D-48A3-A5B3-733217FF91BA}" presName="composite" presStyleCnt="0"/>
      <dgm:spPr/>
    </dgm:pt>
    <dgm:pt modelId="{8647C226-EE73-45D1-BC3C-0B3D550345A1}" type="pres">
      <dgm:prSet presAssocID="{81ADD764-6C0D-48A3-A5B3-733217FF91BA}" presName="background" presStyleLbl="node0" presStyleIdx="0" presStyleCnt="1"/>
      <dgm:spPr>
        <a:solidFill>
          <a:schemeClr val="accent5"/>
        </a:solidFill>
      </dgm:spPr>
    </dgm:pt>
    <dgm:pt modelId="{003C782A-2011-4B98-984F-72CC5F3210F7}" type="pres">
      <dgm:prSet presAssocID="{81ADD764-6C0D-48A3-A5B3-733217FF91B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B8789CB-526A-4F41-B672-1ABF6E1C3D8B}" type="pres">
      <dgm:prSet presAssocID="{81ADD764-6C0D-48A3-A5B3-733217FF91BA}" presName="hierChild2" presStyleCnt="0"/>
      <dgm:spPr/>
    </dgm:pt>
    <dgm:pt modelId="{621D5211-B86C-40CE-B4BF-60EE7548C04E}" type="pres">
      <dgm:prSet presAssocID="{5A4BA21A-D785-4200-B9F6-E5049B2F3BCF}" presName="Name10" presStyleLbl="parChTrans1D2" presStyleIdx="0" presStyleCnt="2"/>
      <dgm:spPr/>
      <dgm:t>
        <a:bodyPr/>
        <a:lstStyle/>
        <a:p>
          <a:endParaRPr lang="tr-TR"/>
        </a:p>
      </dgm:t>
    </dgm:pt>
    <dgm:pt modelId="{AFF11119-1F7A-4562-9D0F-4228CA5C54BD}" type="pres">
      <dgm:prSet presAssocID="{D1253F1B-093D-413E-9F6E-853466EA1340}" presName="hierRoot2" presStyleCnt="0"/>
      <dgm:spPr/>
    </dgm:pt>
    <dgm:pt modelId="{96BDF529-05BE-4094-9693-4A34BE9C30F4}" type="pres">
      <dgm:prSet presAssocID="{D1253F1B-093D-413E-9F6E-853466EA1340}" presName="composite2" presStyleCnt="0"/>
      <dgm:spPr/>
    </dgm:pt>
    <dgm:pt modelId="{274B6055-81D5-427C-9F6D-F7017224A3B2}" type="pres">
      <dgm:prSet presAssocID="{D1253F1B-093D-413E-9F6E-853466EA1340}" presName="background2" presStyleLbl="node2" presStyleIdx="0" presStyleCnt="2"/>
      <dgm:spPr>
        <a:solidFill>
          <a:schemeClr val="accent5"/>
        </a:solidFill>
      </dgm:spPr>
    </dgm:pt>
    <dgm:pt modelId="{14858D07-3F86-415B-ACD3-5B6BE9ECB37F}" type="pres">
      <dgm:prSet presAssocID="{D1253F1B-093D-413E-9F6E-853466EA134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FCC3378-40EB-4C93-A149-D6A3136097F3}" type="pres">
      <dgm:prSet presAssocID="{D1253F1B-093D-413E-9F6E-853466EA1340}" presName="hierChild3" presStyleCnt="0"/>
      <dgm:spPr/>
    </dgm:pt>
    <dgm:pt modelId="{1138C88E-EB97-41D5-99FA-D1FC41FA7564}" type="pres">
      <dgm:prSet presAssocID="{A71C7A57-9C5A-4290-B589-89A8D03ED664}" presName="Name10" presStyleLbl="parChTrans1D2" presStyleIdx="1" presStyleCnt="2"/>
      <dgm:spPr/>
      <dgm:t>
        <a:bodyPr/>
        <a:lstStyle/>
        <a:p>
          <a:endParaRPr lang="tr-TR"/>
        </a:p>
      </dgm:t>
    </dgm:pt>
    <dgm:pt modelId="{4FFC6B60-7773-450E-9AED-5B6C6D9B9585}" type="pres">
      <dgm:prSet presAssocID="{8ADA2B1C-59CA-4121-BD6B-579BDB757EBF}" presName="hierRoot2" presStyleCnt="0"/>
      <dgm:spPr/>
    </dgm:pt>
    <dgm:pt modelId="{207C07C7-CF68-4C01-BA65-825DFD2B3D66}" type="pres">
      <dgm:prSet presAssocID="{8ADA2B1C-59CA-4121-BD6B-579BDB757EBF}" presName="composite2" presStyleCnt="0"/>
      <dgm:spPr/>
    </dgm:pt>
    <dgm:pt modelId="{26AEDFE4-7DDB-4C2B-B9B3-D07E3251F267}" type="pres">
      <dgm:prSet presAssocID="{8ADA2B1C-59CA-4121-BD6B-579BDB757EBF}" presName="background2" presStyleLbl="node2" presStyleIdx="1" presStyleCnt="2"/>
      <dgm:spPr>
        <a:solidFill>
          <a:schemeClr val="accent5"/>
        </a:solidFill>
      </dgm:spPr>
    </dgm:pt>
    <dgm:pt modelId="{AC5C75A6-6A45-410D-B03A-5189218D4D2F}" type="pres">
      <dgm:prSet presAssocID="{8ADA2B1C-59CA-4121-BD6B-579BDB757EBF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ED5AF79-550B-4186-97A0-662D09C0B46D}" type="pres">
      <dgm:prSet presAssocID="{8ADA2B1C-59CA-4121-BD6B-579BDB757EBF}" presName="hierChild3" presStyleCnt="0"/>
      <dgm:spPr/>
    </dgm:pt>
  </dgm:ptLst>
  <dgm:cxnLst>
    <dgm:cxn modelId="{C8B7614E-1B8F-4372-BC66-CD156229D5BA}" type="presOf" srcId="{CDE9201F-FDD5-457B-90E1-2DD6A6E9817F}" destId="{656B30D7-4BBB-44A8-A3B9-3F897205A650}" srcOrd="0" destOrd="0" presId="urn:microsoft.com/office/officeart/2005/8/layout/hierarchy1"/>
    <dgm:cxn modelId="{5BD1C0C6-B545-4A39-9D7A-54FE339E86F1}" type="presOf" srcId="{A71C7A57-9C5A-4290-B589-89A8D03ED664}" destId="{1138C88E-EB97-41D5-99FA-D1FC41FA7564}" srcOrd="0" destOrd="0" presId="urn:microsoft.com/office/officeart/2005/8/layout/hierarchy1"/>
    <dgm:cxn modelId="{DCC61BD8-7D67-4163-A7D5-D75F0B1E6CCD}" type="presOf" srcId="{8ADA2B1C-59CA-4121-BD6B-579BDB757EBF}" destId="{AC5C75A6-6A45-410D-B03A-5189218D4D2F}" srcOrd="0" destOrd="0" presId="urn:microsoft.com/office/officeart/2005/8/layout/hierarchy1"/>
    <dgm:cxn modelId="{55B82B86-07F6-43B9-B21B-7CB92CAD3BA7}" srcId="{81ADD764-6C0D-48A3-A5B3-733217FF91BA}" destId="{D1253F1B-093D-413E-9F6E-853466EA1340}" srcOrd="0" destOrd="0" parTransId="{5A4BA21A-D785-4200-B9F6-E5049B2F3BCF}" sibTransId="{6DFDE5EF-19E2-43FE-B704-25D16DF9F1C9}"/>
    <dgm:cxn modelId="{FB869DDC-D9DE-41A1-B85C-D3DFEC94016A}" type="presOf" srcId="{81ADD764-6C0D-48A3-A5B3-733217FF91BA}" destId="{003C782A-2011-4B98-984F-72CC5F3210F7}" srcOrd="0" destOrd="0" presId="urn:microsoft.com/office/officeart/2005/8/layout/hierarchy1"/>
    <dgm:cxn modelId="{5AB76937-FEDF-41AC-9D42-BB609BD9D953}" type="presOf" srcId="{5A4BA21A-D785-4200-B9F6-E5049B2F3BCF}" destId="{621D5211-B86C-40CE-B4BF-60EE7548C04E}" srcOrd="0" destOrd="0" presId="urn:microsoft.com/office/officeart/2005/8/layout/hierarchy1"/>
    <dgm:cxn modelId="{6F875A01-5686-4895-AA19-E1234A44CBF1}" srcId="{CDE9201F-FDD5-457B-90E1-2DD6A6E9817F}" destId="{81ADD764-6C0D-48A3-A5B3-733217FF91BA}" srcOrd="0" destOrd="0" parTransId="{B1C93786-B8EE-45CC-9787-044CF3727D67}" sibTransId="{BD2C9E70-6681-4575-903A-A08C7D21A0D4}"/>
    <dgm:cxn modelId="{3C30061F-9BE8-4C89-8111-F2EB04D39C46}" srcId="{81ADD764-6C0D-48A3-A5B3-733217FF91BA}" destId="{8ADA2B1C-59CA-4121-BD6B-579BDB757EBF}" srcOrd="1" destOrd="0" parTransId="{A71C7A57-9C5A-4290-B589-89A8D03ED664}" sibTransId="{863DB4E9-675E-4F35-B283-EA49A7D4095C}"/>
    <dgm:cxn modelId="{FECA265C-F641-4A0A-BD7C-924F01527D3D}" type="presOf" srcId="{D1253F1B-093D-413E-9F6E-853466EA1340}" destId="{14858D07-3F86-415B-ACD3-5B6BE9ECB37F}" srcOrd="0" destOrd="0" presId="urn:microsoft.com/office/officeart/2005/8/layout/hierarchy1"/>
    <dgm:cxn modelId="{06B84BA1-7EAC-442B-9623-91B96C9122AB}" type="presParOf" srcId="{656B30D7-4BBB-44A8-A3B9-3F897205A650}" destId="{D834B337-873F-469D-AEFF-69B19C0283F9}" srcOrd="0" destOrd="0" presId="urn:microsoft.com/office/officeart/2005/8/layout/hierarchy1"/>
    <dgm:cxn modelId="{87617181-760F-4C01-90A3-66B391D6AD60}" type="presParOf" srcId="{D834B337-873F-469D-AEFF-69B19C0283F9}" destId="{CAE946ED-49AF-484B-B455-4863548D53C9}" srcOrd="0" destOrd="0" presId="urn:microsoft.com/office/officeart/2005/8/layout/hierarchy1"/>
    <dgm:cxn modelId="{BAAA7E20-5576-44C1-85F0-D6599411C3E0}" type="presParOf" srcId="{CAE946ED-49AF-484B-B455-4863548D53C9}" destId="{8647C226-EE73-45D1-BC3C-0B3D550345A1}" srcOrd="0" destOrd="0" presId="urn:microsoft.com/office/officeart/2005/8/layout/hierarchy1"/>
    <dgm:cxn modelId="{1FB9F1FC-0492-465E-BF6F-573154D9801B}" type="presParOf" srcId="{CAE946ED-49AF-484B-B455-4863548D53C9}" destId="{003C782A-2011-4B98-984F-72CC5F3210F7}" srcOrd="1" destOrd="0" presId="urn:microsoft.com/office/officeart/2005/8/layout/hierarchy1"/>
    <dgm:cxn modelId="{F4D5B35A-B902-4069-8D71-73ED27A26EA0}" type="presParOf" srcId="{D834B337-873F-469D-AEFF-69B19C0283F9}" destId="{8B8789CB-526A-4F41-B672-1ABF6E1C3D8B}" srcOrd="1" destOrd="0" presId="urn:microsoft.com/office/officeart/2005/8/layout/hierarchy1"/>
    <dgm:cxn modelId="{EE723EE1-0B1A-4C5F-995D-BA2D864D0D07}" type="presParOf" srcId="{8B8789CB-526A-4F41-B672-1ABF6E1C3D8B}" destId="{621D5211-B86C-40CE-B4BF-60EE7548C04E}" srcOrd="0" destOrd="0" presId="urn:microsoft.com/office/officeart/2005/8/layout/hierarchy1"/>
    <dgm:cxn modelId="{095DA9A2-192C-499A-8CB7-C0AA120DC8E7}" type="presParOf" srcId="{8B8789CB-526A-4F41-B672-1ABF6E1C3D8B}" destId="{AFF11119-1F7A-4562-9D0F-4228CA5C54BD}" srcOrd="1" destOrd="0" presId="urn:microsoft.com/office/officeart/2005/8/layout/hierarchy1"/>
    <dgm:cxn modelId="{872964D8-2BED-49BB-ADEC-C782B424B1B8}" type="presParOf" srcId="{AFF11119-1F7A-4562-9D0F-4228CA5C54BD}" destId="{96BDF529-05BE-4094-9693-4A34BE9C30F4}" srcOrd="0" destOrd="0" presId="urn:microsoft.com/office/officeart/2005/8/layout/hierarchy1"/>
    <dgm:cxn modelId="{B09FDA9C-090F-401B-A917-5D478C7A27D2}" type="presParOf" srcId="{96BDF529-05BE-4094-9693-4A34BE9C30F4}" destId="{274B6055-81D5-427C-9F6D-F7017224A3B2}" srcOrd="0" destOrd="0" presId="urn:microsoft.com/office/officeart/2005/8/layout/hierarchy1"/>
    <dgm:cxn modelId="{BC5C07D5-124F-4149-944C-2585EF400F60}" type="presParOf" srcId="{96BDF529-05BE-4094-9693-4A34BE9C30F4}" destId="{14858D07-3F86-415B-ACD3-5B6BE9ECB37F}" srcOrd="1" destOrd="0" presId="urn:microsoft.com/office/officeart/2005/8/layout/hierarchy1"/>
    <dgm:cxn modelId="{1500850D-6E60-40BE-B6DF-BA19A3EF11DB}" type="presParOf" srcId="{AFF11119-1F7A-4562-9D0F-4228CA5C54BD}" destId="{0FCC3378-40EB-4C93-A149-D6A3136097F3}" srcOrd="1" destOrd="0" presId="urn:microsoft.com/office/officeart/2005/8/layout/hierarchy1"/>
    <dgm:cxn modelId="{D67B50A2-8CC6-4E04-8D92-E3B9D77A1212}" type="presParOf" srcId="{8B8789CB-526A-4F41-B672-1ABF6E1C3D8B}" destId="{1138C88E-EB97-41D5-99FA-D1FC41FA7564}" srcOrd="2" destOrd="0" presId="urn:microsoft.com/office/officeart/2005/8/layout/hierarchy1"/>
    <dgm:cxn modelId="{0F9A3777-3D57-473A-95B6-DF1D45E46631}" type="presParOf" srcId="{8B8789CB-526A-4F41-B672-1ABF6E1C3D8B}" destId="{4FFC6B60-7773-450E-9AED-5B6C6D9B9585}" srcOrd="3" destOrd="0" presId="urn:microsoft.com/office/officeart/2005/8/layout/hierarchy1"/>
    <dgm:cxn modelId="{A0E68653-2640-4990-B3B3-718C63EB45FE}" type="presParOf" srcId="{4FFC6B60-7773-450E-9AED-5B6C6D9B9585}" destId="{207C07C7-CF68-4C01-BA65-825DFD2B3D66}" srcOrd="0" destOrd="0" presId="urn:microsoft.com/office/officeart/2005/8/layout/hierarchy1"/>
    <dgm:cxn modelId="{BD7772D6-C646-49CE-BE99-5EAC0FC15118}" type="presParOf" srcId="{207C07C7-CF68-4C01-BA65-825DFD2B3D66}" destId="{26AEDFE4-7DDB-4C2B-B9B3-D07E3251F267}" srcOrd="0" destOrd="0" presId="urn:microsoft.com/office/officeart/2005/8/layout/hierarchy1"/>
    <dgm:cxn modelId="{DC536BFD-DB3D-485B-A4E6-A2EA90712ADB}" type="presParOf" srcId="{207C07C7-CF68-4C01-BA65-825DFD2B3D66}" destId="{AC5C75A6-6A45-410D-B03A-5189218D4D2F}" srcOrd="1" destOrd="0" presId="urn:microsoft.com/office/officeart/2005/8/layout/hierarchy1"/>
    <dgm:cxn modelId="{B42AEA38-D36C-4299-BB22-F11684A47DF3}" type="presParOf" srcId="{4FFC6B60-7773-450E-9AED-5B6C6D9B9585}" destId="{3ED5AF79-550B-4186-97A0-662D09C0B46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8C88E-EB97-41D5-99FA-D1FC41FA7564}">
      <dsp:nvSpPr>
        <dsp:cNvPr id="0" name=""/>
        <dsp:cNvSpPr/>
      </dsp:nvSpPr>
      <dsp:spPr>
        <a:xfrm>
          <a:off x="2959298" y="1015705"/>
          <a:ext cx="975717" cy="464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442"/>
              </a:lnTo>
              <a:lnTo>
                <a:pt x="975717" y="316442"/>
              </a:lnTo>
              <a:lnTo>
                <a:pt x="975717" y="4643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1D5211-B86C-40CE-B4BF-60EE7548C04E}">
      <dsp:nvSpPr>
        <dsp:cNvPr id="0" name=""/>
        <dsp:cNvSpPr/>
      </dsp:nvSpPr>
      <dsp:spPr>
        <a:xfrm>
          <a:off x="1983581" y="1015705"/>
          <a:ext cx="975717" cy="464352"/>
        </a:xfrm>
        <a:custGeom>
          <a:avLst/>
          <a:gdLst/>
          <a:ahLst/>
          <a:cxnLst/>
          <a:rect l="0" t="0" r="0" b="0"/>
          <a:pathLst>
            <a:path>
              <a:moveTo>
                <a:pt x="975717" y="0"/>
              </a:moveTo>
              <a:lnTo>
                <a:pt x="975717" y="316442"/>
              </a:lnTo>
              <a:lnTo>
                <a:pt x="0" y="316442"/>
              </a:lnTo>
              <a:lnTo>
                <a:pt x="0" y="4643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47C226-EE73-45D1-BC3C-0B3D550345A1}">
      <dsp:nvSpPr>
        <dsp:cNvPr id="0" name=""/>
        <dsp:cNvSpPr/>
      </dsp:nvSpPr>
      <dsp:spPr>
        <a:xfrm>
          <a:off x="2160984" y="1846"/>
          <a:ext cx="1596628" cy="1013858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3C782A-2011-4B98-984F-72CC5F3210F7}">
      <dsp:nvSpPr>
        <dsp:cNvPr id="0" name=""/>
        <dsp:cNvSpPr/>
      </dsp:nvSpPr>
      <dsp:spPr>
        <a:xfrm>
          <a:off x="2338387" y="170379"/>
          <a:ext cx="1596628" cy="1013858"/>
        </a:xfrm>
        <a:prstGeom prst="roundRect">
          <a:avLst>
            <a:gd name="adj" fmla="val 10000"/>
          </a:avLst>
        </a:prstGeom>
        <a:solidFill>
          <a:schemeClr val="bg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Mahrec</a:t>
          </a:r>
          <a:endParaRPr lang="tr-TR" sz="2300" kern="1200" dirty="0"/>
        </a:p>
      </dsp:txBody>
      <dsp:txXfrm>
        <a:off x="2368082" y="200074"/>
        <a:ext cx="1537238" cy="954468"/>
      </dsp:txXfrm>
    </dsp:sp>
    <dsp:sp modelId="{274B6055-81D5-427C-9F6D-F7017224A3B2}">
      <dsp:nvSpPr>
        <dsp:cNvPr id="0" name=""/>
        <dsp:cNvSpPr/>
      </dsp:nvSpPr>
      <dsp:spPr>
        <a:xfrm>
          <a:off x="1185267" y="1480057"/>
          <a:ext cx="1596628" cy="1013858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858D07-3F86-415B-ACD3-5B6BE9ECB37F}">
      <dsp:nvSpPr>
        <dsp:cNvPr id="0" name=""/>
        <dsp:cNvSpPr/>
      </dsp:nvSpPr>
      <dsp:spPr>
        <a:xfrm>
          <a:off x="1362670" y="1648590"/>
          <a:ext cx="1596628" cy="1013858"/>
        </a:xfrm>
        <a:prstGeom prst="roundRect">
          <a:avLst>
            <a:gd name="adj" fmla="val 10000"/>
          </a:avLst>
        </a:prstGeom>
        <a:solidFill>
          <a:schemeClr val="bg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Mahrec</a:t>
          </a:r>
          <a:r>
            <a:rPr lang="tr-TR" sz="2300" kern="1200" dirty="0" smtClean="0"/>
            <a:t>-i Muhakkak</a:t>
          </a:r>
          <a:endParaRPr lang="tr-TR" sz="2300" kern="1200" dirty="0"/>
        </a:p>
      </dsp:txBody>
      <dsp:txXfrm>
        <a:off x="1392365" y="1678285"/>
        <a:ext cx="1537238" cy="954468"/>
      </dsp:txXfrm>
    </dsp:sp>
    <dsp:sp modelId="{26AEDFE4-7DDB-4C2B-B9B3-D07E3251F267}">
      <dsp:nvSpPr>
        <dsp:cNvPr id="0" name=""/>
        <dsp:cNvSpPr/>
      </dsp:nvSpPr>
      <dsp:spPr>
        <a:xfrm>
          <a:off x="3136701" y="1480057"/>
          <a:ext cx="1596628" cy="1013858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5C75A6-6A45-410D-B03A-5189218D4D2F}">
      <dsp:nvSpPr>
        <dsp:cNvPr id="0" name=""/>
        <dsp:cNvSpPr/>
      </dsp:nvSpPr>
      <dsp:spPr>
        <a:xfrm>
          <a:off x="3314104" y="1648590"/>
          <a:ext cx="1596628" cy="1013858"/>
        </a:xfrm>
        <a:prstGeom prst="roundRect">
          <a:avLst>
            <a:gd name="adj" fmla="val 10000"/>
          </a:avLst>
        </a:prstGeom>
        <a:solidFill>
          <a:schemeClr val="bg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Mahrec</a:t>
          </a:r>
          <a:r>
            <a:rPr lang="tr-TR" sz="2300" kern="1200" dirty="0" smtClean="0"/>
            <a:t>-i Mukadder</a:t>
          </a:r>
          <a:endParaRPr lang="tr-TR" sz="2300" kern="1200" dirty="0"/>
        </a:p>
      </dsp:txBody>
      <dsp:txXfrm>
        <a:off x="3343799" y="1678285"/>
        <a:ext cx="1537238" cy="954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HARFLERİN MAHRECLERİ</a:t>
            </a:r>
            <a:br>
              <a:rPr lang="tr-TR" sz="3600" dirty="0" smtClean="0"/>
            </a:br>
            <a:r>
              <a:rPr lang="ar-SA" sz="3600" dirty="0" smtClean="0"/>
              <a:t>مخارجُ الحروفِ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Mahrec</a:t>
            </a:r>
            <a:r>
              <a:rPr lang="tr-TR" sz="2400" dirty="0" smtClean="0"/>
              <a:t> (</a:t>
            </a:r>
            <a:r>
              <a:rPr lang="ar-SA" sz="2400" dirty="0" smtClean="0"/>
              <a:t>اَلْمَخْرَج</a:t>
            </a:r>
            <a:r>
              <a:rPr lang="tr-TR" sz="2400" dirty="0" smtClean="0"/>
              <a:t>) sözlükte, çıkış yeri anlamında olup, çoğulu </a:t>
            </a:r>
            <a:r>
              <a:rPr lang="tr-TR" sz="2400" dirty="0" err="1" smtClean="0"/>
              <a:t>mehâric</a:t>
            </a:r>
            <a:r>
              <a:rPr lang="tr-TR" sz="2400" dirty="0" smtClean="0"/>
              <a:t> (</a:t>
            </a:r>
            <a:r>
              <a:rPr lang="ar-SA" sz="2400" dirty="0" smtClean="0"/>
              <a:t>اَلْمَخَارِجُ</a:t>
            </a:r>
            <a:r>
              <a:rPr lang="tr-TR" sz="2400" dirty="0" smtClean="0"/>
              <a:t> )’</a:t>
            </a:r>
            <a:r>
              <a:rPr lang="tr-TR" sz="2400" dirty="0" err="1" smtClean="0"/>
              <a:t>dir</a:t>
            </a:r>
            <a:r>
              <a:rPr lang="tr-TR" sz="2400" dirty="0" smtClean="0"/>
              <a:t>. </a:t>
            </a:r>
          </a:p>
          <a:p>
            <a:r>
              <a:rPr lang="tr-TR" sz="2400" dirty="0" err="1" smtClean="0"/>
              <a:t>Tecvîd</a:t>
            </a:r>
            <a:r>
              <a:rPr lang="tr-TR" sz="2400" dirty="0" smtClean="0"/>
              <a:t> ilminde harfin çıktığı yere </a:t>
            </a:r>
            <a:r>
              <a:rPr lang="tr-TR" sz="2400" dirty="0" err="1" smtClean="0"/>
              <a:t>mahrec</a:t>
            </a:r>
            <a:r>
              <a:rPr lang="tr-TR" sz="2400" dirty="0" smtClean="0"/>
              <a:t> denir.</a:t>
            </a:r>
          </a:p>
          <a:p>
            <a:r>
              <a:rPr lang="tr-TR" sz="2400" dirty="0" err="1" smtClean="0"/>
              <a:t>Mahrecleri</a:t>
            </a:r>
            <a:r>
              <a:rPr lang="tr-TR" sz="2400" dirty="0" smtClean="0"/>
              <a:t> genel olarak ikiye ayırmak mümkündür.</a:t>
            </a:r>
          </a:p>
        </p:txBody>
      </p:sp>
      <p:graphicFrame>
        <p:nvGraphicFramePr>
          <p:cNvPr id="4" name="3 Diyagram"/>
          <p:cNvGraphicFramePr/>
          <p:nvPr/>
        </p:nvGraphicFramePr>
        <p:xfrm>
          <a:off x="1524000" y="3717032"/>
          <a:ext cx="6096000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dirty="0" smtClean="0"/>
              <a:t>MAHREC-İ MUHAKKAK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Mahrec</a:t>
            </a:r>
            <a:r>
              <a:rPr lang="tr-TR" sz="2400" dirty="0" smtClean="0"/>
              <a:t>-i Muhakkak; harfin sesi </a:t>
            </a:r>
            <a:r>
              <a:rPr lang="tr-TR" sz="2400" dirty="0" err="1" smtClean="0"/>
              <a:t>cüz’î</a:t>
            </a:r>
            <a:r>
              <a:rPr lang="tr-TR" sz="2400" dirty="0" smtClean="0"/>
              <a:t> </a:t>
            </a:r>
            <a:r>
              <a:rPr lang="tr-TR" sz="2400" dirty="0" err="1" smtClean="0"/>
              <a:t>mahrec</a:t>
            </a:r>
            <a:r>
              <a:rPr lang="tr-TR" sz="2400" dirty="0" smtClean="0"/>
              <a:t> bölgelerinden birisine temas ederek çıkıyorsa, bu yere </a:t>
            </a:r>
            <a:r>
              <a:rPr lang="tr-TR" sz="2400" dirty="0" err="1" smtClean="0"/>
              <a:t>mahrec</a:t>
            </a:r>
            <a:r>
              <a:rPr lang="tr-TR" sz="2400" dirty="0" smtClean="0"/>
              <a:t>-i muhakkak denir. 28 hece harfi böyledir.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dirty="0" smtClean="0"/>
              <a:t>MAHREC-İ MUKADDER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Mahrec</a:t>
            </a:r>
            <a:r>
              <a:rPr lang="tr-TR" dirty="0" smtClean="0"/>
              <a:t>-i mukadder, </a:t>
            </a:r>
            <a:r>
              <a:rPr lang="tr-TR" dirty="0" err="1" smtClean="0"/>
              <a:t>takdîrî</a:t>
            </a:r>
            <a:r>
              <a:rPr lang="tr-TR" dirty="0" smtClean="0"/>
              <a:t> (itibarî) </a:t>
            </a:r>
            <a:r>
              <a:rPr lang="tr-TR" dirty="0" err="1" smtClean="0"/>
              <a:t>mahrec</a:t>
            </a:r>
            <a:r>
              <a:rPr lang="tr-TR" dirty="0" smtClean="0"/>
              <a:t> demektir.</a:t>
            </a:r>
          </a:p>
          <a:p>
            <a:r>
              <a:rPr lang="tr-TR" dirty="0" smtClean="0"/>
              <a:t>Harfin sesi, belirli bir mahrece temas etmeden çıkıyorsa buna </a:t>
            </a:r>
            <a:r>
              <a:rPr lang="tr-TR" dirty="0" err="1" smtClean="0"/>
              <a:t>mahrec</a:t>
            </a:r>
            <a:r>
              <a:rPr lang="tr-TR" dirty="0" smtClean="0"/>
              <a:t>-i mukadder denilir. </a:t>
            </a:r>
            <a:r>
              <a:rPr lang="tr-TR" dirty="0" err="1" smtClean="0"/>
              <a:t>Med</a:t>
            </a:r>
            <a:r>
              <a:rPr lang="tr-TR" dirty="0" smtClean="0"/>
              <a:t> harfleri olan </a:t>
            </a:r>
            <a:r>
              <a:rPr lang="ar-SA" dirty="0" smtClean="0"/>
              <a:t>و ى ا </a:t>
            </a:r>
            <a:r>
              <a:rPr lang="tr-TR" dirty="0" smtClean="0"/>
              <a:t>  böyledir.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dirty="0" smtClean="0"/>
              <a:t>MAHREC BÖLGELERİ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tr-TR" dirty="0" smtClean="0"/>
              <a:t>  </a:t>
            </a:r>
            <a:r>
              <a:rPr lang="tr-TR" sz="2400" b="1" dirty="0" smtClean="0"/>
              <a:t>1) </a:t>
            </a:r>
            <a:r>
              <a:rPr lang="tr-TR" sz="2400" b="1" dirty="0" err="1" smtClean="0"/>
              <a:t>Cevf</a:t>
            </a:r>
            <a:r>
              <a:rPr lang="tr-TR" sz="2400" b="1" dirty="0" smtClean="0"/>
              <a:t> Bölgesi (</a:t>
            </a:r>
            <a:r>
              <a:rPr lang="ar-SA" sz="2400" b="1" dirty="0" smtClean="0"/>
              <a:t>الجوف</a:t>
            </a:r>
            <a:r>
              <a:rPr lang="tr-TR" sz="2400" dirty="0" smtClean="0"/>
              <a:t> </a:t>
            </a:r>
            <a:r>
              <a:rPr lang="tr-TR" sz="2400" b="1" dirty="0" smtClean="0"/>
              <a:t>):</a:t>
            </a:r>
            <a:r>
              <a:rPr lang="tr-TR" sz="2400" dirty="0" smtClean="0"/>
              <a:t> Boğaz ve ağız içerisindeki boşluğa denir. </a:t>
            </a:r>
            <a:r>
              <a:rPr lang="tr-TR" sz="2400" dirty="0" err="1" smtClean="0"/>
              <a:t>Med</a:t>
            </a:r>
            <a:r>
              <a:rPr lang="tr-TR" sz="2400" dirty="0" smtClean="0"/>
              <a:t> harfleri olan </a:t>
            </a:r>
            <a:r>
              <a:rPr lang="ar-SA" sz="2400" dirty="0" smtClean="0"/>
              <a:t>و ى ا</a:t>
            </a:r>
            <a:r>
              <a:rPr lang="tr-TR" sz="2400" dirty="0" smtClean="0"/>
              <a:t> bu bölgeden çıkar.</a:t>
            </a:r>
          </a:p>
          <a:p>
            <a:pPr algn="just">
              <a:buNone/>
            </a:pPr>
            <a:r>
              <a:rPr lang="tr-TR" sz="2400" dirty="0" smtClean="0"/>
              <a:t>   </a:t>
            </a:r>
          </a:p>
          <a:p>
            <a:pPr algn="just">
              <a:buNone/>
            </a:pPr>
            <a:r>
              <a:rPr lang="tr-TR" sz="2400" b="1" dirty="0" smtClean="0"/>
              <a:t>    2) Boğaz bölgesi (</a:t>
            </a:r>
            <a:r>
              <a:rPr lang="ar-SA" sz="2400" b="1" dirty="0" smtClean="0"/>
              <a:t>الحلق</a:t>
            </a:r>
            <a:r>
              <a:rPr lang="tr-TR" sz="2400" b="1" dirty="0" smtClean="0"/>
              <a:t> ): </a:t>
            </a:r>
            <a:r>
              <a:rPr lang="tr-TR" sz="2400" dirty="0" smtClean="0"/>
              <a:t>Boğaz bölgesi üç kısımda incelenebilir;</a:t>
            </a:r>
          </a:p>
          <a:p>
            <a:pPr algn="just">
              <a:buNone/>
            </a:pPr>
            <a:r>
              <a:rPr lang="tr-TR" sz="2400" dirty="0" smtClean="0"/>
              <a:t>              a) </a:t>
            </a:r>
            <a:r>
              <a:rPr lang="tr-TR" sz="2400" dirty="0" err="1" smtClean="0"/>
              <a:t>Aksa’l</a:t>
            </a:r>
            <a:r>
              <a:rPr lang="tr-TR" sz="2400" dirty="0" smtClean="0"/>
              <a:t>-Halk (</a:t>
            </a:r>
            <a:r>
              <a:rPr lang="ar-SA" sz="2400" dirty="0" smtClean="0"/>
              <a:t>اقصى الحلق</a:t>
            </a:r>
            <a:r>
              <a:rPr lang="tr-TR" sz="2400" dirty="0" smtClean="0"/>
              <a:t> ): Boğazın sonu, dibi, göğse  bitişen ve ağza en uzak olan bölümdür. Buradan sırasıyla </a:t>
            </a:r>
            <a:r>
              <a:rPr lang="ar-SA" sz="2400" dirty="0" smtClean="0"/>
              <a:t>ء</a:t>
            </a:r>
            <a:r>
              <a:rPr lang="tr-TR" sz="2400" dirty="0" smtClean="0"/>
              <a:t> ve </a:t>
            </a:r>
            <a:r>
              <a:rPr lang="ar-SA" sz="2400" dirty="0" smtClean="0"/>
              <a:t>ه</a:t>
            </a:r>
            <a:r>
              <a:rPr lang="tr-TR" dirty="0" smtClean="0"/>
              <a:t> </a:t>
            </a:r>
            <a:r>
              <a:rPr lang="tr-TR" sz="2400" dirty="0" smtClean="0"/>
              <a:t>harfleri çıkar. İkisi de ince harflerdendir.</a:t>
            </a:r>
          </a:p>
          <a:p>
            <a:pPr algn="just">
              <a:buNone/>
            </a:pPr>
            <a:r>
              <a:rPr lang="tr-TR" sz="2400" dirty="0" smtClean="0"/>
              <a:t>              b) </a:t>
            </a:r>
            <a:r>
              <a:rPr lang="tr-TR" sz="2400" dirty="0" err="1" smtClean="0"/>
              <a:t>Vasatu’ı</a:t>
            </a:r>
            <a:r>
              <a:rPr lang="tr-TR" sz="2400" dirty="0" smtClean="0"/>
              <a:t>-Halk (</a:t>
            </a:r>
            <a:r>
              <a:rPr lang="ar-SA" sz="2400" dirty="0" smtClean="0"/>
              <a:t>وسط الحلق</a:t>
            </a:r>
            <a:r>
              <a:rPr lang="tr-TR" sz="2400" dirty="0" smtClean="0"/>
              <a:t> ): Boğazın orta kısmıdır. Buradan da  </a:t>
            </a:r>
            <a:r>
              <a:rPr lang="ar-SA" sz="2400" dirty="0" smtClean="0"/>
              <a:t>  ع </a:t>
            </a:r>
            <a:r>
              <a:rPr lang="tr-TR" sz="2400" dirty="0" smtClean="0"/>
              <a:t> ve  </a:t>
            </a:r>
            <a:r>
              <a:rPr lang="ar-SA" sz="2400" dirty="0" smtClean="0"/>
              <a:t>ح</a:t>
            </a:r>
            <a:r>
              <a:rPr lang="tr-TR" sz="2400" dirty="0" smtClean="0"/>
              <a:t>   harfleri çıkar</a:t>
            </a:r>
          </a:p>
          <a:p>
            <a:pPr algn="just">
              <a:buNone/>
            </a:pPr>
            <a:r>
              <a:rPr lang="tr-TR" sz="2400" dirty="0" smtClean="0"/>
              <a:t>              c) </a:t>
            </a:r>
            <a:r>
              <a:rPr lang="tr-TR" sz="2400" dirty="0" err="1" smtClean="0"/>
              <a:t>Edne’l</a:t>
            </a:r>
            <a:r>
              <a:rPr lang="tr-TR" sz="2400" dirty="0" smtClean="0"/>
              <a:t>-Halk (</a:t>
            </a:r>
            <a:r>
              <a:rPr lang="ar-SA" sz="2400" dirty="0" smtClean="0"/>
              <a:t>ادن الحق</a:t>
            </a:r>
            <a:r>
              <a:rPr lang="tr-TR" sz="2400" dirty="0" smtClean="0"/>
              <a:t> ): Boğazın, </a:t>
            </a:r>
            <a:r>
              <a:rPr lang="tr-TR" sz="2400" dirty="0" err="1" smtClean="0"/>
              <a:t>ağıza</a:t>
            </a:r>
            <a:r>
              <a:rPr lang="tr-TR" sz="2400" dirty="0" smtClean="0"/>
              <a:t> açılan en üst kısmıdır. Buradan </a:t>
            </a:r>
            <a:r>
              <a:rPr lang="ar-SA" sz="2400" dirty="0" smtClean="0"/>
              <a:t>غ </a:t>
            </a:r>
            <a:r>
              <a:rPr lang="tr-TR" sz="2400" dirty="0" smtClean="0"/>
              <a:t>ve </a:t>
            </a:r>
            <a:r>
              <a:rPr lang="ar-SA" sz="2400" dirty="0" smtClean="0"/>
              <a:t>خ</a:t>
            </a:r>
            <a:r>
              <a:rPr lang="tr-TR" sz="2400" dirty="0" smtClean="0"/>
              <a:t> harfleri çıkmaktadır.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6858000"/>
          </a:xfrm>
        </p:spPr>
        <p:txBody>
          <a:bodyPr>
            <a:normAutofit fontScale="90000"/>
          </a:bodyPr>
          <a:lstStyle/>
          <a:p>
            <a:pPr algn="l"/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3) </a:t>
            </a:r>
            <a:r>
              <a:rPr lang="tr-TR" sz="2200" b="1" dirty="0" smtClean="0"/>
              <a:t>Dil Bölgesi  (</a:t>
            </a:r>
            <a:r>
              <a:rPr lang="ar-SA" sz="2200" b="1" dirty="0" smtClean="0"/>
              <a:t>اللسان</a:t>
            </a:r>
            <a:r>
              <a:rPr lang="tr-TR" sz="2200" b="1" dirty="0" smtClean="0"/>
              <a:t> ): </a:t>
            </a:r>
            <a:r>
              <a:rPr lang="tr-TR" sz="2200" dirty="0" smtClean="0"/>
              <a:t>Bu bölgede 10 </a:t>
            </a:r>
            <a:r>
              <a:rPr lang="tr-TR" sz="2200" dirty="0" err="1" smtClean="0"/>
              <a:t>mahrec</a:t>
            </a:r>
            <a:r>
              <a:rPr lang="tr-TR" sz="2200" dirty="0" smtClean="0"/>
              <a:t> vardır.</a:t>
            </a:r>
            <a:br>
              <a:rPr lang="tr-TR" sz="2200" dirty="0" smtClean="0"/>
            </a:br>
            <a:r>
              <a:rPr lang="tr-TR" sz="2200" dirty="0" smtClean="0"/>
              <a:t>     a) Dilin sonu (kökü) ile onun karşısında bulunan üst damak noktasından </a:t>
            </a:r>
            <a:r>
              <a:rPr lang="ar-SA" sz="2200" dirty="0" smtClean="0"/>
              <a:t>ق</a:t>
            </a:r>
            <a:r>
              <a:rPr lang="tr-TR" sz="2200" dirty="0" smtClean="0"/>
              <a:t> harfi çıkar.</a:t>
            </a:r>
            <a:br>
              <a:rPr lang="tr-TR" sz="2200" dirty="0" smtClean="0"/>
            </a:br>
            <a:r>
              <a:rPr lang="tr-TR" sz="2200" dirty="0" smtClean="0"/>
              <a:t>     b) Küçük dil  bölgesinde </a:t>
            </a:r>
            <a:r>
              <a:rPr lang="ar-SA" sz="2200" dirty="0" smtClean="0"/>
              <a:t>ق </a:t>
            </a:r>
            <a:r>
              <a:rPr lang="tr-TR" sz="2200" dirty="0" smtClean="0"/>
              <a:t> harfine çok yakın bölgeden </a:t>
            </a:r>
            <a:r>
              <a:rPr lang="ar-SA" sz="2200" dirty="0" smtClean="0"/>
              <a:t>ك</a:t>
            </a:r>
            <a:r>
              <a:rPr lang="tr-TR" sz="2200" dirty="0" smtClean="0"/>
              <a:t> harfi çıkar</a:t>
            </a:r>
            <a:br>
              <a:rPr lang="tr-TR" sz="2200" dirty="0" smtClean="0"/>
            </a:br>
            <a:r>
              <a:rPr lang="tr-TR" sz="2200" dirty="0" smtClean="0"/>
              <a:t>     c) Dilin ortası ile, üst damağın ortası: Buradan sırasıyla </a:t>
            </a:r>
            <a:r>
              <a:rPr lang="ar-SA" sz="2200" dirty="0" smtClean="0"/>
              <a:t>ج ش ي</a:t>
            </a:r>
            <a:r>
              <a:rPr lang="tr-TR" sz="2200" dirty="0" smtClean="0"/>
              <a:t> harfleri çıkar</a:t>
            </a:r>
            <a:br>
              <a:rPr lang="tr-TR" sz="2200" dirty="0" smtClean="0"/>
            </a:br>
            <a:r>
              <a:rPr lang="tr-TR" sz="2200" dirty="0" smtClean="0"/>
              <a:t>     d) Dilin sol veya sağ yahut her iki yanı ile, </a:t>
            </a:r>
            <a:r>
              <a:rPr lang="tr-TR" sz="2200" dirty="0" err="1" smtClean="0"/>
              <a:t>adras</a:t>
            </a:r>
            <a:r>
              <a:rPr lang="tr-TR" sz="2200" dirty="0" smtClean="0"/>
              <a:t> denilen üst azı dişlerin iç kısmı: Buradan </a:t>
            </a:r>
            <a:r>
              <a:rPr lang="ar-SA" sz="2200" dirty="0" smtClean="0"/>
              <a:t>ض</a:t>
            </a:r>
            <a:r>
              <a:rPr lang="tr-TR" sz="2200" dirty="0" smtClean="0"/>
              <a:t> harfi çıkar.</a:t>
            </a:r>
            <a:br>
              <a:rPr lang="tr-TR" sz="2200" dirty="0" smtClean="0"/>
            </a:br>
            <a:r>
              <a:rPr lang="tr-TR" sz="2200" dirty="0" smtClean="0"/>
              <a:t>     e) Dilin iki kenarı ile birlikte dilin ucu da dahil </a:t>
            </a:r>
            <a:r>
              <a:rPr lang="tr-TR" sz="2200" dirty="0" err="1" smtClean="0"/>
              <a:t>oılmak</a:t>
            </a:r>
            <a:r>
              <a:rPr lang="tr-TR" sz="2200" dirty="0" smtClean="0"/>
              <a:t> üzere üst damak bölgesinden </a:t>
            </a:r>
            <a:r>
              <a:rPr lang="ar-SA" sz="2200" dirty="0" smtClean="0"/>
              <a:t>ل</a:t>
            </a:r>
            <a:r>
              <a:rPr lang="tr-TR" sz="2200" dirty="0" smtClean="0"/>
              <a:t> harfi çıkar.</a:t>
            </a:r>
            <a:br>
              <a:rPr lang="tr-TR" sz="2200" dirty="0" smtClean="0"/>
            </a:br>
            <a:r>
              <a:rPr lang="tr-TR" sz="2200" dirty="0" smtClean="0"/>
              <a:t>     f) Dil ucunun iki üst ön dişleri dip etlerine değmesiyle </a:t>
            </a:r>
            <a:r>
              <a:rPr lang="ar-SA" sz="2200" dirty="0" smtClean="0"/>
              <a:t>ن </a:t>
            </a:r>
            <a:r>
              <a:rPr lang="tr-TR" sz="2200" dirty="0" smtClean="0"/>
              <a:t> harfi çıkar.</a:t>
            </a:r>
            <a:br>
              <a:rPr lang="tr-TR" sz="2200" dirty="0" smtClean="0"/>
            </a:br>
            <a:r>
              <a:rPr lang="tr-TR" sz="2200" dirty="0" smtClean="0"/>
              <a:t>     g)  Dil ucu ve bir miktar arkası ile üst ön dişlerin üstünde damağı teması ile </a:t>
            </a:r>
            <a:r>
              <a:rPr lang="ar-SA" sz="2200" dirty="0" smtClean="0"/>
              <a:t>ر</a:t>
            </a:r>
            <a:r>
              <a:rPr lang="tr-TR" sz="2200" dirty="0" smtClean="0"/>
              <a:t> harfi çıkar. Yerine göre ince veya kalın okunur</a:t>
            </a:r>
            <a:br>
              <a:rPr lang="tr-TR" sz="2200" dirty="0" smtClean="0"/>
            </a:br>
            <a:r>
              <a:rPr lang="tr-TR" sz="2200" dirty="0" smtClean="0"/>
              <a:t>     h)  Dil ucunun üst ön dişlerin dibine değmesiyle </a:t>
            </a:r>
            <a:r>
              <a:rPr lang="ar-SA" sz="2200" dirty="0" smtClean="0"/>
              <a:t>ت</a:t>
            </a:r>
            <a:r>
              <a:rPr lang="tr-TR" sz="2200" dirty="0" smtClean="0"/>
              <a:t> harfi biraz daha üst damağa yakın yere değdiğinde </a:t>
            </a:r>
            <a:r>
              <a:rPr lang="ar-SA" sz="2200" dirty="0" smtClean="0"/>
              <a:t>د</a:t>
            </a:r>
            <a:r>
              <a:rPr lang="tr-TR" sz="2200" dirty="0" smtClean="0"/>
              <a:t> harfi, sertçe üst damağa yapışmasıyla da </a:t>
            </a:r>
            <a:r>
              <a:rPr lang="ar-SA" sz="2200" dirty="0" smtClean="0"/>
              <a:t>ط </a:t>
            </a:r>
            <a:r>
              <a:rPr lang="tr-TR" sz="2200" dirty="0" smtClean="0"/>
              <a:t> harfi çıkar.</a:t>
            </a:r>
            <a:br>
              <a:rPr lang="tr-TR" sz="2200" dirty="0" smtClean="0"/>
            </a:br>
            <a:r>
              <a:rPr lang="tr-TR" sz="2200" dirty="0" smtClean="0"/>
              <a:t>     i) Dil ucunun alt ön dişlerin iç yüzeyiyle temas etmesiyle </a:t>
            </a:r>
            <a:r>
              <a:rPr lang="ar-SA" sz="2200" dirty="0" smtClean="0"/>
              <a:t>س</a:t>
            </a:r>
            <a:r>
              <a:rPr lang="tr-TR" sz="2200" dirty="0" smtClean="0"/>
              <a:t> ve </a:t>
            </a:r>
            <a:r>
              <a:rPr lang="ar-SA" sz="2200" dirty="0" smtClean="0"/>
              <a:t>ز</a:t>
            </a:r>
            <a:r>
              <a:rPr lang="tr-TR" sz="2200" dirty="0" smtClean="0"/>
              <a:t> harfi çıkar. </a:t>
            </a:r>
            <a:r>
              <a:rPr lang="ar-SA" sz="2200" dirty="0" smtClean="0"/>
              <a:t>ص</a:t>
            </a:r>
            <a:r>
              <a:rPr lang="tr-TR" sz="2200" dirty="0" smtClean="0"/>
              <a:t> harfi üst ön </a:t>
            </a:r>
            <a:r>
              <a:rPr lang="tr-TR" sz="2200" dirty="0" err="1" smtClean="0"/>
              <a:t>dişleriden</a:t>
            </a:r>
            <a:r>
              <a:rPr lang="tr-TR" sz="2200" dirty="0" smtClean="0"/>
              <a:t> de çıkabileceği gibi alt ön dişlerin arka yüzeyine temasıyla da çıkabilir.</a:t>
            </a:r>
            <a:br>
              <a:rPr lang="tr-TR" sz="2200" dirty="0" smtClean="0"/>
            </a:br>
            <a:r>
              <a:rPr lang="tr-TR" sz="2200" dirty="0" smtClean="0"/>
              <a:t>     J) Dil ucunun üst ön dişlerin ucuna dışarı çıkmaksızın temasıyla </a:t>
            </a:r>
            <a:r>
              <a:rPr lang="ar-SA" sz="2200" dirty="0" smtClean="0"/>
              <a:t>ظ</a:t>
            </a:r>
            <a:r>
              <a:rPr lang="tr-TR" sz="2200" dirty="0" smtClean="0"/>
              <a:t> harfi biraz dışarı çıkmasıyla </a:t>
            </a:r>
            <a:r>
              <a:rPr lang="ar-SA" sz="2200" dirty="0" smtClean="0"/>
              <a:t>ذ</a:t>
            </a:r>
            <a:r>
              <a:rPr lang="tr-TR" sz="2200" dirty="0" smtClean="0"/>
              <a:t> harfi, biraz daha dışarı çıkmasıyla </a:t>
            </a:r>
            <a:r>
              <a:rPr lang="ar-SA" sz="2200" dirty="0" smtClean="0"/>
              <a:t>ث </a:t>
            </a:r>
            <a:r>
              <a:rPr lang="tr-TR" sz="2200" dirty="0" smtClean="0"/>
              <a:t> harfi çıkar.</a:t>
            </a:r>
            <a:r>
              <a:rPr lang="ar-SA" sz="2400" dirty="0" smtClean="0"/>
              <a:t/>
            </a:r>
            <a:br>
              <a:rPr lang="ar-SA" sz="2400" dirty="0" smtClean="0"/>
            </a:br>
            <a:r>
              <a:rPr lang="ar-SA" sz="2400" dirty="0" smtClean="0"/>
              <a:t>    </a:t>
            </a: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4) Dudak Bölgesi (</a:t>
            </a:r>
            <a:r>
              <a:rPr lang="ar-EG" sz="2400" b="1" dirty="0" smtClean="0"/>
              <a:t>الشَّفَتَيْنِ</a:t>
            </a:r>
            <a:r>
              <a:rPr lang="tr-TR" sz="2400" b="1" dirty="0" smtClean="0"/>
              <a:t> ): </a:t>
            </a:r>
            <a:r>
              <a:rPr lang="tr-TR" sz="2400" dirty="0" smtClean="0"/>
              <a:t>Dudak bölgesinden</a:t>
            </a:r>
            <a:r>
              <a:rPr lang="ar-EG" sz="2400" dirty="0" smtClean="0"/>
              <a:t> </a:t>
            </a:r>
            <a:r>
              <a:rPr lang="tr-TR" sz="2400" dirty="0" smtClean="0"/>
              <a:t> 4 harf çıkar</a:t>
            </a:r>
            <a:br>
              <a:rPr lang="tr-TR" sz="2400" dirty="0" smtClean="0"/>
            </a:br>
            <a:r>
              <a:rPr lang="tr-TR" sz="2400" dirty="0" smtClean="0"/>
              <a:t>     a) Üst ön dişlerin dudakların iç kısmına değdirilmesiyle(</a:t>
            </a:r>
            <a:r>
              <a:rPr lang="ar-EG" sz="2400" dirty="0" smtClean="0"/>
              <a:t>ف </a:t>
            </a:r>
            <a:r>
              <a:rPr lang="tr-TR" sz="2400" dirty="0" smtClean="0"/>
              <a:t> ) harfi çıkar.</a:t>
            </a:r>
            <a:br>
              <a:rPr lang="tr-TR" sz="2400" dirty="0" smtClean="0"/>
            </a:br>
            <a:r>
              <a:rPr lang="tr-TR" sz="2400" dirty="0" smtClean="0"/>
              <a:t>     b) Dudakların arada bir nohut tanesi kadar boşluk kalacak şekilde ileri götürülmesiyle (</a:t>
            </a:r>
            <a:r>
              <a:rPr lang="ar-EG" sz="2400" dirty="0" smtClean="0"/>
              <a:t>و</a:t>
            </a:r>
            <a:r>
              <a:rPr lang="tr-TR" sz="2400" dirty="0" smtClean="0"/>
              <a:t> ) harfi çıkar.</a:t>
            </a:r>
            <a:br>
              <a:rPr lang="tr-TR" sz="2400" dirty="0" smtClean="0"/>
            </a:br>
            <a:r>
              <a:rPr lang="tr-TR" sz="2400" dirty="0" smtClean="0"/>
              <a:t>     - Dudakların, normal haldeyken (yani ileri götürmeksizin) kuvvetlice kapanmasıyla (</a:t>
            </a:r>
            <a:r>
              <a:rPr lang="ar-EG" sz="2400" dirty="0" smtClean="0"/>
              <a:t>ب</a:t>
            </a:r>
            <a:r>
              <a:rPr lang="tr-TR" sz="2400" dirty="0" smtClean="0"/>
              <a:t> ) harfi çıkar</a:t>
            </a:r>
            <a:br>
              <a:rPr lang="tr-TR" sz="2400" dirty="0" smtClean="0"/>
            </a:br>
            <a:r>
              <a:rPr lang="tr-TR" sz="2400" dirty="0" smtClean="0"/>
              <a:t>     - Dudakların, normal halde (yani ileri götürmeksizin) hafifçe kapatılmasıyla da (</a:t>
            </a:r>
            <a:r>
              <a:rPr lang="ar-EG" sz="2400" dirty="0" smtClean="0"/>
              <a:t>م</a:t>
            </a:r>
            <a:r>
              <a:rPr lang="tr-TR" sz="2400" dirty="0" smtClean="0"/>
              <a:t>) çıkar 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>
            <a:normAutofit/>
          </a:bodyPr>
          <a:lstStyle/>
          <a:p>
            <a:pPr algn="just"/>
            <a:r>
              <a:rPr lang="tr-TR" sz="2400" b="1" dirty="0" smtClean="0"/>
              <a:t>5) </a:t>
            </a:r>
            <a:r>
              <a:rPr lang="tr-TR" sz="2400" b="1" dirty="0" err="1" smtClean="0"/>
              <a:t>Hayşûm</a:t>
            </a:r>
            <a:r>
              <a:rPr lang="tr-TR" sz="2400" b="1" dirty="0" smtClean="0"/>
              <a:t> (</a:t>
            </a:r>
            <a:r>
              <a:rPr lang="ar-EG" sz="2400" b="1" dirty="0" smtClean="0"/>
              <a:t>الخيشوم</a:t>
            </a:r>
            <a:r>
              <a:rPr lang="tr-TR" sz="2400" b="1" dirty="0" smtClean="0"/>
              <a:t>): </a:t>
            </a:r>
            <a:r>
              <a:rPr lang="tr-TR" sz="2400" dirty="0" smtClean="0"/>
              <a:t>Geniz kovuğu demektir. Buradan </a:t>
            </a:r>
            <a:r>
              <a:rPr lang="tr-TR" sz="2400" dirty="0" err="1" smtClean="0"/>
              <a:t>ğunne</a:t>
            </a:r>
            <a:r>
              <a:rPr lang="tr-TR" sz="2400" dirty="0" smtClean="0"/>
              <a:t> ve nûn-i </a:t>
            </a:r>
            <a:r>
              <a:rPr lang="tr-TR" sz="2400" dirty="0" err="1" smtClean="0"/>
              <a:t>muhfât</a:t>
            </a:r>
            <a:r>
              <a:rPr lang="tr-TR" sz="2400" dirty="0" smtClean="0"/>
              <a:t> (yani ihfâ olunan nûn) çıkar. (Ancak nûn-i </a:t>
            </a:r>
            <a:r>
              <a:rPr lang="tr-TR" sz="2400" dirty="0" err="1" smtClean="0"/>
              <a:t>muhfâtta</a:t>
            </a:r>
            <a:r>
              <a:rPr lang="tr-TR" sz="2400" dirty="0" smtClean="0"/>
              <a:t>  ağızdan da ses gelmelidir. </a:t>
            </a:r>
            <a:r>
              <a:rPr lang="tr-TR" sz="2400" dirty="0" err="1" smtClean="0"/>
              <a:t>Ğunne</a:t>
            </a:r>
            <a:r>
              <a:rPr lang="tr-TR" sz="2400" dirty="0" smtClean="0"/>
              <a:t> ince bir sesle yapılır.</a:t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>UYGULAMA====</a:t>
            </a:r>
            <a:r>
              <a:rPr lang="tr-TR" sz="2400" dirty="0" smtClean="0">
                <a:sym typeface="Wingdings" pitchFamily="2" charset="2"/>
              </a:rPr>
              <a:t></a:t>
            </a:r>
            <a:r>
              <a:rPr lang="tr-TR" sz="2400" dirty="0" smtClean="0"/>
              <a:t> </a:t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306</TotalTime>
  <Words>269</Words>
  <Application>Microsoft Office PowerPoint</Application>
  <PresentationFormat>Ekran Gösterisi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Akış</vt:lpstr>
      <vt:lpstr>HARFLERİN MAHRECLERİ مخارجُ الحروفِ</vt:lpstr>
      <vt:lpstr>MAHREC-İ MUHAKKAK</vt:lpstr>
      <vt:lpstr>MAHREC-İ MUKADDER</vt:lpstr>
      <vt:lpstr>MAHREC BÖLGELERİ</vt:lpstr>
      <vt:lpstr>                     3) Dil Bölgesi  (اللسان ): Bu bölgede 10 mahrec vardır.      a) Dilin sonu (kökü) ile onun karşısında bulunan üst damak noktasından ق harfi çıkar.      b) Küçük dil  bölgesinde ق  harfine çok yakın bölgeden ك harfi çıkar      c) Dilin ortası ile, üst damağın ortası: Buradan sırasıyla ج ش ي harfleri çıkar      d) Dilin sol veya sağ yahut her iki yanı ile, adras denilen üst azı dişlerin iç kısmı: Buradan ض harfi çıkar.      e) Dilin iki kenarı ile birlikte dilin ucu da dahil oılmak üzere üst damak bölgesinden ل harfi çıkar.      f) Dil ucunun iki üst ön dişleri dip etlerine değmesiyle ن  harfi çıkar.      g)  Dil ucu ve bir miktar arkası ile üst ön dişlerin üstünde damağı teması ile ر harfi çıkar. Yerine göre ince veya kalın okunur      h)  Dil ucunun üst ön dişlerin dibine değmesiyle ت harfi biraz daha üst damağa yakın yere değdiğinde د harfi, sertçe üst damağa yapışmasıyla da ط  harfi çıkar.      i) Dil ucunun alt ön dişlerin iç yüzeyiyle temas etmesiyle س ve ز harfi çıkar. ص harfi üst ön dişleriden de çıkabileceği gibi alt ön dişlerin arka yüzeyine temasıyla da çıkabilir.      J) Dil ucunun üst ön dişlerin ucuna dışarı çıkmaksızın temasıyla ظ harfi biraz dışarı çıkmasıyla ذ harfi, biraz daha dışarı çıkmasıyla ث  harfi çıkar.      </vt:lpstr>
      <vt:lpstr>4) Dudak Bölgesi (الشَّفَتَيْنِ ): Dudak bölgesinden  4 harf çıkar      a) Üst ön dişlerin dudakların iç kısmına değdirilmesiyle(ف  ) harfi çıkar.      b) Dudakların arada bir nohut tanesi kadar boşluk kalacak şekilde ileri götürülmesiyle (و ) harfi çıkar.      - Dudakların, normal haldeyken (yani ileri götürmeksizin) kuvvetlice kapanmasıyla (ب ) harfi çıkar      - Dudakların, normal halde (yani ileri götürmeksizin) hafifçe kapatılmasıyla da (م) çıkar </vt:lpstr>
      <vt:lpstr>5) Hayşûm (الخيشوم): Geniz kovuğu demektir. Buradan ğunne ve nûn-i muhfât (yani ihfâ olunan nûn) çıkar. (Ancak nûn-i muhfâtta  ağızdan da ses gelmelidir. Ğunne ince bir sesle yapılır.     UYGULAMA====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HARFLERİN MAHRECLERİ مخارجُ الحروفِ</dc:title>
  <dc:creator>hp</dc:creator>
  <cp:lastModifiedBy>user</cp:lastModifiedBy>
  <cp:revision>37</cp:revision>
  <dcterms:created xsi:type="dcterms:W3CDTF">2011-09-12T11:04:57Z</dcterms:created>
  <dcterms:modified xsi:type="dcterms:W3CDTF">2018-01-03T11:17:46Z</dcterms:modified>
</cp:coreProperties>
</file>