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0" r:id="rId3"/>
    <p:sldId id="321" r:id="rId4"/>
    <p:sldId id="323" r:id="rId5"/>
    <p:sldId id="322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286" r:id="rId28"/>
    <p:sldId id="319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C47-9EA6-F541-8A9B-1F36309176A6}" type="datetime1">
              <a:rPr lang="tr-TR" smtClean="0"/>
              <a:t>19.11.2020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3753-DC10-434C-8B27-048A8017EE3B}" type="datetime1">
              <a:rPr lang="tr-TR" smtClean="0"/>
              <a:t>19.11.2020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3C11-99C0-3F40-AC21-F9AD3365450A}" type="datetime1">
              <a:rPr lang="tr-TR" smtClean="0"/>
              <a:t>19.11.2020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842F-3AD8-8B4A-A8D6-37E4E32C0C60}" type="datetime1">
              <a:rPr lang="tr-TR" smtClean="0"/>
              <a:t>19.11.2020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EAA-CCCA-0346-B41B-2A303242FD28}" type="datetime1">
              <a:rPr lang="tr-TR" smtClean="0"/>
              <a:t>19.11.2020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17F2-1868-724F-B043-34D3CCD14939}" type="datetime1">
              <a:rPr lang="tr-TR" smtClean="0"/>
              <a:t>19.11.2020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2C4-C8C6-8245-8451-6FA93CCB1524}" type="datetime1">
              <a:rPr lang="tr-TR" smtClean="0"/>
              <a:t>19.11.2020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F13E-B6FF-B74C-A6C4-C68E936CE8D8}" type="datetime1">
              <a:rPr lang="tr-TR" smtClean="0"/>
              <a:t>19.11.2020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6CEF-81CC-9343-B1A9-A5A82F925CBD}" type="datetime1">
              <a:rPr lang="tr-TR" smtClean="0"/>
              <a:t>19.11.2020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6FB7-14C3-0647-8E29-A6F6A3C7F2AF}" type="datetime1">
              <a:rPr lang="tr-TR" smtClean="0"/>
              <a:t>19.11.2020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A90-BAC0-274A-ACD8-69AF70ABF6EE}" type="datetime1">
              <a:rPr lang="tr-TR" smtClean="0"/>
              <a:t>19.11.2020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0AE-E0BC-2B42-AB61-CA044E2904BF}" type="datetime1">
              <a:rPr lang="tr-TR" smtClean="0"/>
              <a:t>19.11.2020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Sosyal</a:t>
            </a:r>
            <a:b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9643C2-E8A6-9542-8661-C791D13C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0405D3-B5C4-4F44-9041-2FF463AAC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Avrupa’da 1770’li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imparatorluklarda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beraberinde getirmiştir.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tarıma, fetihlere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yerlerden gelen gelirlere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 tamamen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değişmiştir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imalat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Avrupa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olmuştur.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Batıda imparatorlukların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kaybetmesi, toprak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kırsalda/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insanların akın akın kentlere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etmesini beraberinde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getirmişti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meydana gelmiştir.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29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8E5ACC-6991-9C4D-93D8-C589C3E3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B3B276-0F26-224E-A4BC-7B303BD5B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1927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sayımına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%75.78’i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%24.22’si kentlerde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Cumhuriyetin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4’te 3’ü kırsalda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 yılına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74.96’sı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%25.04’ü kentlerde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%25.04’ü kentlerde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oran 1960 yılında %31.92, 1970 yılında %38.45, 1980 yılında %43.91, 1990 yılında %59.01 olmuştur.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Görüldüğu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gibi 1950’li yıllardan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oranı artmakta, bu oran 1980’lı yıllarda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548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C6898D-AD35-FF46-9429-00BC23E2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0689E1-1CD9-5B4D-AFB1-B9AE39F7F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Avrupa’da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 kazanması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beraber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vurgulardan birisi, imparatorluk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nedenlerden dolayı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paralel giden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metropolleşme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akılcı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kitlesel göçler de göz önünde bulundurulmalıdır. (Baraj yapımı, güvenlik vb. nedenler ile köy boşaltmalar)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7189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2BB062-99D8-074B-B5AA-65ADA36A3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-İtici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3AEB03-0369-C842-8D98-70346877F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Tarımda Makineleşme</a:t>
            </a:r>
          </a:p>
          <a:p>
            <a:r>
              <a:rPr lang="tr-TR" dirty="0" err="1"/>
              <a:t>Çok</a:t>
            </a:r>
            <a:r>
              <a:rPr lang="tr-TR" dirty="0"/>
              <a:t> uzun </a:t>
            </a:r>
            <a:r>
              <a:rPr lang="tr-TR" dirty="0" err="1"/>
              <a:t>dönem</a:t>
            </a:r>
            <a:r>
              <a:rPr lang="tr-TR" dirty="0"/>
              <a:t> </a:t>
            </a:r>
            <a:r>
              <a:rPr lang="tr-TR" dirty="0" err="1"/>
              <a:t>köyde</a:t>
            </a:r>
            <a:r>
              <a:rPr lang="tr-TR" dirty="0"/>
              <a:t> </a:t>
            </a:r>
            <a:r>
              <a:rPr lang="tr-TR" dirty="0" err="1"/>
              <a:t>toprağı</a:t>
            </a:r>
            <a:r>
              <a:rPr lang="tr-TR" dirty="0"/>
              <a:t> </a:t>
            </a:r>
            <a:r>
              <a:rPr lang="tr-TR" dirty="0" err="1"/>
              <a:t>işleme</a:t>
            </a:r>
            <a:r>
              <a:rPr lang="tr-TR" dirty="0"/>
              <a:t> basit </a:t>
            </a:r>
            <a:r>
              <a:rPr lang="tr-TR" dirty="0" err="1"/>
              <a:t>araçlar</a:t>
            </a:r>
            <a:r>
              <a:rPr lang="tr-TR" dirty="0"/>
              <a:t> ve fiziki </a:t>
            </a:r>
            <a:r>
              <a:rPr lang="tr-TR" dirty="0" err="1"/>
              <a:t>güçle</a:t>
            </a:r>
            <a:r>
              <a:rPr lang="tr-TR" dirty="0"/>
              <a:t> </a:t>
            </a:r>
            <a:r>
              <a:rPr lang="tr-TR" dirty="0" err="1"/>
              <a:t>gerçekleşmiştir</a:t>
            </a:r>
            <a:r>
              <a:rPr lang="tr-TR" dirty="0"/>
              <a:t>. Bu </a:t>
            </a:r>
            <a:r>
              <a:rPr lang="tr-TR" dirty="0" err="1"/>
              <a:t>çalışma</a:t>
            </a:r>
            <a:r>
              <a:rPr lang="tr-TR" dirty="0"/>
              <a:t> tarzı evdekilerin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bölümünün</a:t>
            </a:r>
            <a:r>
              <a:rPr lang="tr-TR" dirty="0"/>
              <a:t> </a:t>
            </a:r>
            <a:r>
              <a:rPr lang="tr-TR" dirty="0" err="1"/>
              <a:t>işgücu</a:t>
            </a:r>
            <a:r>
              <a:rPr lang="tr-TR" dirty="0"/>
              <a:t>̈ olarak </a:t>
            </a:r>
            <a:r>
              <a:rPr lang="tr-TR" dirty="0" err="1"/>
              <a:t>çalışmasını</a:t>
            </a:r>
            <a:r>
              <a:rPr lang="tr-TR" dirty="0"/>
              <a:t> da beraberinde getirmektedir.</a:t>
            </a:r>
          </a:p>
          <a:p>
            <a:r>
              <a:rPr lang="tr-TR" dirty="0" err="1"/>
              <a:t>Türkiye’de</a:t>
            </a:r>
            <a:r>
              <a:rPr lang="tr-TR" dirty="0"/>
              <a:t> tarımda </a:t>
            </a:r>
            <a:r>
              <a:rPr lang="tr-TR" dirty="0" err="1"/>
              <a:t>makineleşme</a:t>
            </a:r>
            <a:r>
              <a:rPr lang="tr-TR" dirty="0"/>
              <a:t> </a:t>
            </a:r>
            <a:r>
              <a:rPr lang="tr-TR" dirty="0" err="1"/>
              <a:t>denildiğinde</a:t>
            </a:r>
            <a:r>
              <a:rPr lang="tr-TR" dirty="0"/>
              <a:t> ilk akla gelen unsur tarımsal </a:t>
            </a:r>
            <a:r>
              <a:rPr lang="tr-TR" dirty="0" err="1"/>
              <a:t>üretimde</a:t>
            </a:r>
            <a:r>
              <a:rPr lang="tr-TR" dirty="0"/>
              <a:t> fiziki kuvvet yerine </a:t>
            </a:r>
            <a:r>
              <a:rPr lang="tr-TR" dirty="0" err="1"/>
              <a:t>traktörlerin</a:t>
            </a:r>
            <a:r>
              <a:rPr lang="tr-TR" dirty="0"/>
              <a:t> kullanılmasıdır. Bu </a:t>
            </a:r>
            <a:r>
              <a:rPr lang="tr-TR" dirty="0" err="1"/>
              <a:t>sürecin</a:t>
            </a:r>
            <a:r>
              <a:rPr lang="tr-TR" dirty="0"/>
              <a:t> hızlanması ise 2. </a:t>
            </a:r>
            <a:r>
              <a:rPr lang="tr-TR" dirty="0" err="1"/>
              <a:t>Dünya</a:t>
            </a:r>
            <a:r>
              <a:rPr lang="tr-TR" dirty="0"/>
              <a:t> </a:t>
            </a:r>
            <a:r>
              <a:rPr lang="tr-TR" dirty="0" err="1"/>
              <a:t>Savaşı</a:t>
            </a:r>
            <a:r>
              <a:rPr lang="tr-TR" dirty="0"/>
              <a:t> sonrasında </a:t>
            </a:r>
            <a:r>
              <a:rPr lang="tr-TR" dirty="0" err="1"/>
              <a:t>gerçekleşmiştir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48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82368-CF6A-164B-B263-4FBFECD2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-İtici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A2D2B1-9C75-8F4D-9BC3-16C92F3FA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Tarımda Makineleşme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etkileri olacaktır. Bu etkilerin bazıları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Tarımda insan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duyulan ihtiyacın azalması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artması,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kalan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geçinmek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etmesi,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ile birlikte kentlerde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sorunların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çarpık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 kazanması,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Kentlerdeki 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yatırımlar yerine, kente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eden kitlelerin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altyapı hizmetlerine harcaması,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alanların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verimliliğin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artması ile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kesimin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639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CBDBE3-2191-9946-9656-37A473BF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-İtici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54C3AB-D484-9641-B13E-F8FB8AE68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Hızlı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Toprakların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Bölünmesi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oranları her zaman kırsal alanlarda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 konusundaki bilgilendirmenin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hızlı artmaktadır.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miras yoluyla toprakların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elindeki toprakların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küçülmesini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beraberinde getirmektedir.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olunan topraklar,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kesimler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yetersiz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249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3888CB-2D5C-F147-ADC6-2DA4C3FA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-İtici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26882D-0D57-4F4B-9960-679FCEA25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Toprakların </a:t>
            </a:r>
            <a:r>
              <a:rPr lang="tr-TR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Sermaye Sahiplerinin Elinde Toplanması </a:t>
            </a: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olumsuz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seyrettiği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kuraklık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yetersiz kalması ve ekonomik sıkıntıların artması,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borçlanma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ödenememesi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nedeniyle toprakların elden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verimlilik nedeniyle zarar edilmesi,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sermayedarlarla rekabet edilememesi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sıkıntıya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orta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toprak sahipleri topraklarını satmaktadırlar.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topraklar,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sermaye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sa-hiplerinin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elinde toplanmaktadır. </a:t>
            </a:r>
          </a:p>
        </p:txBody>
      </p:sp>
    </p:spTree>
    <p:extLst>
      <p:ext uri="{BB962C8B-B14F-4D97-AF65-F5344CB8AC3E}">
        <p14:creationId xmlns:p14="http://schemas.microsoft.com/office/powerpoint/2010/main" val="3078858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383DA1-3BF0-1847-AA53-431E9D62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-İtici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11C86D-D7D3-E243-8AC1-9A556012F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Yatırım, </a:t>
            </a:r>
            <a:r>
              <a:rPr lang="tr-TR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Güvenlik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Nedenlerle </a:t>
            </a:r>
            <a:r>
              <a:rPr lang="tr-TR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Köylerin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Boşaltılması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iktidarlar, zaman zaman kırsal alanlara baraj, termik santral, sanayi tesisi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yatırımlarda bulunurlar.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yatırımların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alanlarda bulunan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boşaltılması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etmesi belirli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durumdur.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terörle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yoğunlaştığı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belirli yerlerin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terörle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boşaltılmasının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yerlerde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şehirlere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etmesi de belirli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1562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723B00-2218-D94B-A1BE-AE0659AA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-Çekici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7CDC4E-9569-2446-B33A-D4CA5671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Fazla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Olanakları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Sağlaması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nedenleri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kentin daha fazla iş olanaklarını barındırmasıdır.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Kırsaldan kente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edenlerin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vasıfsız/ mesleksiz olmasıdır.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eden-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kayıt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8904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6240BC-4735-7441-8E42-D0460CE7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-Çekici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60C00B-4524-A04E-A97D-38FC77DD3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Yoksulluğu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Kırma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İmkânları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Sağlaması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kalındığında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yoksulluğun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kırılma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yoktur.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hiçbir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mesleği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bulunmasa bile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yoksulluklarını kırma fırsatı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 olan imkanlar ve olası fırsatlar kişilerin kente göçünü hızlandırmaktadır.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8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BC41CA-C91B-E746-AA81-5E901480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D2F521-B3C8-1945-8638-0C5BC072D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tarihinde farklı tanımlamalar bulunsa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tarım, sanayi ve sanayi sonrası/ bilgi toplumları olarak tanımlamak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mümkündür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toplumlarının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yaygınlık kazanmaya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1800’lü yıllara kadar devam eder.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toplumlarında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tarımsal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hayvancılıktır.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kentlerde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kademesinde bulunanlar yanında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ticaret ve zanaatla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717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C04D2E-EFEA-6E42-88CE-AC7F5C16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-Çekici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491C5B-FD5E-3F4F-88D9-C12DC72CF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Fırsatlarına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merkeze uzak,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birbirleriyle mesafeli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birleştirilmis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sınıflar uygulaması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Kent,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olanağına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sunar. Kentte, daha zengin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olanaklarına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alanda dikey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hareketliliğin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unsurlarındandır.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7921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1E3BC7-A80D-A241-BAC0-D7AB1C78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-Çekici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7C2E7D-D1D7-6D44-A97D-5E140458E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Zengin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Sportif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İmkânlar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fazla sinema salonu bulunmaktadır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filmlere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Tiyatro severler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alternatiflere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Kitap fuarları, konserler, festivaller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zengin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 yapma anlamında,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sportif alanlara sahiptir. Futboldan tenise, jimnastikten voleybola, basketboldan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güreşe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branşlarda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çocukluktan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uzman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Sportif anlamda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organizasyonları izlemek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sanatın her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imza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atölyeleri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kurslara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katılma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973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D668E7-E24E-8E4F-91DA-22748DF2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-Çekici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B0B264-C173-B04A-9049-3F6B35F5F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Olanaklarına Sahip Olma </a:t>
            </a:r>
            <a:endParaRPr lang="tr-T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nedenlerle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alternatif sunmaktadır.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gereksinimlerinin karşılanması kimi zaman göçlerin nedeni olabilmektedir.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2803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998A43-241D-514D-96D8-119AF286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-İletici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B066B4-41DC-5040-BE92-851C700BE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Ulaşım Alanında Yaşanan Gelişmeler</a:t>
            </a:r>
          </a:p>
          <a:p>
            <a:pPr algn="ctr">
              <a:buFont typeface="Wingdings" pitchFamily="2" charset="2"/>
              <a:buChar char="v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Haberleşme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8555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4B99DF-6CB7-094C-8BDA-FAB5B6FB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–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-psikolojik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293F8B-F9B3-4642-AD52-A829053B5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kentli olmak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simgesini temsil etmektedir.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dönemde Türk Sineması oldukça önemli bir imgenin yerleştirilmesine neden olmuştur.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statüyu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temsil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vurgusu zihinlere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nakşedilir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hiçbir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astlık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içermeyeceği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anlamlı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bilinmektedir.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 ve mekan kavramsal tutumlarda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farklılıklara neden olur.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2222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76E712-83D7-2F44-903C-7B37BCA2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–Dış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2C2792-200C-7E40-9DBD-C4773C65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nedenler, 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konjonktürün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etkileyen nedenleri kapsamaktadır.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nedenlerin etkisi, 1948 yılında Marshall yardımıyla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1950’li yıllar ve sonrasında yabancı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kurumlarla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kredileri kapsamaktadır.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borçlanma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alınan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maruz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hangi alanlarda kullanılıp,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kullanılmayacağı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noktalarında da dayatmalarda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bu dayatmalar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 ve ekonominin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565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02A674-CC36-6F41-AE2D-407CD98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 –Dış Nedenler-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01C0D5-F2B7-7A4E-B473-FA52A8F38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Alınan yardımların sanayide kullanılmaması, 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verecek alanlarda kullanılmasının dayatılması nedeniyle 1950’li yıllar sonrasında 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etmesi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yardımların otoyolların yapımında kullanılmasının dayatılması,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demiryolları yapımının ve havacılık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yatırımların iptal edilmesini beraberinde getirmiştir.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Otoyolların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iletici nedenlerde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kırsaldan kente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kolaylaştırıp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hızlandırmıştır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3129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Dersin Sonu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F2032-4466-DC45-8E66-B7E21E1E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2E17F8-8FEF-8C4E-A981-2B195F4D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62685"/>
            <a:ext cx="104743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ÖZGÜR, A. Z., KALENDER, A., PELTEKOĞLU, Z. F., BAYÇU, S., ERGÜVEN, M. S.,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YILMAZ, R. A., . . . GÖZTAŞ, A. (2018).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Eskişehir Anadolu Üniversitesi Yayınları.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İstanbul: Remzi Kitabevi.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Eskişehir:Anadolu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Yayını2739.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1EFF67-517C-7B46-8296-159CC00F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CB98A3-C03C-BB43-85BB-5BE868340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imparatorluklar zayıf- lamaya, ellerindeki topraklar sermayedarların/ iş adamlarının elinde toplanmaya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sahipliği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 kitleleri yerlerinden edilmiştir.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da fazla bilgi ve becerisi olmayan insanlar iş bulma umuduyla kitleler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fabrikaların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etmişler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 kentler,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merkezleri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gelmişlerdir.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kentin sosyolojik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gerçekliği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birbirinden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64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26E2B6-495A-B444-BEC8-3FB96EAC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Köy/Kasaba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8B5E10-9F67-7449-AEAB-A98C2BE6C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herkes bir- birini tanır. Herkes birbirini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dayanışma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unsuru da fazladır.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tanımaktan kaynaklanan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dayanışma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yerleridir.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yerleri oldukları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haberdar olma durumu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Normlara uymayan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baskı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aile, grup,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baskısı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 normlarına uyma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bireysellik, farklılık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449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D5349A-5937-FA44-8CA5-52C930C24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Köy/Kasaba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B86559-E518-5044-9602-F73439A8C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hayatın daha statik,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yerlerdir.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farklılık,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zayıftır.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homojenliğe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yapılardır.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genellikle tarım ve hayvan-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anlamında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sosyal faaliyetlerin sınırlı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016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01A548-B718-4647-8109-33862B280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153F9E-4DFB-014C-8F69-4B0E30032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eden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ortak noktaları bulunmaktadır.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derece zor durumda,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sınırında bulunan, herhangi bir birikimi olmayan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 ilk defa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onbinlerce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yüzbinlerce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birimlerinde hayata tutunmaya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mesleği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yoktur.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aileyle birlikte var olmaya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623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A4D61-3524-3D4F-83DC-247A255FA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285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B52843-B824-C241-AFEF-520557911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413"/>
            <a:ext cx="10515600" cy="4787550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Aileden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yetmemektedir. Dolayısıyla kadınların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girmesi gerekmektedir.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toplumlarında kentlerde, bireycilik giderek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ailenin zayıflaması,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ayakları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durabilmesi,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baskısını da zayıflatmaktadır.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yapılardır. Sendikalara, siyasal partilere,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kulüplere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sivil toplum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Az sayıda insanın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olarak, kentlerde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kentler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heterojenleşmeye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yüzbinlerce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kentlerde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toplumsal hayatın her alanında zaman bilinci ve dakiklik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zaman kavramı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Kentlerde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kitlelerin zorunlu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Kentler,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ulaşımın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zamanla kurallara dayalı ortak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Kentler, tarım ve hayvancılık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farklılaştığı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imalat ve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yerlerdir. </a:t>
            </a:r>
          </a:p>
        </p:txBody>
      </p:sp>
    </p:spTree>
    <p:extLst>
      <p:ext uri="{BB962C8B-B14F-4D97-AF65-F5344CB8AC3E}">
        <p14:creationId xmlns:p14="http://schemas.microsoft.com/office/powerpoint/2010/main" val="188090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923673-125F-5240-A5CE-64345B79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ACFE5-4185-3E46-B55E-8FE8D4C2E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bakımından son derece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birimleridir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bilinci,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Farklılık,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Bireycilik,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Eşitlikçi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roller,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Akılcılık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5474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80D297-298F-1C4B-9978-1B7B3D7E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Kentleşme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FC5155-413D-1847-96F5-0584D3243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kırsal alanlarda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imparatorluktur.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imparatorluğun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tarımsal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askerî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bulunmaktadır. 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Yönetenler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Saray Halkı: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eşrafı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sarayda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mesleklere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oluşmaktaydı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İlmiye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Medrese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yargı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öğretimle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Seyfiye: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askerî kanadıdır.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kapıkulu askerleri ve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tımarları korumak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tımarlı sipahilerden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Kalemiye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İdari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memurlardır.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kalan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kaynakları tarım, hayvancılık, zanaat ve ticaret olan kesimlerdir.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87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3635</Words>
  <Application>Microsoft Macintosh PowerPoint</Application>
  <PresentationFormat>Geniş ekran</PresentationFormat>
  <Paragraphs>156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Office Teması</vt:lpstr>
      <vt:lpstr>Türkiye’nin Sosyal  Yapısı</vt:lpstr>
      <vt:lpstr>Türkiye’de Kentleşme</vt:lpstr>
      <vt:lpstr>Türkiye’de Kentleşme</vt:lpstr>
      <vt:lpstr>Köy/Kasaba</vt:lpstr>
      <vt:lpstr>Köy/Kasaba</vt:lpstr>
      <vt:lpstr>Kent</vt:lpstr>
      <vt:lpstr>Kent</vt:lpstr>
      <vt:lpstr>Kent Özellikleri</vt:lpstr>
      <vt:lpstr>Türkiye’de Kentleşme</vt:lpstr>
      <vt:lpstr>Türkiye’de Kentleşme</vt:lpstr>
      <vt:lpstr>Türkiye’de Kentleşme</vt:lpstr>
      <vt:lpstr>Türkiye’de Kentleşme</vt:lpstr>
      <vt:lpstr>Türkiye’de Kentleşme -İtici Nedenler-</vt:lpstr>
      <vt:lpstr>Türkiye’de Kentleşme -İtici Nedenler-</vt:lpstr>
      <vt:lpstr>Türkiye’de Kentleşme -İtici Nedenler-</vt:lpstr>
      <vt:lpstr>Türkiye’de Kentleşme -İtici Nedenler-</vt:lpstr>
      <vt:lpstr>Türkiye’de Kentleşme -İtici Nedenler-</vt:lpstr>
      <vt:lpstr>Türkiye’de Kentleşme -Çekici Nedenler-</vt:lpstr>
      <vt:lpstr>Türkiye’de Kentleşme -Çekici Nedenler-</vt:lpstr>
      <vt:lpstr>Türkiye’de Kentleşme -Çekici Nedenler-</vt:lpstr>
      <vt:lpstr>Türkiye’de Kentleşme -Çekici Nedenler-</vt:lpstr>
      <vt:lpstr>Türkiye’de Kentleşme -Çekici Nedenler-</vt:lpstr>
      <vt:lpstr>Türkiye’de Kentleşme -İletici Nedenler-</vt:lpstr>
      <vt:lpstr>Türkiye’de Kentleşme –Sosyo-psikolojik Nedenler-</vt:lpstr>
      <vt:lpstr>Türkiye’de Kentleşme –Dış Nedenler-</vt:lpstr>
      <vt:lpstr>Türkiye’de Kentleşme –Dış Nedenler-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43</cp:revision>
  <dcterms:created xsi:type="dcterms:W3CDTF">2020-10-04T15:36:28Z</dcterms:created>
  <dcterms:modified xsi:type="dcterms:W3CDTF">2020-11-18T23:46:26Z</dcterms:modified>
</cp:coreProperties>
</file>