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89" r:id="rId2"/>
    <p:sldId id="390" r:id="rId3"/>
    <p:sldId id="391" r:id="rId4"/>
    <p:sldId id="392" r:id="rId5"/>
    <p:sldId id="393" r:id="rId6"/>
    <p:sldId id="394" r:id="rId7"/>
    <p:sldId id="395" r:id="rId8"/>
    <p:sldId id="396" r:id="rId9"/>
    <p:sldId id="397" r:id="rId10"/>
    <p:sldId id="398" r:id="rId11"/>
    <p:sldId id="410" r:id="rId12"/>
    <p:sldId id="411" r:id="rId13"/>
    <p:sldId id="399" r:id="rId14"/>
    <p:sldId id="400" r:id="rId15"/>
    <p:sldId id="401" r:id="rId16"/>
    <p:sldId id="402" r:id="rId17"/>
    <p:sldId id="403" r:id="rId18"/>
    <p:sldId id="404" r:id="rId19"/>
    <p:sldId id="405" r:id="rId20"/>
    <p:sldId id="406" r:id="rId21"/>
    <p:sldId id="272"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0" d="100"/>
          <a:sy n="50" d="100"/>
        </p:scale>
        <p:origin x="444"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666ECF2-B61E-4A49-B201-08005B4742BB}" type="doc">
      <dgm:prSet loTypeId="urn:microsoft.com/office/officeart/2009/3/layout/StepUpProcess" loCatId="process" qsTypeId="urn:microsoft.com/office/officeart/2005/8/quickstyle/simple1" qsCatId="simple" csTypeId="urn:microsoft.com/office/officeart/2005/8/colors/accent1_2" csCatId="accent1" phldr="1"/>
      <dgm:spPr/>
      <dgm:t>
        <a:bodyPr/>
        <a:lstStyle/>
        <a:p>
          <a:endParaRPr lang="tr-TR"/>
        </a:p>
      </dgm:t>
    </dgm:pt>
    <dgm:pt modelId="{09A2D561-47A0-4D50-8E32-43907D20B855}">
      <dgm:prSet phldrT="[Metin]"/>
      <dgm:spPr/>
      <dgm:t>
        <a:bodyPr/>
        <a:lstStyle/>
        <a:p>
          <a:r>
            <a:rPr lang="tr-TR" dirty="0" smtClean="0"/>
            <a:t>Onlar Basamağı</a:t>
          </a:r>
          <a:endParaRPr lang="tr-TR" dirty="0"/>
        </a:p>
      </dgm:t>
    </dgm:pt>
    <dgm:pt modelId="{F94C1517-BB1B-47DA-BA9F-5637177BD598}" type="parTrans" cxnId="{02F75C2E-ECB2-4C30-8BC6-27D6CE07ACC1}">
      <dgm:prSet/>
      <dgm:spPr/>
      <dgm:t>
        <a:bodyPr/>
        <a:lstStyle/>
        <a:p>
          <a:endParaRPr lang="tr-TR"/>
        </a:p>
      </dgm:t>
    </dgm:pt>
    <dgm:pt modelId="{4101DE2F-611F-4F52-9DF5-467DFC979C5D}" type="sibTrans" cxnId="{02F75C2E-ECB2-4C30-8BC6-27D6CE07ACC1}">
      <dgm:prSet/>
      <dgm:spPr/>
      <dgm:t>
        <a:bodyPr/>
        <a:lstStyle/>
        <a:p>
          <a:endParaRPr lang="tr-TR"/>
        </a:p>
      </dgm:t>
    </dgm:pt>
    <dgm:pt modelId="{8809751F-1E6B-4DE7-9B63-5AD2AF49E8AF}">
      <dgm:prSet phldrT="[Metin]"/>
      <dgm:spPr/>
      <dgm:t>
        <a:bodyPr/>
        <a:lstStyle/>
        <a:p>
          <a:r>
            <a:rPr lang="tr-TR" dirty="0" smtClean="0"/>
            <a:t>Ben Basamağı</a:t>
          </a:r>
          <a:endParaRPr lang="tr-TR" dirty="0"/>
        </a:p>
      </dgm:t>
    </dgm:pt>
    <dgm:pt modelId="{3D5262A0-9C50-4EFD-9869-C47C5206A044}" type="parTrans" cxnId="{D1DB881D-E03F-4E60-A4AA-9B9DC50F072D}">
      <dgm:prSet/>
      <dgm:spPr/>
      <dgm:t>
        <a:bodyPr/>
        <a:lstStyle/>
        <a:p>
          <a:endParaRPr lang="tr-TR"/>
        </a:p>
      </dgm:t>
    </dgm:pt>
    <dgm:pt modelId="{491510C0-0A26-465F-A97D-38FFA8069E88}" type="sibTrans" cxnId="{D1DB881D-E03F-4E60-A4AA-9B9DC50F072D}">
      <dgm:prSet/>
      <dgm:spPr/>
      <dgm:t>
        <a:bodyPr/>
        <a:lstStyle/>
        <a:p>
          <a:endParaRPr lang="tr-TR"/>
        </a:p>
      </dgm:t>
    </dgm:pt>
    <dgm:pt modelId="{A5DACC90-305A-4CA7-9DDA-ECF2CE6FFE6D}">
      <dgm:prSet phldrT="[Metin]"/>
      <dgm:spPr/>
      <dgm:t>
        <a:bodyPr/>
        <a:lstStyle/>
        <a:p>
          <a:r>
            <a:rPr lang="tr-TR" dirty="0" smtClean="0"/>
            <a:t>Sen Basamağı</a:t>
          </a:r>
          <a:endParaRPr lang="tr-TR" dirty="0"/>
        </a:p>
      </dgm:t>
    </dgm:pt>
    <dgm:pt modelId="{26EE80C0-9540-434C-BDFF-01E4ADBDC347}" type="parTrans" cxnId="{023F183B-B442-4517-B418-5D9368C135F4}">
      <dgm:prSet/>
      <dgm:spPr/>
      <dgm:t>
        <a:bodyPr/>
        <a:lstStyle/>
        <a:p>
          <a:endParaRPr lang="tr-TR"/>
        </a:p>
      </dgm:t>
    </dgm:pt>
    <dgm:pt modelId="{20D801F9-A048-4124-A5B2-8F0FE3E0F725}" type="sibTrans" cxnId="{023F183B-B442-4517-B418-5D9368C135F4}">
      <dgm:prSet/>
      <dgm:spPr/>
      <dgm:t>
        <a:bodyPr/>
        <a:lstStyle/>
        <a:p>
          <a:endParaRPr lang="tr-TR"/>
        </a:p>
      </dgm:t>
    </dgm:pt>
    <dgm:pt modelId="{71F80347-81F6-4393-B245-4084CC0E95ED}" type="pres">
      <dgm:prSet presAssocID="{1666ECF2-B61E-4A49-B201-08005B4742BB}" presName="rootnode" presStyleCnt="0">
        <dgm:presLayoutVars>
          <dgm:chMax/>
          <dgm:chPref/>
          <dgm:dir/>
          <dgm:animLvl val="lvl"/>
        </dgm:presLayoutVars>
      </dgm:prSet>
      <dgm:spPr/>
      <dgm:t>
        <a:bodyPr/>
        <a:lstStyle/>
        <a:p>
          <a:endParaRPr lang="tr-TR"/>
        </a:p>
      </dgm:t>
    </dgm:pt>
    <dgm:pt modelId="{7532A3AE-CA07-41BD-9DC2-99A13F266553}" type="pres">
      <dgm:prSet presAssocID="{09A2D561-47A0-4D50-8E32-43907D20B855}" presName="composite" presStyleCnt="0"/>
      <dgm:spPr/>
    </dgm:pt>
    <dgm:pt modelId="{77EEF43A-B21C-4300-80A5-167ADE987BED}" type="pres">
      <dgm:prSet presAssocID="{09A2D561-47A0-4D50-8E32-43907D20B855}" presName="LShape" presStyleLbl="alignNode1" presStyleIdx="0" presStyleCnt="5"/>
      <dgm:spPr/>
    </dgm:pt>
    <dgm:pt modelId="{92081871-F3FF-4FEF-8384-BCA5A7D67092}" type="pres">
      <dgm:prSet presAssocID="{09A2D561-47A0-4D50-8E32-43907D20B855}" presName="ParentText" presStyleLbl="revTx" presStyleIdx="0" presStyleCnt="3">
        <dgm:presLayoutVars>
          <dgm:chMax val="0"/>
          <dgm:chPref val="0"/>
          <dgm:bulletEnabled val="1"/>
        </dgm:presLayoutVars>
      </dgm:prSet>
      <dgm:spPr/>
      <dgm:t>
        <a:bodyPr/>
        <a:lstStyle/>
        <a:p>
          <a:endParaRPr lang="tr-TR"/>
        </a:p>
      </dgm:t>
    </dgm:pt>
    <dgm:pt modelId="{74376668-B60A-4041-9E63-9C10D36A9964}" type="pres">
      <dgm:prSet presAssocID="{09A2D561-47A0-4D50-8E32-43907D20B855}" presName="Triangle" presStyleLbl="alignNode1" presStyleIdx="1" presStyleCnt="5"/>
      <dgm:spPr/>
    </dgm:pt>
    <dgm:pt modelId="{962676D1-AEF2-4C02-95E8-BEA89A64AA27}" type="pres">
      <dgm:prSet presAssocID="{4101DE2F-611F-4F52-9DF5-467DFC979C5D}" presName="sibTrans" presStyleCnt="0"/>
      <dgm:spPr/>
    </dgm:pt>
    <dgm:pt modelId="{4B387CA2-45B3-49F3-8A6C-A7D4DC1C54FE}" type="pres">
      <dgm:prSet presAssocID="{4101DE2F-611F-4F52-9DF5-467DFC979C5D}" presName="space" presStyleCnt="0"/>
      <dgm:spPr/>
    </dgm:pt>
    <dgm:pt modelId="{FF7AF18B-3E24-4351-AC7F-FCCE38EC412D}" type="pres">
      <dgm:prSet presAssocID="{8809751F-1E6B-4DE7-9B63-5AD2AF49E8AF}" presName="composite" presStyleCnt="0"/>
      <dgm:spPr/>
    </dgm:pt>
    <dgm:pt modelId="{6912CB78-8451-4FDA-99E5-EE3DD8AD3CBE}" type="pres">
      <dgm:prSet presAssocID="{8809751F-1E6B-4DE7-9B63-5AD2AF49E8AF}" presName="LShape" presStyleLbl="alignNode1" presStyleIdx="2" presStyleCnt="5"/>
      <dgm:spPr/>
    </dgm:pt>
    <dgm:pt modelId="{2AC07389-0160-4179-9BB1-67E42C08664E}" type="pres">
      <dgm:prSet presAssocID="{8809751F-1E6B-4DE7-9B63-5AD2AF49E8AF}" presName="ParentText" presStyleLbl="revTx" presStyleIdx="1" presStyleCnt="3">
        <dgm:presLayoutVars>
          <dgm:chMax val="0"/>
          <dgm:chPref val="0"/>
          <dgm:bulletEnabled val="1"/>
        </dgm:presLayoutVars>
      </dgm:prSet>
      <dgm:spPr/>
      <dgm:t>
        <a:bodyPr/>
        <a:lstStyle/>
        <a:p>
          <a:endParaRPr lang="tr-TR"/>
        </a:p>
      </dgm:t>
    </dgm:pt>
    <dgm:pt modelId="{DAEECED6-A233-4A58-995F-336F7C640CBA}" type="pres">
      <dgm:prSet presAssocID="{8809751F-1E6B-4DE7-9B63-5AD2AF49E8AF}" presName="Triangle" presStyleLbl="alignNode1" presStyleIdx="3" presStyleCnt="5"/>
      <dgm:spPr/>
    </dgm:pt>
    <dgm:pt modelId="{8D30DBE5-88EA-4E78-A04B-73C198CDCB7B}" type="pres">
      <dgm:prSet presAssocID="{491510C0-0A26-465F-A97D-38FFA8069E88}" presName="sibTrans" presStyleCnt="0"/>
      <dgm:spPr/>
    </dgm:pt>
    <dgm:pt modelId="{0CE9E32C-DE6B-4FF7-8753-CE6362FBCF07}" type="pres">
      <dgm:prSet presAssocID="{491510C0-0A26-465F-A97D-38FFA8069E88}" presName="space" presStyleCnt="0"/>
      <dgm:spPr/>
    </dgm:pt>
    <dgm:pt modelId="{5062340A-21B0-4B97-ABAD-7D88F0999C1D}" type="pres">
      <dgm:prSet presAssocID="{A5DACC90-305A-4CA7-9DDA-ECF2CE6FFE6D}" presName="composite" presStyleCnt="0"/>
      <dgm:spPr/>
    </dgm:pt>
    <dgm:pt modelId="{30752732-CF67-4268-BAC6-AC22D46DA63A}" type="pres">
      <dgm:prSet presAssocID="{A5DACC90-305A-4CA7-9DDA-ECF2CE6FFE6D}" presName="LShape" presStyleLbl="alignNode1" presStyleIdx="4" presStyleCnt="5"/>
      <dgm:spPr/>
    </dgm:pt>
    <dgm:pt modelId="{A2B99271-864B-4CAF-8FE6-D910D0E94091}" type="pres">
      <dgm:prSet presAssocID="{A5DACC90-305A-4CA7-9DDA-ECF2CE6FFE6D}" presName="ParentText" presStyleLbl="revTx" presStyleIdx="2" presStyleCnt="3">
        <dgm:presLayoutVars>
          <dgm:chMax val="0"/>
          <dgm:chPref val="0"/>
          <dgm:bulletEnabled val="1"/>
        </dgm:presLayoutVars>
      </dgm:prSet>
      <dgm:spPr/>
      <dgm:t>
        <a:bodyPr/>
        <a:lstStyle/>
        <a:p>
          <a:endParaRPr lang="tr-TR"/>
        </a:p>
      </dgm:t>
    </dgm:pt>
  </dgm:ptLst>
  <dgm:cxnLst>
    <dgm:cxn modelId="{6DC257E4-ECA0-4C85-AD1A-262C79F9BEF0}" type="presOf" srcId="{1666ECF2-B61E-4A49-B201-08005B4742BB}" destId="{71F80347-81F6-4393-B245-4084CC0E95ED}" srcOrd="0" destOrd="0" presId="urn:microsoft.com/office/officeart/2009/3/layout/StepUpProcess"/>
    <dgm:cxn modelId="{DF6D5364-422F-41F5-9FD4-2B6E25A937F2}" type="presOf" srcId="{8809751F-1E6B-4DE7-9B63-5AD2AF49E8AF}" destId="{2AC07389-0160-4179-9BB1-67E42C08664E}" srcOrd="0" destOrd="0" presId="urn:microsoft.com/office/officeart/2009/3/layout/StepUpProcess"/>
    <dgm:cxn modelId="{02F75C2E-ECB2-4C30-8BC6-27D6CE07ACC1}" srcId="{1666ECF2-B61E-4A49-B201-08005B4742BB}" destId="{09A2D561-47A0-4D50-8E32-43907D20B855}" srcOrd="0" destOrd="0" parTransId="{F94C1517-BB1B-47DA-BA9F-5637177BD598}" sibTransId="{4101DE2F-611F-4F52-9DF5-467DFC979C5D}"/>
    <dgm:cxn modelId="{33FF5EF9-2EBF-48A6-8D45-53FAFD73F93A}" type="presOf" srcId="{A5DACC90-305A-4CA7-9DDA-ECF2CE6FFE6D}" destId="{A2B99271-864B-4CAF-8FE6-D910D0E94091}" srcOrd="0" destOrd="0" presId="urn:microsoft.com/office/officeart/2009/3/layout/StepUpProcess"/>
    <dgm:cxn modelId="{023F183B-B442-4517-B418-5D9368C135F4}" srcId="{1666ECF2-B61E-4A49-B201-08005B4742BB}" destId="{A5DACC90-305A-4CA7-9DDA-ECF2CE6FFE6D}" srcOrd="2" destOrd="0" parTransId="{26EE80C0-9540-434C-BDFF-01E4ADBDC347}" sibTransId="{20D801F9-A048-4124-A5B2-8F0FE3E0F725}"/>
    <dgm:cxn modelId="{2CC0CB19-7E34-4B83-B359-30691B8EFC71}" type="presOf" srcId="{09A2D561-47A0-4D50-8E32-43907D20B855}" destId="{92081871-F3FF-4FEF-8384-BCA5A7D67092}" srcOrd="0" destOrd="0" presId="urn:microsoft.com/office/officeart/2009/3/layout/StepUpProcess"/>
    <dgm:cxn modelId="{D1DB881D-E03F-4E60-A4AA-9B9DC50F072D}" srcId="{1666ECF2-B61E-4A49-B201-08005B4742BB}" destId="{8809751F-1E6B-4DE7-9B63-5AD2AF49E8AF}" srcOrd="1" destOrd="0" parTransId="{3D5262A0-9C50-4EFD-9869-C47C5206A044}" sibTransId="{491510C0-0A26-465F-A97D-38FFA8069E88}"/>
    <dgm:cxn modelId="{02D31751-78DC-4944-B7B9-CD8B5AF094BA}" type="presParOf" srcId="{71F80347-81F6-4393-B245-4084CC0E95ED}" destId="{7532A3AE-CA07-41BD-9DC2-99A13F266553}" srcOrd="0" destOrd="0" presId="urn:microsoft.com/office/officeart/2009/3/layout/StepUpProcess"/>
    <dgm:cxn modelId="{F51859EE-8C5F-4782-9ADD-1C1CE080DB3D}" type="presParOf" srcId="{7532A3AE-CA07-41BD-9DC2-99A13F266553}" destId="{77EEF43A-B21C-4300-80A5-167ADE987BED}" srcOrd="0" destOrd="0" presId="urn:microsoft.com/office/officeart/2009/3/layout/StepUpProcess"/>
    <dgm:cxn modelId="{40B55106-3D8E-4FBF-8789-0115F77ECA29}" type="presParOf" srcId="{7532A3AE-CA07-41BD-9DC2-99A13F266553}" destId="{92081871-F3FF-4FEF-8384-BCA5A7D67092}" srcOrd="1" destOrd="0" presId="urn:microsoft.com/office/officeart/2009/3/layout/StepUpProcess"/>
    <dgm:cxn modelId="{97161D26-BB47-4D40-ABAB-DA2BCEEF74C4}" type="presParOf" srcId="{7532A3AE-CA07-41BD-9DC2-99A13F266553}" destId="{74376668-B60A-4041-9E63-9C10D36A9964}" srcOrd="2" destOrd="0" presId="urn:microsoft.com/office/officeart/2009/3/layout/StepUpProcess"/>
    <dgm:cxn modelId="{3147313F-3A8F-42BA-BFE6-7C69449F1E49}" type="presParOf" srcId="{71F80347-81F6-4393-B245-4084CC0E95ED}" destId="{962676D1-AEF2-4C02-95E8-BEA89A64AA27}" srcOrd="1" destOrd="0" presId="urn:microsoft.com/office/officeart/2009/3/layout/StepUpProcess"/>
    <dgm:cxn modelId="{D15256BD-1DB4-40B6-8E0A-9AD14A4A949D}" type="presParOf" srcId="{962676D1-AEF2-4C02-95E8-BEA89A64AA27}" destId="{4B387CA2-45B3-49F3-8A6C-A7D4DC1C54FE}" srcOrd="0" destOrd="0" presId="urn:microsoft.com/office/officeart/2009/3/layout/StepUpProcess"/>
    <dgm:cxn modelId="{553C5705-5794-4DEA-BF67-B5A3C3646B7E}" type="presParOf" srcId="{71F80347-81F6-4393-B245-4084CC0E95ED}" destId="{FF7AF18B-3E24-4351-AC7F-FCCE38EC412D}" srcOrd="2" destOrd="0" presId="urn:microsoft.com/office/officeart/2009/3/layout/StepUpProcess"/>
    <dgm:cxn modelId="{B5114B55-45BE-4EF9-8457-40664C02A578}" type="presParOf" srcId="{FF7AF18B-3E24-4351-AC7F-FCCE38EC412D}" destId="{6912CB78-8451-4FDA-99E5-EE3DD8AD3CBE}" srcOrd="0" destOrd="0" presId="urn:microsoft.com/office/officeart/2009/3/layout/StepUpProcess"/>
    <dgm:cxn modelId="{6D1CF57B-FB84-4191-868D-A1523948C9F3}" type="presParOf" srcId="{FF7AF18B-3E24-4351-AC7F-FCCE38EC412D}" destId="{2AC07389-0160-4179-9BB1-67E42C08664E}" srcOrd="1" destOrd="0" presId="urn:microsoft.com/office/officeart/2009/3/layout/StepUpProcess"/>
    <dgm:cxn modelId="{876E4F68-69DC-423C-B631-5B7708B96B66}" type="presParOf" srcId="{FF7AF18B-3E24-4351-AC7F-FCCE38EC412D}" destId="{DAEECED6-A233-4A58-995F-336F7C640CBA}" srcOrd="2" destOrd="0" presId="urn:microsoft.com/office/officeart/2009/3/layout/StepUpProcess"/>
    <dgm:cxn modelId="{EB735BD8-07CC-4CC3-ACA5-E5373219B622}" type="presParOf" srcId="{71F80347-81F6-4393-B245-4084CC0E95ED}" destId="{8D30DBE5-88EA-4E78-A04B-73C198CDCB7B}" srcOrd="3" destOrd="0" presId="urn:microsoft.com/office/officeart/2009/3/layout/StepUpProcess"/>
    <dgm:cxn modelId="{BA73A4E7-61A8-46EA-8F8B-DA40C5EEE247}" type="presParOf" srcId="{8D30DBE5-88EA-4E78-A04B-73C198CDCB7B}" destId="{0CE9E32C-DE6B-4FF7-8753-CE6362FBCF07}" srcOrd="0" destOrd="0" presId="urn:microsoft.com/office/officeart/2009/3/layout/StepUpProcess"/>
    <dgm:cxn modelId="{2D143371-225D-43E6-A167-38C9872D80CF}" type="presParOf" srcId="{71F80347-81F6-4393-B245-4084CC0E95ED}" destId="{5062340A-21B0-4B97-ABAD-7D88F0999C1D}" srcOrd="4" destOrd="0" presId="urn:microsoft.com/office/officeart/2009/3/layout/StepUpProcess"/>
    <dgm:cxn modelId="{57DEBDEC-3356-4C9E-912C-A6E8F863E578}" type="presParOf" srcId="{5062340A-21B0-4B97-ABAD-7D88F0999C1D}" destId="{30752732-CF67-4268-BAC6-AC22D46DA63A}" srcOrd="0" destOrd="0" presId="urn:microsoft.com/office/officeart/2009/3/layout/StepUpProcess"/>
    <dgm:cxn modelId="{83E0AAEC-0B37-49BF-8550-4BB3C8DAE212}" type="presParOf" srcId="{5062340A-21B0-4B97-ABAD-7D88F0999C1D}" destId="{A2B99271-864B-4CAF-8FE6-D910D0E94091}" srcOrd="1" destOrd="0" presId="urn:microsoft.com/office/officeart/2009/3/layout/StepU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EEF43A-B21C-4300-80A5-167ADE987BED}">
      <dsp:nvSpPr>
        <dsp:cNvPr id="0" name=""/>
        <dsp:cNvSpPr/>
      </dsp:nvSpPr>
      <dsp:spPr>
        <a:xfrm rot="5400000">
          <a:off x="654511" y="1189074"/>
          <a:ext cx="1966618" cy="3272408"/>
        </a:xfrm>
        <a:prstGeom prst="corner">
          <a:avLst>
            <a:gd name="adj1" fmla="val 16120"/>
            <a:gd name="adj2" fmla="val 1611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2081871-F3FF-4FEF-8384-BCA5A7D67092}">
      <dsp:nvSpPr>
        <dsp:cNvPr id="0" name=""/>
        <dsp:cNvSpPr/>
      </dsp:nvSpPr>
      <dsp:spPr>
        <a:xfrm>
          <a:off x="326234" y="2166819"/>
          <a:ext cx="2954349" cy="25896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8120" tIns="198120" rIns="198120" bIns="198120" numCol="1" spcCol="1270" anchor="t" anchorCtr="0">
          <a:noAutofit/>
        </a:bodyPr>
        <a:lstStyle/>
        <a:p>
          <a:pPr lvl="0" algn="l" defTabSz="2311400">
            <a:lnSpc>
              <a:spcPct val="90000"/>
            </a:lnSpc>
            <a:spcBef>
              <a:spcPct val="0"/>
            </a:spcBef>
            <a:spcAft>
              <a:spcPct val="35000"/>
            </a:spcAft>
          </a:pPr>
          <a:r>
            <a:rPr lang="tr-TR" sz="5200" kern="1200" dirty="0" smtClean="0"/>
            <a:t>Onlar Basamağı</a:t>
          </a:r>
          <a:endParaRPr lang="tr-TR" sz="5200" kern="1200" dirty="0"/>
        </a:p>
      </dsp:txBody>
      <dsp:txXfrm>
        <a:off x="326234" y="2166819"/>
        <a:ext cx="2954349" cy="2589660"/>
      </dsp:txXfrm>
    </dsp:sp>
    <dsp:sp modelId="{74376668-B60A-4041-9E63-9C10D36A9964}">
      <dsp:nvSpPr>
        <dsp:cNvPr id="0" name=""/>
        <dsp:cNvSpPr/>
      </dsp:nvSpPr>
      <dsp:spPr>
        <a:xfrm>
          <a:off x="2723158" y="948155"/>
          <a:ext cx="557424" cy="557424"/>
        </a:xfrm>
        <a:prstGeom prst="triangle">
          <a:avLst>
            <a:gd name="adj" fmla="val 10000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912CB78-8451-4FDA-99E5-EE3DD8AD3CBE}">
      <dsp:nvSpPr>
        <dsp:cNvPr id="0" name=""/>
        <dsp:cNvSpPr/>
      </dsp:nvSpPr>
      <dsp:spPr>
        <a:xfrm rot="5400000">
          <a:off x="4271211" y="294118"/>
          <a:ext cx="1966618" cy="3272408"/>
        </a:xfrm>
        <a:prstGeom prst="corner">
          <a:avLst>
            <a:gd name="adj1" fmla="val 16120"/>
            <a:gd name="adj2" fmla="val 1611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AC07389-0160-4179-9BB1-67E42C08664E}">
      <dsp:nvSpPr>
        <dsp:cNvPr id="0" name=""/>
        <dsp:cNvSpPr/>
      </dsp:nvSpPr>
      <dsp:spPr>
        <a:xfrm>
          <a:off x="3942934" y="1271863"/>
          <a:ext cx="2954349" cy="25896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8120" tIns="198120" rIns="198120" bIns="198120" numCol="1" spcCol="1270" anchor="t" anchorCtr="0">
          <a:noAutofit/>
        </a:bodyPr>
        <a:lstStyle/>
        <a:p>
          <a:pPr lvl="0" algn="l" defTabSz="2311400">
            <a:lnSpc>
              <a:spcPct val="90000"/>
            </a:lnSpc>
            <a:spcBef>
              <a:spcPct val="0"/>
            </a:spcBef>
            <a:spcAft>
              <a:spcPct val="35000"/>
            </a:spcAft>
          </a:pPr>
          <a:r>
            <a:rPr lang="tr-TR" sz="5200" kern="1200" dirty="0" smtClean="0"/>
            <a:t>Ben Basamağı</a:t>
          </a:r>
          <a:endParaRPr lang="tr-TR" sz="5200" kern="1200" dirty="0"/>
        </a:p>
      </dsp:txBody>
      <dsp:txXfrm>
        <a:off x="3942934" y="1271863"/>
        <a:ext cx="2954349" cy="2589660"/>
      </dsp:txXfrm>
    </dsp:sp>
    <dsp:sp modelId="{DAEECED6-A233-4A58-995F-336F7C640CBA}">
      <dsp:nvSpPr>
        <dsp:cNvPr id="0" name=""/>
        <dsp:cNvSpPr/>
      </dsp:nvSpPr>
      <dsp:spPr>
        <a:xfrm>
          <a:off x="6339859" y="53199"/>
          <a:ext cx="557424" cy="557424"/>
        </a:xfrm>
        <a:prstGeom prst="triangle">
          <a:avLst>
            <a:gd name="adj" fmla="val 10000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0752732-CF67-4268-BAC6-AC22D46DA63A}">
      <dsp:nvSpPr>
        <dsp:cNvPr id="0" name=""/>
        <dsp:cNvSpPr/>
      </dsp:nvSpPr>
      <dsp:spPr>
        <a:xfrm rot="5400000">
          <a:off x="7887912" y="-600837"/>
          <a:ext cx="1966618" cy="3272408"/>
        </a:xfrm>
        <a:prstGeom prst="corner">
          <a:avLst>
            <a:gd name="adj1" fmla="val 16120"/>
            <a:gd name="adj2" fmla="val 1611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2B99271-864B-4CAF-8FE6-D910D0E94091}">
      <dsp:nvSpPr>
        <dsp:cNvPr id="0" name=""/>
        <dsp:cNvSpPr/>
      </dsp:nvSpPr>
      <dsp:spPr>
        <a:xfrm>
          <a:off x="7559634" y="376907"/>
          <a:ext cx="2954349" cy="25896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8120" tIns="198120" rIns="198120" bIns="198120" numCol="1" spcCol="1270" anchor="t" anchorCtr="0">
          <a:noAutofit/>
        </a:bodyPr>
        <a:lstStyle/>
        <a:p>
          <a:pPr lvl="0" algn="l" defTabSz="2311400">
            <a:lnSpc>
              <a:spcPct val="90000"/>
            </a:lnSpc>
            <a:spcBef>
              <a:spcPct val="0"/>
            </a:spcBef>
            <a:spcAft>
              <a:spcPct val="35000"/>
            </a:spcAft>
          </a:pPr>
          <a:r>
            <a:rPr lang="tr-TR" sz="5200" kern="1200" dirty="0" smtClean="0"/>
            <a:t>Sen Basamağı</a:t>
          </a:r>
          <a:endParaRPr lang="tr-TR" sz="5200" kern="1200" dirty="0"/>
        </a:p>
      </dsp:txBody>
      <dsp:txXfrm>
        <a:off x="7559634" y="376907"/>
        <a:ext cx="2954349" cy="2589660"/>
      </dsp:txXfrm>
    </dsp:sp>
  </dsp:spTree>
</dsp:drawing>
</file>

<file path=ppt/diagrams/layout1.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3379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2868061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3147190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1359929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5716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2459AB-9B60-4ECA-9E83-3E9C2F210DDC}" type="datetimeFigureOut">
              <a:rPr lang="tr-TR" smtClean="0"/>
              <a:t>9.12.2020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1158114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2459AB-9B60-4ECA-9E83-3E9C2F210DDC}" type="datetimeFigureOut">
              <a:rPr lang="tr-TR" smtClean="0"/>
              <a:t>9.12.2020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865013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2459AB-9B60-4ECA-9E83-3E9C2F210DDC}" type="datetimeFigureOut">
              <a:rPr lang="tr-TR" smtClean="0"/>
              <a:t>9.12.2020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3901407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62459AB-9B60-4ECA-9E83-3E9C2F210DDC}" type="datetimeFigureOut">
              <a:rPr lang="tr-TR" smtClean="0"/>
              <a:t>9.12.2020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2696506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62459AB-9B60-4ECA-9E83-3E9C2F210DDC}" type="datetimeFigureOut">
              <a:rPr lang="tr-TR" smtClean="0"/>
              <a:t>9.12.2020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870DC12-52AD-4BC0-BB71-554A3CAA7D83}" type="slidenum">
              <a:rPr lang="tr-TR" smtClean="0"/>
              <a:t>‹#›</a:t>
            </a:fld>
            <a:endParaRPr lang="tr-TR"/>
          </a:p>
        </p:txBody>
      </p:sp>
    </p:spTree>
    <p:extLst>
      <p:ext uri="{BB962C8B-B14F-4D97-AF65-F5344CB8AC3E}">
        <p14:creationId xmlns:p14="http://schemas.microsoft.com/office/powerpoint/2010/main" val="2679031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62459AB-9B60-4ECA-9E83-3E9C2F210DDC}" type="datetimeFigureOut">
              <a:rPr lang="tr-TR" smtClean="0"/>
              <a:t>9.12.2020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4006320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62459AB-9B60-4ECA-9E83-3E9C2F210DDC}" type="datetimeFigureOut">
              <a:rPr lang="tr-TR" smtClean="0"/>
              <a:t>9.12.2020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870DC12-52AD-4BC0-BB71-554A3CAA7D83}"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00480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EMPATİ</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smtClean="0"/>
              <a:t>Empati: </a:t>
            </a:r>
          </a:p>
          <a:p>
            <a:pPr>
              <a:spcBef>
                <a:spcPts val="1800"/>
              </a:spcBef>
            </a:pPr>
            <a:r>
              <a:rPr lang="tr-TR" sz="2800" dirty="0" smtClean="0"/>
              <a:t>Empati kavramının tanımlarına baktığımızda;</a:t>
            </a:r>
          </a:p>
          <a:p>
            <a:pPr>
              <a:spcBef>
                <a:spcPts val="1800"/>
              </a:spcBef>
            </a:pPr>
            <a:r>
              <a:rPr lang="tr-TR" sz="2800" dirty="0"/>
              <a:t> </a:t>
            </a:r>
            <a:r>
              <a:rPr lang="tr-TR" sz="2800" dirty="0" smtClean="0"/>
              <a:t>- Bir kişinin kendisini karşısındaki kişinin yerine koyarak olaylara ve durumlara karşısındakinin bakış açısı ile bakması, o kişinin duygu ve düşüncelerini doğru olarak anlaması, hissetmesi ve bu durumu ona iletmesi sürecidir.</a:t>
            </a:r>
          </a:p>
          <a:p>
            <a:pPr>
              <a:spcBef>
                <a:spcPts val="1800"/>
              </a:spcBef>
            </a:pPr>
            <a:r>
              <a:rPr lang="tr-TR" sz="2800" dirty="0" err="1" smtClean="0"/>
              <a:t>Empatik</a:t>
            </a:r>
            <a:r>
              <a:rPr lang="tr-TR" sz="2800" dirty="0" smtClean="0"/>
              <a:t> iletişim biçimi en sağlıklı iletişim biçimi olup insanları birbirine yakınlaştırma özelliğine sahiptir.</a:t>
            </a:r>
            <a:endParaRPr lang="tr-TR" sz="2800" dirty="0"/>
          </a:p>
        </p:txBody>
      </p:sp>
    </p:spTree>
    <p:extLst>
      <p:ext uri="{BB962C8B-B14F-4D97-AF65-F5344CB8AC3E}">
        <p14:creationId xmlns:p14="http://schemas.microsoft.com/office/powerpoint/2010/main" val="10713909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EMPATİ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a:t>Empatinin Basamakları: </a:t>
            </a:r>
          </a:p>
          <a:p>
            <a:pPr>
              <a:spcBef>
                <a:spcPts val="1800"/>
              </a:spcBef>
            </a:pPr>
            <a:r>
              <a:rPr lang="tr-TR" sz="2800" dirty="0" smtClean="0"/>
              <a:t>Üstün Dökmen tarafından geliştirilen Aşamalı Empati Sınıflaması üç temel empati basamağına dayanmaktadır. Bu basamaklar da kendi içlerinde iki ayrı basamağa daha (duygu ve düşünce) ayrılmaktadır.</a:t>
            </a:r>
          </a:p>
          <a:p>
            <a:pPr>
              <a:spcBef>
                <a:spcPts val="1800"/>
              </a:spcBef>
            </a:pPr>
            <a:r>
              <a:rPr lang="tr-TR" sz="2800" b="1" dirty="0" smtClean="0">
                <a:solidFill>
                  <a:schemeClr val="accent1">
                    <a:lumMod val="75000"/>
                  </a:schemeClr>
                </a:solidFill>
              </a:rPr>
              <a:t>Onlar Basamağı:</a:t>
            </a:r>
            <a:r>
              <a:rPr lang="tr-TR" sz="2800" b="1" dirty="0" smtClean="0"/>
              <a:t> </a:t>
            </a:r>
            <a:r>
              <a:rPr lang="tr-TR" sz="2800" i="1" dirty="0" smtClean="0"/>
              <a:t>Senin Sorunların Karşısında Onlar (Toplum)Ne </a:t>
            </a:r>
            <a:r>
              <a:rPr lang="tr-TR" sz="2800" i="1" dirty="0"/>
              <a:t>D</a:t>
            </a:r>
            <a:r>
              <a:rPr lang="tr-TR" sz="2800" i="1" dirty="0" smtClean="0"/>
              <a:t>üşünüyor? Ne Hissediyor? </a:t>
            </a:r>
          </a:p>
          <a:p>
            <a:pPr>
              <a:spcBef>
                <a:spcPts val="1800"/>
              </a:spcBef>
            </a:pPr>
            <a:r>
              <a:rPr lang="tr-TR" sz="2800" dirty="0" smtClean="0"/>
              <a:t>Onlar basamağı toplumun değer yargılarını içerir. Bu basamakta karşılıklı iletişim içerisinde bulunan kişilerin duygu ve düşüncelerine yer verilmez, daha çok toplumun bu durum ya da olay hakkında ne düşündüğü ya da hissettiği önemsenir.</a:t>
            </a:r>
            <a:endParaRPr lang="tr-TR" sz="2800" dirty="0"/>
          </a:p>
        </p:txBody>
      </p:sp>
    </p:spTree>
    <p:extLst>
      <p:ext uri="{BB962C8B-B14F-4D97-AF65-F5344CB8AC3E}">
        <p14:creationId xmlns:p14="http://schemas.microsoft.com/office/powerpoint/2010/main" val="411378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EMPATİ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a:t>Empatinin Basamakları: </a:t>
            </a:r>
          </a:p>
          <a:p>
            <a:pPr>
              <a:spcBef>
                <a:spcPts val="1800"/>
              </a:spcBef>
            </a:pPr>
            <a:r>
              <a:rPr lang="tr-TR" sz="2800" b="1" dirty="0" smtClean="0">
                <a:solidFill>
                  <a:schemeClr val="accent1">
                    <a:lumMod val="75000"/>
                  </a:schemeClr>
                </a:solidFill>
              </a:rPr>
              <a:t>Sen Basamağı:</a:t>
            </a:r>
            <a:r>
              <a:rPr lang="tr-TR" sz="2800" b="1" dirty="0" smtClean="0"/>
              <a:t> </a:t>
            </a:r>
            <a:r>
              <a:rPr lang="tr-TR" sz="2800" i="1" dirty="0" smtClean="0"/>
              <a:t>Senin Sorunların Karşısında Ben Ne Düşünüyorum? Ne Hissediyorsun? </a:t>
            </a:r>
          </a:p>
          <a:p>
            <a:pPr>
              <a:spcBef>
                <a:spcPts val="1800"/>
              </a:spcBef>
            </a:pPr>
            <a:r>
              <a:rPr lang="tr-TR" sz="2800" dirty="0" smtClean="0"/>
              <a:t>Sen basamağındaki kişi karşısındakinin rolüne girmeyi başarmış kişidir. </a:t>
            </a:r>
            <a:r>
              <a:rPr lang="tr-TR" sz="2800" dirty="0" err="1" smtClean="0"/>
              <a:t>Laylara</a:t>
            </a:r>
            <a:r>
              <a:rPr lang="tr-TR" sz="2800" dirty="0" smtClean="0"/>
              <a:t> karşı tarafından penceresinden bakabilir. Bu basamakta toplumun ya da kişinin kendi düşünceleri değil sorun sahibinin duygu ve düşünceleri önem kazanır ve onun sorununa odaklanılır. </a:t>
            </a:r>
            <a:endParaRPr lang="tr-TR" sz="2800" dirty="0"/>
          </a:p>
        </p:txBody>
      </p:sp>
    </p:spTree>
    <p:extLst>
      <p:ext uri="{BB962C8B-B14F-4D97-AF65-F5344CB8AC3E}">
        <p14:creationId xmlns:p14="http://schemas.microsoft.com/office/powerpoint/2010/main" val="25825025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EMPATİ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a:t>Empatinin Basamakları: </a:t>
            </a:r>
          </a:p>
          <a:p>
            <a:pPr>
              <a:spcBef>
                <a:spcPts val="1800"/>
              </a:spcBef>
            </a:pPr>
            <a:r>
              <a:rPr lang="tr-TR" sz="2800" b="1" dirty="0" smtClean="0">
                <a:solidFill>
                  <a:schemeClr val="accent1">
                    <a:lumMod val="75000"/>
                  </a:schemeClr>
                </a:solidFill>
              </a:rPr>
              <a:t>Sen Basamağı:</a:t>
            </a:r>
            <a:r>
              <a:rPr lang="tr-TR" sz="2800" b="1" dirty="0" smtClean="0"/>
              <a:t> </a:t>
            </a:r>
            <a:r>
              <a:rPr lang="tr-TR" sz="2800" i="1" dirty="0" smtClean="0"/>
              <a:t>Senin Sorunların Karşısında Sen Ne Düşünüyorsun? Ne Hissediyorum? </a:t>
            </a:r>
            <a:endParaRPr lang="tr-TR" sz="2800" i="1" dirty="0"/>
          </a:p>
          <a:p>
            <a:pPr>
              <a:spcBef>
                <a:spcPts val="1800"/>
              </a:spcBef>
            </a:pPr>
            <a:r>
              <a:rPr lang="tr-TR" sz="2800" dirty="0" err="1" smtClean="0"/>
              <a:t>Empatik</a:t>
            </a:r>
            <a:r>
              <a:rPr lang="tr-TR" sz="2800" dirty="0" smtClean="0"/>
              <a:t> tepki veren kişi bu basamakta benmerkezcidir. Sorun sahibi kişinin duygu ve düşüncelerini önemsemez, genel olarak karşı tarafı eleştirir ya da akıl verir. Hatta bazı durumlarda sorun sahibini sorunları ile baş başa bırakarak kendisinden bahsetmeye başlayabilir. </a:t>
            </a:r>
            <a:endParaRPr lang="tr-TR" sz="2800" dirty="0"/>
          </a:p>
          <a:p>
            <a:pPr>
              <a:spcBef>
                <a:spcPts val="1800"/>
              </a:spcBef>
            </a:pPr>
            <a:r>
              <a:rPr lang="tr-TR" sz="2800" dirty="0" smtClean="0"/>
              <a:t>Ben basamağındaki </a:t>
            </a:r>
            <a:r>
              <a:rPr lang="tr-TR" sz="2800" dirty="0" err="1" smtClean="0"/>
              <a:t>tepkileryeteri</a:t>
            </a:r>
            <a:r>
              <a:rPr lang="tr-TR" sz="2800" dirty="0" smtClean="0"/>
              <a:t> kadar karşı tarafla empati kurmuş sayılmasa da zaman zaman karşı tarafı rahatlatabilecek tepkilerdir. Bu nedenle onlar basamağındaki tepkilere göre daha iyidir.</a:t>
            </a:r>
          </a:p>
        </p:txBody>
      </p:sp>
    </p:spTree>
    <p:extLst>
      <p:ext uri="{BB962C8B-B14F-4D97-AF65-F5344CB8AC3E}">
        <p14:creationId xmlns:p14="http://schemas.microsoft.com/office/powerpoint/2010/main" val="8294531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EMPATİ</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a:t>Empatinin Basamakları: </a:t>
            </a:r>
          </a:p>
          <a:p>
            <a:pPr>
              <a:spcBef>
                <a:spcPts val="1800"/>
              </a:spcBef>
            </a:pPr>
            <a:r>
              <a:rPr lang="tr-TR" sz="2800" dirty="0" smtClean="0"/>
              <a:t>Üstün Dökmen yine bu basamaklara bağlı kalarak 10 tepki sıralamıştır. Bu 10 tepki;</a:t>
            </a:r>
          </a:p>
          <a:p>
            <a:pPr>
              <a:spcBef>
                <a:spcPts val="1800"/>
              </a:spcBef>
            </a:pPr>
            <a:r>
              <a:rPr lang="tr-TR" sz="2800" dirty="0" smtClean="0"/>
              <a:t>1. Senin problemin karşısında başkaları ne düşünür, ne hisseder?: Bu tepkide toplumun değer yargıları önemsenir.</a:t>
            </a:r>
          </a:p>
          <a:p>
            <a:pPr>
              <a:spcBef>
                <a:spcPts val="1800"/>
              </a:spcBef>
            </a:pPr>
            <a:r>
              <a:rPr lang="tr-TR" sz="2800" dirty="0" smtClean="0"/>
              <a:t>2. Eleştiri: Dinleyen kişi sorun sahibini yargılar ve eleştirir.</a:t>
            </a:r>
          </a:p>
          <a:p>
            <a:pPr>
              <a:spcBef>
                <a:spcPts val="1800"/>
              </a:spcBef>
            </a:pPr>
            <a:r>
              <a:rPr lang="tr-TR" sz="2800" dirty="0" smtClean="0"/>
              <a:t>3. Akıl verme: Dinleyen kişi karşısındakine ne yapması gerektiğini söyler</a:t>
            </a:r>
          </a:p>
          <a:p>
            <a:pPr>
              <a:spcBef>
                <a:spcPts val="1800"/>
              </a:spcBef>
            </a:pPr>
            <a:r>
              <a:rPr lang="tr-TR" sz="2800" dirty="0" smtClean="0"/>
              <a:t>4. Teşhis: Soruna ya da sorun sahibine ilişkin bir teşhis koyar</a:t>
            </a:r>
            <a:endParaRPr lang="tr-TR" sz="2800" dirty="0"/>
          </a:p>
        </p:txBody>
      </p:sp>
    </p:spTree>
    <p:extLst>
      <p:ext uri="{BB962C8B-B14F-4D97-AF65-F5344CB8AC3E}">
        <p14:creationId xmlns:p14="http://schemas.microsoft.com/office/powerpoint/2010/main" val="7533007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EMPATİ</a:t>
            </a:r>
            <a:endParaRPr lang="tr-TR" b="1" dirty="0"/>
          </a:p>
        </p:txBody>
      </p:sp>
      <p:sp>
        <p:nvSpPr>
          <p:cNvPr id="4" name="İçerik Yer Tutucusu 2"/>
          <p:cNvSpPr>
            <a:spLocks noGrp="1"/>
          </p:cNvSpPr>
          <p:nvPr>
            <p:ph idx="1"/>
          </p:nvPr>
        </p:nvSpPr>
        <p:spPr>
          <a:xfrm>
            <a:off x="1096963" y="1808163"/>
            <a:ext cx="10515600" cy="4808537"/>
          </a:xfrm>
        </p:spPr>
        <p:txBody>
          <a:bodyPr>
            <a:normAutofit/>
          </a:bodyPr>
          <a:lstStyle/>
          <a:p>
            <a:pPr>
              <a:spcBef>
                <a:spcPts val="1800"/>
              </a:spcBef>
            </a:pPr>
            <a:r>
              <a:rPr lang="tr-TR" sz="2800" b="1" dirty="0"/>
              <a:t>Empatinin Basamakları: </a:t>
            </a:r>
          </a:p>
          <a:p>
            <a:pPr>
              <a:spcBef>
                <a:spcPts val="1800"/>
              </a:spcBef>
            </a:pPr>
            <a:r>
              <a:rPr lang="tr-TR" sz="2800" dirty="0"/>
              <a:t>5</a:t>
            </a:r>
            <a:r>
              <a:rPr lang="tr-TR" sz="2800" dirty="0" smtClean="0"/>
              <a:t>. Bende de var: Dinlediği kişinin yaşadığı problemin kendisinde de var olduğunu dile getirerek kendi sorunlarını anlatmaya başlar</a:t>
            </a:r>
          </a:p>
          <a:p>
            <a:pPr>
              <a:spcBef>
                <a:spcPts val="1800"/>
              </a:spcBef>
            </a:pPr>
            <a:r>
              <a:rPr lang="tr-TR" sz="2800" dirty="0" smtClean="0"/>
              <a:t>6. Benim duygularım: Karşı tarafın sorunu karşısında kendi duygularını dile getirir.</a:t>
            </a:r>
          </a:p>
          <a:p>
            <a:pPr>
              <a:spcBef>
                <a:spcPts val="1800"/>
              </a:spcBef>
            </a:pPr>
            <a:r>
              <a:rPr lang="tr-TR" sz="2800" dirty="0" smtClean="0"/>
              <a:t>7.Destekleme: Karşısındaki kişiyi anladığını ve onu desteklediğini belirtir.</a:t>
            </a:r>
          </a:p>
          <a:p>
            <a:pPr>
              <a:spcBef>
                <a:spcPts val="1800"/>
              </a:spcBef>
            </a:pPr>
            <a:r>
              <a:rPr lang="tr-TR" sz="2800" dirty="0" smtClean="0"/>
              <a:t>8. Soruna Eğilme: Karşı tarafın sorunu ile ilgilenir, soruna ilişkin sorular sorar ve sorunu irdeler</a:t>
            </a:r>
          </a:p>
        </p:txBody>
      </p:sp>
    </p:spTree>
    <p:extLst>
      <p:ext uri="{BB962C8B-B14F-4D97-AF65-F5344CB8AC3E}">
        <p14:creationId xmlns:p14="http://schemas.microsoft.com/office/powerpoint/2010/main" val="19179758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EMPATİ</a:t>
            </a:r>
            <a:endParaRPr lang="tr-TR" b="1" dirty="0"/>
          </a:p>
        </p:txBody>
      </p:sp>
      <p:sp>
        <p:nvSpPr>
          <p:cNvPr id="4" name="İçerik Yer Tutucusu 2"/>
          <p:cNvSpPr>
            <a:spLocks noGrp="1"/>
          </p:cNvSpPr>
          <p:nvPr>
            <p:ph idx="1"/>
          </p:nvPr>
        </p:nvSpPr>
        <p:spPr>
          <a:xfrm>
            <a:off x="1096963" y="1808163"/>
            <a:ext cx="10515600" cy="4808537"/>
          </a:xfrm>
        </p:spPr>
        <p:txBody>
          <a:bodyPr>
            <a:normAutofit/>
          </a:bodyPr>
          <a:lstStyle/>
          <a:p>
            <a:pPr>
              <a:spcBef>
                <a:spcPts val="1800"/>
              </a:spcBef>
            </a:pPr>
            <a:r>
              <a:rPr lang="tr-TR" sz="2800" b="1" dirty="0"/>
              <a:t>Empatinin Basamakları: </a:t>
            </a:r>
          </a:p>
          <a:p>
            <a:pPr>
              <a:spcBef>
                <a:spcPts val="1800"/>
              </a:spcBef>
            </a:pPr>
            <a:r>
              <a:rPr lang="tr-TR" sz="2800" dirty="0" smtClean="0"/>
              <a:t>9. Tekrarlama: Dinlediği sorunu karşı tarafa özetleyerek onu dinlediği mesajını verir ve karşı tarafın duygularına da bu özette yer verir.</a:t>
            </a:r>
          </a:p>
          <a:p>
            <a:pPr>
              <a:spcBef>
                <a:spcPts val="1800"/>
              </a:spcBef>
            </a:pPr>
            <a:r>
              <a:rPr lang="tr-TR" sz="2800" dirty="0" smtClean="0"/>
              <a:t>10. Derin duyguları anlama: Bu basamakta kişi dinlediği kişi ile empati kurar. Kendisini onun yerine koyar. Onun duygu ve düşünceleri fark eder ve fark ettiğini karşı tarafa bildirir.</a:t>
            </a:r>
          </a:p>
          <a:p>
            <a:pPr>
              <a:spcBef>
                <a:spcPts val="1800"/>
              </a:spcBef>
            </a:pPr>
            <a:r>
              <a:rPr lang="tr-TR" sz="2800" dirty="0" smtClean="0"/>
              <a:t>Bu basamaklardan ilki onlar basamağını, 2-6. basamaklar ben basamağını, 7-10. basamaklar ise sen basamağını </a:t>
            </a:r>
            <a:r>
              <a:rPr lang="tr-TR" sz="2800" smtClean="0"/>
              <a:t>temsil etmektedir.</a:t>
            </a:r>
            <a:endParaRPr lang="tr-TR" sz="2800" dirty="0" smtClean="0"/>
          </a:p>
        </p:txBody>
      </p:sp>
    </p:spTree>
    <p:extLst>
      <p:ext uri="{BB962C8B-B14F-4D97-AF65-F5344CB8AC3E}">
        <p14:creationId xmlns:p14="http://schemas.microsoft.com/office/powerpoint/2010/main" val="302908540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EMPATİ</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smtClean="0"/>
              <a:t>Çocuklarda Empatinin Gelişimi: </a:t>
            </a:r>
          </a:p>
          <a:p>
            <a:pPr>
              <a:spcBef>
                <a:spcPts val="1800"/>
              </a:spcBef>
            </a:pPr>
            <a:r>
              <a:rPr lang="tr-TR" sz="2800" b="1" dirty="0" smtClean="0"/>
              <a:t>0-1 yaş arası: </a:t>
            </a:r>
            <a:r>
              <a:rPr lang="tr-TR" sz="2800" dirty="0" smtClean="0"/>
              <a:t>Bebekler bu dönemde ağlayan birini gördüklerinde ağlamaya başlarlar. Bu duygusal uyum empatinin ilk belirtisi olarak gösterilebilir. Bu yaşta çocuk karşı tarafın bir üzüntüsü olduğunu anlayabilir ancak bu dönemde uygun tepki veremez, vermesi beklenmez.</a:t>
            </a:r>
          </a:p>
          <a:p>
            <a:pPr>
              <a:spcBef>
                <a:spcPts val="1800"/>
              </a:spcBef>
            </a:pPr>
            <a:endParaRPr lang="tr-TR" sz="2800" dirty="0"/>
          </a:p>
        </p:txBody>
      </p:sp>
    </p:spTree>
    <p:extLst>
      <p:ext uri="{BB962C8B-B14F-4D97-AF65-F5344CB8AC3E}">
        <p14:creationId xmlns:p14="http://schemas.microsoft.com/office/powerpoint/2010/main" val="38326070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EMPATİ</a:t>
            </a:r>
            <a:endParaRPr lang="tr-TR" b="1" dirty="0"/>
          </a:p>
        </p:txBody>
      </p:sp>
      <p:sp>
        <p:nvSpPr>
          <p:cNvPr id="4" name="İçerik Yer Tutucusu 2"/>
          <p:cNvSpPr>
            <a:spLocks noGrp="1"/>
          </p:cNvSpPr>
          <p:nvPr>
            <p:ph idx="1"/>
          </p:nvPr>
        </p:nvSpPr>
        <p:spPr>
          <a:xfrm>
            <a:off x="1096963" y="1808163"/>
            <a:ext cx="10515600" cy="4808537"/>
          </a:xfrm>
        </p:spPr>
        <p:txBody>
          <a:bodyPr>
            <a:normAutofit/>
          </a:bodyPr>
          <a:lstStyle/>
          <a:p>
            <a:pPr>
              <a:spcBef>
                <a:spcPts val="1800"/>
              </a:spcBef>
            </a:pPr>
            <a:r>
              <a:rPr lang="tr-TR" sz="2800" b="1" dirty="0" smtClean="0"/>
              <a:t>Çocuklarda Empatinin Gelişimi: </a:t>
            </a:r>
          </a:p>
          <a:p>
            <a:pPr>
              <a:spcBef>
                <a:spcPts val="1800"/>
              </a:spcBef>
            </a:pPr>
            <a:r>
              <a:rPr lang="tr-TR" sz="2800" b="1" dirty="0" smtClean="0"/>
              <a:t>2-3 yaş arası: </a:t>
            </a:r>
            <a:r>
              <a:rPr lang="tr-TR" sz="2800" dirty="0" smtClean="0"/>
              <a:t>Bu yaşta çocuklar kendi duyguları ile diğer insanların duygularının farklı olduğunu anlarlar. Kendi ihtiyaçlarını belirlerler ve olaylara ilişkin kendi yorumlarını yaparlar. </a:t>
            </a:r>
          </a:p>
          <a:p>
            <a:pPr>
              <a:spcBef>
                <a:spcPts val="1800"/>
              </a:spcBef>
            </a:pPr>
            <a:r>
              <a:rPr lang="tr-TR" sz="2800" b="1" dirty="0" smtClean="0"/>
              <a:t>3-5 yaş arası: </a:t>
            </a:r>
            <a:r>
              <a:rPr lang="tr-TR" sz="2800" dirty="0" smtClean="0"/>
              <a:t>Bu yaş aralığında çocuklar diğer insanların düşüncelerinin kendininkinden farklı olduğu, herkesin kendine özgü bir bakış açısına sahip olduğu ve herkesin aynı duruma farklı tepkiler verebileceklerini anlamaya başlarlar. Diğer çocukların üzüntüsünü anlayarak onlara destek olmaya çalışırlar.</a:t>
            </a:r>
            <a:endParaRPr lang="tr-TR" sz="2800" dirty="0"/>
          </a:p>
        </p:txBody>
      </p:sp>
    </p:spTree>
    <p:extLst>
      <p:ext uri="{BB962C8B-B14F-4D97-AF65-F5344CB8AC3E}">
        <p14:creationId xmlns:p14="http://schemas.microsoft.com/office/powerpoint/2010/main" val="10538355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EMPATİ</a:t>
            </a:r>
            <a:endParaRPr lang="tr-TR" b="1" dirty="0"/>
          </a:p>
        </p:txBody>
      </p:sp>
      <p:sp>
        <p:nvSpPr>
          <p:cNvPr id="4" name="İçerik Yer Tutucusu 2"/>
          <p:cNvSpPr>
            <a:spLocks noGrp="1"/>
          </p:cNvSpPr>
          <p:nvPr>
            <p:ph idx="1"/>
          </p:nvPr>
        </p:nvSpPr>
        <p:spPr>
          <a:xfrm>
            <a:off x="1096963" y="1808163"/>
            <a:ext cx="10515600" cy="4808537"/>
          </a:xfrm>
        </p:spPr>
        <p:txBody>
          <a:bodyPr>
            <a:normAutofit/>
          </a:bodyPr>
          <a:lstStyle/>
          <a:p>
            <a:pPr>
              <a:spcBef>
                <a:spcPts val="1800"/>
              </a:spcBef>
            </a:pPr>
            <a:r>
              <a:rPr lang="tr-TR" sz="2800" b="1" dirty="0" smtClean="0"/>
              <a:t>Çocuklarda Empatinin Gelişimi: </a:t>
            </a:r>
          </a:p>
          <a:p>
            <a:pPr>
              <a:spcBef>
                <a:spcPts val="1800"/>
              </a:spcBef>
            </a:pPr>
            <a:r>
              <a:rPr lang="tr-TR" sz="2800" b="1" dirty="0" smtClean="0"/>
              <a:t>6-9 yaş arası: </a:t>
            </a:r>
            <a:r>
              <a:rPr lang="tr-TR" sz="2800" dirty="0" smtClean="0"/>
              <a:t>Bu yaş aralığından itibaren çocuklar olaylara başkalarının bakış açısı ile bakabilme yeteneğine sahip olmaya başlarlar. Dil gelişimi ve soyut düşünme becerilerinin gelişimi ile birlikte bu beceriyi ortaya koymaya, ya da kendisinden uzakta olan bir insanın duygu ve düşüncelerine ortak olamaya başlar.</a:t>
            </a:r>
          </a:p>
          <a:p>
            <a:pPr>
              <a:spcBef>
                <a:spcPts val="1800"/>
              </a:spcBef>
            </a:pPr>
            <a:r>
              <a:rPr lang="tr-TR" sz="2800" b="1" dirty="0" smtClean="0"/>
              <a:t>10-12 yaş arası: </a:t>
            </a:r>
            <a:r>
              <a:rPr lang="tr-TR" sz="2800" dirty="0" smtClean="0"/>
              <a:t>Bu dönem itibari ile </a:t>
            </a:r>
            <a:r>
              <a:rPr lang="tr-TR" sz="2800" dirty="0" err="1" smtClean="0"/>
              <a:t>empatik</a:t>
            </a:r>
            <a:r>
              <a:rPr lang="tr-TR" sz="2800" dirty="0" smtClean="0"/>
              <a:t> beceriler artık oldukça gelişmiştir. Çocuk bu dönem itibari ile tanımadığı kişiler ile empati kurabilir ya da dünya sorunları hakkında </a:t>
            </a:r>
            <a:r>
              <a:rPr lang="tr-TR" sz="2800" dirty="0" err="1" smtClean="0"/>
              <a:t>empatik</a:t>
            </a:r>
            <a:r>
              <a:rPr lang="tr-TR" sz="2800" dirty="0" smtClean="0"/>
              <a:t> düşünebilir.</a:t>
            </a:r>
            <a:endParaRPr lang="tr-TR" sz="2800" dirty="0"/>
          </a:p>
        </p:txBody>
      </p:sp>
    </p:spTree>
    <p:extLst>
      <p:ext uri="{BB962C8B-B14F-4D97-AF65-F5344CB8AC3E}">
        <p14:creationId xmlns:p14="http://schemas.microsoft.com/office/powerpoint/2010/main" val="40053360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EMPATİ</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smtClean="0"/>
              <a:t>Günlük Hayatta Empatinin Önemi</a:t>
            </a:r>
            <a:r>
              <a:rPr lang="tr-TR" sz="2800" dirty="0" smtClean="0"/>
              <a:t>:</a:t>
            </a:r>
          </a:p>
          <a:p>
            <a:pPr>
              <a:spcBef>
                <a:spcPts val="1800"/>
              </a:spcBef>
            </a:pPr>
            <a:r>
              <a:rPr lang="tr-TR" sz="2800" dirty="0"/>
              <a:t>E</a:t>
            </a:r>
            <a:r>
              <a:rPr lang="tr-TR" sz="2800" dirty="0" smtClean="0"/>
              <a:t>mpati toplumsal yaşam için gerekli olan en önemli becerilerden biridir. </a:t>
            </a:r>
          </a:p>
          <a:p>
            <a:pPr>
              <a:spcBef>
                <a:spcPts val="1800"/>
              </a:spcBef>
            </a:pPr>
            <a:r>
              <a:rPr lang="tr-TR" sz="2800" dirty="0" smtClean="0"/>
              <a:t>Doğru iletişim kurmak hem kişiyi hem de iletişim kurduğu kişileri rahatlatır ve hayatın daha kolay ve anlaşılır olmasına yardımcı olur.</a:t>
            </a:r>
          </a:p>
          <a:p>
            <a:pPr>
              <a:spcBef>
                <a:spcPts val="1800"/>
              </a:spcBef>
            </a:pPr>
            <a:r>
              <a:rPr lang="tr-TR" sz="2800" dirty="0" smtClean="0"/>
              <a:t>Günlük yaşamdaki sorunların çözümü empati yolu ile sağlanabilir.</a:t>
            </a:r>
          </a:p>
          <a:p>
            <a:pPr>
              <a:spcBef>
                <a:spcPts val="1800"/>
              </a:spcBef>
            </a:pPr>
            <a:r>
              <a:rPr lang="tr-TR" sz="2800" dirty="0" err="1" smtClean="0"/>
              <a:t>Empatik</a:t>
            </a:r>
            <a:r>
              <a:rPr lang="tr-TR" sz="2800" dirty="0" smtClean="0"/>
              <a:t> eğilimleri yüksel olan kişiler çevrelerindeki insanlar tarafından daha çok sevilirler ve daha paylaşımcıdırlar.</a:t>
            </a:r>
          </a:p>
          <a:p>
            <a:pPr>
              <a:spcBef>
                <a:spcPts val="1800"/>
              </a:spcBef>
            </a:pPr>
            <a:r>
              <a:rPr lang="tr-TR" sz="2800" dirty="0" smtClean="0"/>
              <a:t>Empati ile kurulan iletişim daha gerçekçi ve samimidir.</a:t>
            </a:r>
          </a:p>
          <a:p>
            <a:pPr>
              <a:spcBef>
                <a:spcPts val="1800"/>
              </a:spcBef>
            </a:pPr>
            <a:endParaRPr lang="tr-TR" sz="2800" dirty="0"/>
          </a:p>
          <a:p>
            <a:pPr>
              <a:spcBef>
                <a:spcPts val="1800"/>
              </a:spcBef>
            </a:pPr>
            <a:endParaRPr lang="tr-TR" sz="2800" dirty="0"/>
          </a:p>
        </p:txBody>
      </p:sp>
    </p:spTree>
    <p:extLst>
      <p:ext uri="{BB962C8B-B14F-4D97-AF65-F5344CB8AC3E}">
        <p14:creationId xmlns:p14="http://schemas.microsoft.com/office/powerpoint/2010/main" val="13418834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EMPATİ</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a:t>Empati: </a:t>
            </a:r>
          </a:p>
          <a:p>
            <a:pPr>
              <a:spcBef>
                <a:spcPts val="1800"/>
              </a:spcBef>
            </a:pPr>
            <a:r>
              <a:rPr lang="tr-TR" sz="2800" dirty="0" smtClean="0"/>
              <a:t>Bireyler nerede nasıl davranmaları gerektiğini, uyum sağlamayı ve kabul etmeyi sosyal yaşam içerisinde öğrenirler. Bireyler ancak bu şekilde davrandıklarında sosyal olarak kabul görürler ve sosyal olarak kabul görmenin en önemli gerekliliklerin biri de </a:t>
            </a:r>
            <a:r>
              <a:rPr lang="tr-TR" sz="2800" dirty="0" err="1" smtClean="0"/>
              <a:t>empatik</a:t>
            </a:r>
            <a:r>
              <a:rPr lang="tr-TR" sz="2800" dirty="0" smtClean="0"/>
              <a:t> becerilerin gelişimidir. </a:t>
            </a:r>
          </a:p>
          <a:p>
            <a:pPr>
              <a:spcBef>
                <a:spcPts val="1800"/>
              </a:spcBef>
            </a:pPr>
            <a:r>
              <a:rPr lang="tr-TR" sz="2800" dirty="0" smtClean="0"/>
              <a:t>Birey için kendi duygu düşünce ve ihtiyaçlarının yanı sıra bağlı oldukları, iletişim kurdukları sosyal grubun da duygu düşünce ve ihtiyaçları önem taşımaktadır.</a:t>
            </a:r>
            <a:endParaRPr lang="tr-TR" sz="2800" dirty="0"/>
          </a:p>
        </p:txBody>
      </p:sp>
    </p:spTree>
    <p:extLst>
      <p:ext uri="{BB962C8B-B14F-4D97-AF65-F5344CB8AC3E}">
        <p14:creationId xmlns:p14="http://schemas.microsoft.com/office/powerpoint/2010/main" val="30937391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EMPATİ</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smtClean="0"/>
              <a:t>Empati ile Sempati Arasındaki Fark:</a:t>
            </a:r>
          </a:p>
          <a:p>
            <a:pPr>
              <a:spcBef>
                <a:spcPts val="1800"/>
              </a:spcBef>
            </a:pPr>
            <a:r>
              <a:rPr lang="tr-TR" sz="2800" dirty="0" smtClean="0"/>
              <a:t>Sempati duymak karşı tarafın duygularını paylaşmak anlamına gelmektedir. O üzülüyorsa üzülmek, seviniyorsa sevinmek gibi. Ancak sempatide karşıdakinin yerine koymak ya da onu anlamak gerekmemektedir.</a:t>
            </a:r>
          </a:p>
          <a:p>
            <a:pPr>
              <a:spcBef>
                <a:spcPts val="1800"/>
              </a:spcBef>
            </a:pPr>
            <a:r>
              <a:rPr lang="tr-TR" sz="2800" dirty="0" smtClean="0"/>
              <a:t>Empatide ise karşıdakini anlamak karşıdakini yerine kendini koymak esastır.</a:t>
            </a:r>
          </a:p>
          <a:p>
            <a:pPr>
              <a:spcBef>
                <a:spcPts val="1800"/>
              </a:spcBef>
            </a:pPr>
            <a:r>
              <a:rPr lang="tr-TR" sz="2800" dirty="0" smtClean="0"/>
              <a:t>Sempatide ne olursa olsun karşıdakine hak verilir, empati ise karşıdaki anlamak üzerine kurulan bir kavramdır.</a:t>
            </a:r>
            <a:endParaRPr lang="tr-TR" sz="2800" dirty="0"/>
          </a:p>
          <a:p>
            <a:pPr>
              <a:spcBef>
                <a:spcPts val="1800"/>
              </a:spcBef>
            </a:pPr>
            <a:endParaRPr lang="tr-TR" sz="2800" dirty="0"/>
          </a:p>
        </p:txBody>
      </p:sp>
    </p:spTree>
    <p:extLst>
      <p:ext uri="{BB962C8B-B14F-4D97-AF65-F5344CB8AC3E}">
        <p14:creationId xmlns:p14="http://schemas.microsoft.com/office/powerpoint/2010/main" val="28749741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Kaynakça</a:t>
            </a:r>
            <a:endParaRPr lang="tr-TR" b="1" dirty="0"/>
          </a:p>
        </p:txBody>
      </p:sp>
      <p:sp>
        <p:nvSpPr>
          <p:cNvPr id="3" name="İçerik Yer Tutucusu 2"/>
          <p:cNvSpPr>
            <a:spLocks noGrp="1"/>
          </p:cNvSpPr>
          <p:nvPr>
            <p:ph idx="1"/>
          </p:nvPr>
        </p:nvSpPr>
        <p:spPr>
          <a:xfrm>
            <a:off x="1097280" y="1819357"/>
            <a:ext cx="10058400" cy="4023360"/>
          </a:xfrm>
        </p:spPr>
        <p:txBody>
          <a:bodyPr>
            <a:normAutofit fontScale="92500" lnSpcReduction="10000"/>
          </a:bodyPr>
          <a:lstStyle/>
          <a:p>
            <a:r>
              <a:rPr lang="tr-TR" dirty="0" smtClean="0"/>
              <a:t>Körükçü, Ö. </a:t>
            </a:r>
            <a:r>
              <a:rPr lang="tr-TR" dirty="0"/>
              <a:t>(2017). </a:t>
            </a:r>
            <a:r>
              <a:rPr lang="tr-TR" dirty="0" smtClean="0"/>
              <a:t>Çocukla İletişimde Temel Koşullar. </a:t>
            </a:r>
            <a:r>
              <a:rPr lang="tr-TR" dirty="0"/>
              <a:t>Çocuk ve İletişim. Ed.: Neriman Aral. Vize Yayıncılık, </a:t>
            </a:r>
            <a:r>
              <a:rPr lang="tr-TR" dirty="0" smtClean="0"/>
              <a:t>Ankara</a:t>
            </a:r>
          </a:p>
          <a:p>
            <a:r>
              <a:rPr lang="tr-TR" dirty="0" smtClean="0"/>
              <a:t>Bilgili</a:t>
            </a:r>
            <a:r>
              <a:rPr lang="tr-TR" dirty="0"/>
              <a:t>, S. (2019). Aile Eğitimi Kalıplarının  Ebeveyn Tutumları ile İlişkisinin İncelenmesi, Yüksek Lisans Tezi, İstanbul Ticaret Üniversitesi. İstanbul.</a:t>
            </a:r>
          </a:p>
          <a:p>
            <a:r>
              <a:rPr lang="tr-TR" smtClean="0"/>
              <a:t>Köksal </a:t>
            </a:r>
            <a:r>
              <a:rPr lang="tr-TR" dirty="0" smtClean="0"/>
              <a:t>Akyol, A., Oğuz, V. </a:t>
            </a:r>
            <a:r>
              <a:rPr lang="tr-TR" dirty="0"/>
              <a:t>(2014). </a:t>
            </a:r>
            <a:r>
              <a:rPr lang="tr-TR" dirty="0" smtClean="0"/>
              <a:t>İletişimi Oluşturan Temel Koşullar ve İletişim Engelleri. Her </a:t>
            </a:r>
            <a:r>
              <a:rPr lang="tr-TR" dirty="0"/>
              <a:t>Yönü ile Okul Öncesi Eğitim – Etkili İletişim. Ed.: Prof. Dr. F. Abide Güngör </a:t>
            </a:r>
            <a:r>
              <a:rPr lang="tr-TR" dirty="0" err="1"/>
              <a:t>Aytar</a:t>
            </a:r>
            <a:r>
              <a:rPr lang="tr-TR" dirty="0"/>
              <a:t>. Hedef Cs. Basın Yayın. Ankara</a:t>
            </a:r>
            <a:r>
              <a:rPr lang="tr-TR" dirty="0" smtClean="0"/>
              <a:t>.</a:t>
            </a:r>
          </a:p>
          <a:p>
            <a:r>
              <a:rPr lang="tr-TR" dirty="0"/>
              <a:t>Dökmen, Ü. 1998. </a:t>
            </a:r>
            <a:r>
              <a:rPr lang="tr-TR" i="1" dirty="0"/>
              <a:t>İletişim Çatışmaları ve Empati. </a:t>
            </a:r>
            <a:r>
              <a:rPr lang="tr-TR" dirty="0"/>
              <a:t>Sistem Yayıncılık. İstanbul.</a:t>
            </a:r>
          </a:p>
          <a:p>
            <a:r>
              <a:rPr lang="tr-TR" dirty="0"/>
              <a:t>Tayfun, R. (2007). Etkili iletişim ve beden dili. Nobel Basım Evi. Ankara</a:t>
            </a:r>
            <a:r>
              <a:rPr lang="tr-TR" dirty="0" smtClean="0"/>
              <a:t>.</a:t>
            </a:r>
          </a:p>
          <a:p>
            <a:r>
              <a:rPr lang="tr-TR" dirty="0"/>
              <a:t>Pişkin, M. (1991). EMPATİ, KAYGI YE ÇATIŞMA EĞİLİMİ ARASINDAKİ İLİŞKİ. </a:t>
            </a:r>
            <a:r>
              <a:rPr lang="tr-TR" i="1" dirty="0"/>
              <a:t>Ankara Üniversitesi Eğitim Bilimleri Fakültesi Dergisi</a:t>
            </a:r>
            <a:r>
              <a:rPr lang="tr-TR" dirty="0"/>
              <a:t>, </a:t>
            </a:r>
            <a:r>
              <a:rPr lang="tr-TR" i="1" dirty="0"/>
              <a:t>22</a:t>
            </a:r>
            <a:r>
              <a:rPr lang="tr-TR" dirty="0"/>
              <a:t>(2), 775-784</a:t>
            </a:r>
            <a:r>
              <a:rPr lang="tr-TR" dirty="0" smtClean="0"/>
              <a:t>.</a:t>
            </a:r>
          </a:p>
          <a:p>
            <a:r>
              <a:rPr lang="tr-TR" dirty="0"/>
              <a:t>Ersoy, E., &amp; </a:t>
            </a:r>
            <a:r>
              <a:rPr lang="tr-TR" dirty="0" err="1"/>
              <a:t>Köşger</a:t>
            </a:r>
            <a:r>
              <a:rPr lang="tr-TR" dirty="0"/>
              <a:t>, F. (2016). Empati: </a:t>
            </a:r>
            <a:r>
              <a:rPr lang="tr-TR" dirty="0" err="1"/>
              <a:t>Tanimi</a:t>
            </a:r>
            <a:r>
              <a:rPr lang="tr-TR" dirty="0"/>
              <a:t> ve Önemi/</a:t>
            </a:r>
            <a:r>
              <a:rPr lang="tr-TR" dirty="0" err="1"/>
              <a:t>empathy</a:t>
            </a:r>
            <a:r>
              <a:rPr lang="tr-TR" dirty="0"/>
              <a:t>: Definition </a:t>
            </a:r>
            <a:r>
              <a:rPr lang="tr-TR" dirty="0" err="1"/>
              <a:t>and</a:t>
            </a:r>
            <a:r>
              <a:rPr lang="tr-TR" dirty="0"/>
              <a:t> </a:t>
            </a:r>
            <a:r>
              <a:rPr lang="tr-TR" dirty="0" err="1"/>
              <a:t>its</a:t>
            </a:r>
            <a:r>
              <a:rPr lang="tr-TR" dirty="0"/>
              <a:t> </a:t>
            </a:r>
            <a:r>
              <a:rPr lang="tr-TR" dirty="0" err="1"/>
              <a:t>importance</a:t>
            </a:r>
            <a:r>
              <a:rPr lang="tr-TR" dirty="0"/>
              <a:t>. </a:t>
            </a:r>
            <a:r>
              <a:rPr lang="tr-TR" i="1" dirty="0"/>
              <a:t>Osmangazi Tıp Dergisi</a:t>
            </a:r>
            <a:r>
              <a:rPr lang="tr-TR" dirty="0"/>
              <a:t>, </a:t>
            </a:r>
            <a:r>
              <a:rPr lang="tr-TR" i="1" dirty="0"/>
              <a:t>38</a:t>
            </a:r>
            <a:r>
              <a:rPr lang="tr-TR" dirty="0"/>
              <a:t>(2), 9-17.</a:t>
            </a:r>
          </a:p>
          <a:p>
            <a:endParaRPr lang="tr-TR" dirty="0"/>
          </a:p>
          <a:p>
            <a:endParaRPr lang="tr-TR" dirty="0"/>
          </a:p>
        </p:txBody>
      </p:sp>
    </p:spTree>
    <p:extLst>
      <p:ext uri="{BB962C8B-B14F-4D97-AF65-F5344CB8AC3E}">
        <p14:creationId xmlns:p14="http://schemas.microsoft.com/office/powerpoint/2010/main" val="2040574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EMPATİ</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a:t>Empati: </a:t>
            </a:r>
          </a:p>
          <a:p>
            <a:pPr>
              <a:spcBef>
                <a:spcPts val="1800"/>
              </a:spcBef>
            </a:pPr>
            <a:r>
              <a:rPr lang="tr-TR" sz="2800" dirty="0" smtClean="0"/>
              <a:t>Birey eğer </a:t>
            </a:r>
            <a:r>
              <a:rPr lang="tr-TR" sz="2800" dirty="0" err="1" smtClean="0"/>
              <a:t>empatik</a:t>
            </a:r>
            <a:r>
              <a:rPr lang="tr-TR" sz="2800" dirty="0" smtClean="0"/>
              <a:t> düşünebiliyorsa karşısındakinin ya da çevresindekilerin tepkilerini iyi anlayabilir yorumlayabilir ve sorunu çözmek için doğru adımlar atabilir.</a:t>
            </a:r>
          </a:p>
          <a:p>
            <a:pPr>
              <a:spcBef>
                <a:spcPts val="1800"/>
              </a:spcBef>
            </a:pPr>
            <a:r>
              <a:rPr lang="tr-TR" sz="2800" dirty="0" smtClean="0"/>
              <a:t>Empati kurmak iletişimi kolaylaştırır ve kurulan iletişimin kalitesini arttırır. </a:t>
            </a:r>
          </a:p>
          <a:p>
            <a:pPr>
              <a:spcBef>
                <a:spcPts val="1800"/>
              </a:spcBef>
            </a:pPr>
            <a:r>
              <a:rPr lang="tr-TR" sz="2800" dirty="0" err="1" smtClean="0"/>
              <a:t>Empatik</a:t>
            </a:r>
            <a:r>
              <a:rPr lang="tr-TR" sz="2800" dirty="0" smtClean="0"/>
              <a:t> becerileri gelişmiş bireyler çevresindekiler tarafından saygı ve kabul görürler.</a:t>
            </a:r>
            <a:endParaRPr lang="tr-TR" sz="2800" dirty="0"/>
          </a:p>
        </p:txBody>
      </p:sp>
    </p:spTree>
    <p:extLst>
      <p:ext uri="{BB962C8B-B14F-4D97-AF65-F5344CB8AC3E}">
        <p14:creationId xmlns:p14="http://schemas.microsoft.com/office/powerpoint/2010/main" val="35237396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EMPATİ</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a:t>Empati: </a:t>
            </a:r>
          </a:p>
          <a:p>
            <a:pPr>
              <a:spcBef>
                <a:spcPts val="1800"/>
              </a:spcBef>
            </a:pPr>
            <a:r>
              <a:rPr lang="tr-TR" sz="2800" dirty="0" smtClean="0"/>
              <a:t>Empati üç temel öğeden oluşmaktadır;</a:t>
            </a:r>
          </a:p>
          <a:p>
            <a:pPr>
              <a:spcBef>
                <a:spcPts val="1800"/>
              </a:spcBef>
            </a:pPr>
            <a:r>
              <a:rPr lang="tr-TR" sz="2800" dirty="0" smtClean="0"/>
              <a:t>- Empati kuracak olan kişi kendisini iletişim kuracağı kişinin yerine koyabilmeli ve olaya onun bakış açısı ile bakabilmelidir.</a:t>
            </a:r>
          </a:p>
          <a:p>
            <a:pPr>
              <a:spcBef>
                <a:spcPts val="1800"/>
              </a:spcBef>
            </a:pPr>
            <a:r>
              <a:rPr lang="tr-TR" sz="2800" dirty="0" smtClean="0"/>
              <a:t>- Karşımızdaki kişinin duygu ve düşüncelerini doğru anlamış olmamız, empatinin kurulması için en önemli şarttır.</a:t>
            </a:r>
          </a:p>
          <a:p>
            <a:pPr>
              <a:spcBef>
                <a:spcPts val="1800"/>
              </a:spcBef>
            </a:pPr>
            <a:r>
              <a:rPr lang="tr-TR" sz="2800" dirty="0" smtClean="0"/>
              <a:t>- Empati sürecinin tamamlanması için karşı tarafın duygu ve düşüncelerini doğru olarak anladığımızı ona ifade etmemiz gerekir.</a:t>
            </a:r>
          </a:p>
          <a:p>
            <a:pPr marL="0" indent="0">
              <a:spcBef>
                <a:spcPts val="1800"/>
              </a:spcBef>
              <a:buNone/>
            </a:pPr>
            <a:endParaRPr lang="tr-TR" sz="2800" dirty="0"/>
          </a:p>
        </p:txBody>
      </p:sp>
    </p:spTree>
    <p:extLst>
      <p:ext uri="{BB962C8B-B14F-4D97-AF65-F5344CB8AC3E}">
        <p14:creationId xmlns:p14="http://schemas.microsoft.com/office/powerpoint/2010/main" val="19453551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EMPATİ</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smtClean="0"/>
              <a:t>Empati: </a:t>
            </a:r>
          </a:p>
          <a:p>
            <a:pPr>
              <a:spcBef>
                <a:spcPts val="1800"/>
              </a:spcBef>
            </a:pPr>
            <a:r>
              <a:rPr lang="tr-TR" sz="2800" dirty="0" smtClean="0"/>
              <a:t>Empati benmerkezci olmayan bir davranış biçimidir.</a:t>
            </a:r>
          </a:p>
          <a:p>
            <a:pPr>
              <a:spcBef>
                <a:spcPts val="1800"/>
              </a:spcBef>
            </a:pPr>
            <a:r>
              <a:rPr lang="tr-TR" sz="2800" dirty="0" smtClean="0"/>
              <a:t>Benmerkezci olan bireyler karşısındaki kişiyi doğru anlamada ve empati kurmada zorluk yaşamaktadır. </a:t>
            </a:r>
          </a:p>
          <a:p>
            <a:pPr>
              <a:spcBef>
                <a:spcPts val="1800"/>
              </a:spcBef>
            </a:pPr>
            <a:r>
              <a:rPr lang="tr-TR" sz="2800" dirty="0" smtClean="0"/>
              <a:t>Benmerkezcilik ve </a:t>
            </a:r>
            <a:r>
              <a:rPr lang="tr-TR" sz="2800" dirty="0" err="1" smtClean="0"/>
              <a:t>empatik</a:t>
            </a:r>
            <a:r>
              <a:rPr lang="tr-TR" sz="2800" dirty="0" smtClean="0"/>
              <a:t> davranışlar birbiri ile bağdaşmayan iki olgudur. Benmerkezci davranışa sahip kişilerin olaylara ya da durumlara karşısındakinin rolüne girerek bakması neredeyse imkansızdır. O nedenle empatinin gelişebilmesi için ön şart benmerkezciliğin ortadan kalkmasıdır.</a:t>
            </a:r>
            <a:endParaRPr lang="tr-TR" sz="2800" dirty="0"/>
          </a:p>
        </p:txBody>
      </p:sp>
    </p:spTree>
    <p:extLst>
      <p:ext uri="{BB962C8B-B14F-4D97-AF65-F5344CB8AC3E}">
        <p14:creationId xmlns:p14="http://schemas.microsoft.com/office/powerpoint/2010/main" val="16661374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EMPATİ</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a:t>Empati</a:t>
            </a:r>
            <a:r>
              <a:rPr lang="tr-TR" sz="2800" b="1" dirty="0" smtClean="0"/>
              <a:t>:</a:t>
            </a:r>
          </a:p>
          <a:p>
            <a:pPr>
              <a:spcBef>
                <a:spcPts val="1800"/>
              </a:spcBef>
            </a:pPr>
            <a:r>
              <a:rPr lang="tr-TR" sz="2800" dirty="0" err="1" smtClean="0"/>
              <a:t>Empatik</a:t>
            </a:r>
            <a:r>
              <a:rPr lang="tr-TR" sz="2800" dirty="0" smtClean="0"/>
              <a:t> </a:t>
            </a:r>
            <a:r>
              <a:rPr lang="tr-TR" sz="2800" dirty="0" err="1" smtClean="0"/>
              <a:t>iletşim</a:t>
            </a:r>
            <a:r>
              <a:rPr lang="tr-TR" sz="2800" dirty="0" smtClean="0"/>
              <a:t> becerisinin gelişmesi için;</a:t>
            </a:r>
          </a:p>
          <a:p>
            <a:pPr>
              <a:spcBef>
                <a:spcPts val="1800"/>
              </a:spcBef>
            </a:pPr>
            <a:r>
              <a:rPr lang="tr-TR" sz="2800" dirty="0" smtClean="0"/>
              <a:t>- iş birlikçi olmak</a:t>
            </a:r>
          </a:p>
          <a:p>
            <a:pPr>
              <a:spcBef>
                <a:spcPts val="1800"/>
              </a:spcBef>
            </a:pPr>
            <a:r>
              <a:rPr lang="tr-TR" sz="2800" dirty="0" smtClean="0"/>
              <a:t>- dayanışmaya açık olmak,</a:t>
            </a:r>
          </a:p>
          <a:p>
            <a:pPr>
              <a:spcBef>
                <a:spcPts val="1800"/>
              </a:spcBef>
            </a:pPr>
            <a:r>
              <a:rPr lang="tr-TR" sz="2800" dirty="0" smtClean="0"/>
              <a:t>- gerçekçi olmak,</a:t>
            </a:r>
          </a:p>
          <a:p>
            <a:pPr>
              <a:spcBef>
                <a:spcPts val="1800"/>
              </a:spcBef>
            </a:pPr>
            <a:r>
              <a:rPr lang="tr-TR" sz="2800" dirty="0" smtClean="0"/>
              <a:t>- </a:t>
            </a:r>
            <a:r>
              <a:rPr lang="tr-TR" sz="2800" dirty="0" err="1" smtClean="0"/>
              <a:t>savunmacılıktan</a:t>
            </a:r>
            <a:r>
              <a:rPr lang="tr-TR" sz="2800" dirty="0" smtClean="0"/>
              <a:t> uzak olmak,</a:t>
            </a:r>
          </a:p>
          <a:p>
            <a:pPr>
              <a:spcBef>
                <a:spcPts val="1800"/>
              </a:spcBef>
            </a:pPr>
            <a:r>
              <a:rPr lang="tr-TR" sz="2800" dirty="0" smtClean="0"/>
              <a:t>- kendine odaklanmamak önem taşımaktadır.  </a:t>
            </a:r>
            <a:endParaRPr lang="tr-TR" sz="2800" dirty="0"/>
          </a:p>
          <a:p>
            <a:pPr>
              <a:spcBef>
                <a:spcPts val="1800"/>
              </a:spcBef>
            </a:pPr>
            <a:endParaRPr lang="tr-TR" sz="2800" dirty="0"/>
          </a:p>
        </p:txBody>
      </p:sp>
    </p:spTree>
    <p:extLst>
      <p:ext uri="{BB962C8B-B14F-4D97-AF65-F5344CB8AC3E}">
        <p14:creationId xmlns:p14="http://schemas.microsoft.com/office/powerpoint/2010/main" val="34926445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EMPATİ</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a:t>Empati:</a:t>
            </a:r>
          </a:p>
          <a:p>
            <a:pPr>
              <a:spcBef>
                <a:spcPts val="1800"/>
              </a:spcBef>
            </a:pPr>
            <a:r>
              <a:rPr lang="tr-TR" sz="2800" dirty="0" err="1" smtClean="0"/>
              <a:t>Empatik</a:t>
            </a:r>
            <a:r>
              <a:rPr lang="tr-TR" sz="2800" dirty="0" smtClean="0"/>
              <a:t> iletişim kurabilmek için kişinin deneyimlerinde benzer yaşantıların varlığı olumlu bir etken olarak karşımıza çıksa da illa benzer yaşantılara sahip olmak zorunluluğu yoktur.</a:t>
            </a:r>
          </a:p>
          <a:p>
            <a:pPr>
              <a:spcBef>
                <a:spcPts val="1800"/>
              </a:spcBef>
            </a:pPr>
            <a:r>
              <a:rPr lang="tr-TR" sz="2800" dirty="0" smtClean="0"/>
              <a:t>Bazı kaynaklara göre </a:t>
            </a:r>
            <a:r>
              <a:rPr lang="tr-TR" sz="2800" dirty="0" err="1" smtClean="0"/>
              <a:t>empatik</a:t>
            </a:r>
            <a:r>
              <a:rPr lang="tr-TR" sz="2800" dirty="0" smtClean="0"/>
              <a:t> becerilerin gelişimi bebeklik dönemine kadar dayanmaktadır. </a:t>
            </a:r>
          </a:p>
          <a:p>
            <a:pPr>
              <a:spcBef>
                <a:spcPts val="1800"/>
              </a:spcBef>
            </a:pPr>
            <a:r>
              <a:rPr lang="tr-TR" sz="2800" dirty="0" smtClean="0"/>
              <a:t>Genel olarak okul öncesi dönemde başladığı kabul edilen </a:t>
            </a:r>
            <a:r>
              <a:rPr lang="tr-TR" sz="2800" dirty="0" err="1" smtClean="0"/>
              <a:t>empatik</a:t>
            </a:r>
            <a:r>
              <a:rPr lang="tr-TR" sz="2800" dirty="0" smtClean="0"/>
              <a:t> becerilerin üzerinde çevresel faktörlerin etkisi yoğun bir şekilde görülmektedir. </a:t>
            </a:r>
            <a:endParaRPr lang="tr-TR" sz="2800" dirty="0"/>
          </a:p>
        </p:txBody>
      </p:sp>
    </p:spTree>
    <p:extLst>
      <p:ext uri="{BB962C8B-B14F-4D97-AF65-F5344CB8AC3E}">
        <p14:creationId xmlns:p14="http://schemas.microsoft.com/office/powerpoint/2010/main" val="24629847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EMPATİ</a:t>
            </a:r>
            <a:endParaRPr lang="tr-TR" b="1" dirty="0"/>
          </a:p>
        </p:txBody>
      </p:sp>
      <p:sp>
        <p:nvSpPr>
          <p:cNvPr id="3" name="İçerik Yer Tutucusu 2"/>
          <p:cNvSpPr>
            <a:spLocks noGrp="1"/>
          </p:cNvSpPr>
          <p:nvPr>
            <p:ph idx="1"/>
          </p:nvPr>
        </p:nvSpPr>
        <p:spPr>
          <a:xfrm>
            <a:off x="807134" y="1737360"/>
            <a:ext cx="10515600" cy="4808257"/>
          </a:xfrm>
        </p:spPr>
        <p:txBody>
          <a:bodyPr>
            <a:normAutofit/>
          </a:bodyPr>
          <a:lstStyle/>
          <a:p>
            <a:pPr>
              <a:spcBef>
                <a:spcPts val="1800"/>
              </a:spcBef>
            </a:pPr>
            <a:r>
              <a:rPr lang="tr-TR" sz="2800" b="1" dirty="0" smtClean="0"/>
              <a:t>Empatinin Basamakları:</a:t>
            </a:r>
          </a:p>
          <a:p>
            <a:pPr>
              <a:spcBef>
                <a:spcPts val="1800"/>
              </a:spcBef>
            </a:pPr>
            <a:r>
              <a:rPr lang="tr-TR" sz="2800" dirty="0"/>
              <a:t>E</a:t>
            </a:r>
            <a:r>
              <a:rPr lang="tr-TR" sz="2800" dirty="0" smtClean="0"/>
              <a:t>mpatiye ilişkin çalışmalar genel olarak bir </a:t>
            </a:r>
            <a:r>
              <a:rPr lang="tr-TR" sz="2800" dirty="0" err="1" smtClean="0"/>
              <a:t>empatik</a:t>
            </a:r>
            <a:r>
              <a:rPr lang="tr-TR" sz="2800" dirty="0" smtClean="0"/>
              <a:t> tepki sıralamasına dayanır.  Bu sıralamada üç basmak bulunmaktadır.</a:t>
            </a:r>
          </a:p>
          <a:p>
            <a:pPr>
              <a:spcBef>
                <a:spcPts val="1800"/>
              </a:spcBef>
            </a:pPr>
            <a:r>
              <a:rPr lang="tr-TR" sz="2800" dirty="0" smtClean="0"/>
              <a:t>Bu </a:t>
            </a:r>
            <a:r>
              <a:rPr lang="tr-TR" sz="2800" dirty="0" err="1" smtClean="0"/>
              <a:t>basamaklandırma</a:t>
            </a:r>
            <a:r>
              <a:rPr lang="tr-TR" sz="2800" dirty="0" smtClean="0"/>
              <a:t> en kalitesizden en kaliteliye doğru oluşturulmaktadır. </a:t>
            </a:r>
          </a:p>
          <a:p>
            <a:pPr>
              <a:spcBef>
                <a:spcPts val="1800"/>
              </a:spcBef>
            </a:pPr>
            <a:endParaRPr lang="tr-TR" sz="2800" dirty="0"/>
          </a:p>
        </p:txBody>
      </p:sp>
    </p:spTree>
    <p:extLst>
      <p:ext uri="{BB962C8B-B14F-4D97-AF65-F5344CB8AC3E}">
        <p14:creationId xmlns:p14="http://schemas.microsoft.com/office/powerpoint/2010/main" val="20919634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EMPATİ</a:t>
            </a:r>
            <a:endParaRPr lang="tr-TR" b="1"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317338830"/>
              </p:ext>
            </p:extLst>
          </p:nvPr>
        </p:nvGraphicFramePr>
        <p:xfrm>
          <a:off x="973872" y="2273692"/>
          <a:ext cx="10515600" cy="48085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Dikdörtgen 4"/>
          <p:cNvSpPr/>
          <p:nvPr/>
        </p:nvSpPr>
        <p:spPr>
          <a:xfrm>
            <a:off x="1181037" y="1860370"/>
            <a:ext cx="5923148" cy="1184940"/>
          </a:xfrm>
          <a:prstGeom prst="rect">
            <a:avLst/>
          </a:prstGeom>
        </p:spPr>
        <p:txBody>
          <a:bodyPr wrap="square">
            <a:spAutoFit/>
          </a:bodyPr>
          <a:lstStyle/>
          <a:p>
            <a:pPr>
              <a:spcBef>
                <a:spcPts val="1800"/>
              </a:spcBef>
            </a:pPr>
            <a:r>
              <a:rPr lang="tr-TR" sz="2800" b="1" dirty="0"/>
              <a:t>Empatinin Basamakları</a:t>
            </a:r>
            <a:r>
              <a:rPr lang="tr-TR" sz="2800" b="1" dirty="0" smtClean="0"/>
              <a:t>: </a:t>
            </a:r>
          </a:p>
          <a:p>
            <a:pPr>
              <a:spcBef>
                <a:spcPts val="1800"/>
              </a:spcBef>
            </a:pPr>
            <a:r>
              <a:rPr lang="tr-TR" sz="2800" dirty="0" smtClean="0"/>
              <a:t>Aşamalı Empati Sınıflaması</a:t>
            </a:r>
            <a:endParaRPr lang="tr-TR" sz="2800" dirty="0"/>
          </a:p>
        </p:txBody>
      </p:sp>
    </p:spTree>
    <p:extLst>
      <p:ext uri="{BB962C8B-B14F-4D97-AF65-F5344CB8AC3E}">
        <p14:creationId xmlns:p14="http://schemas.microsoft.com/office/powerpoint/2010/main" val="2262595269"/>
      </p:ext>
    </p:extLst>
  </p:cSld>
  <p:clrMapOvr>
    <a:masterClrMapping/>
  </p:clrMapOvr>
  <p:timing>
    <p:tnLst>
      <p:par>
        <p:cTn id="1" dur="indefinite" restart="never" nodeType="tmRoot"/>
      </p:par>
    </p:tnLst>
  </p:timing>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2022</TotalTime>
  <Words>1354</Words>
  <Application>Microsoft Office PowerPoint</Application>
  <PresentationFormat>Geniş ekran</PresentationFormat>
  <Paragraphs>111</Paragraphs>
  <Slides>21</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21</vt:i4>
      </vt:variant>
    </vt:vector>
  </HeadingPairs>
  <TitlesOfParts>
    <vt:vector size="24" baseType="lpstr">
      <vt:lpstr>Calibri</vt:lpstr>
      <vt:lpstr>Calibri Light</vt:lpstr>
      <vt:lpstr>Geçmişe bakış</vt:lpstr>
      <vt:lpstr>EMPATİ</vt:lpstr>
      <vt:lpstr>EMPATİ</vt:lpstr>
      <vt:lpstr>EMPATİ</vt:lpstr>
      <vt:lpstr>EMPATİ</vt:lpstr>
      <vt:lpstr>EMPATİ</vt:lpstr>
      <vt:lpstr>EMPATİ</vt:lpstr>
      <vt:lpstr>EMPATİ</vt:lpstr>
      <vt:lpstr>EMPATİ</vt:lpstr>
      <vt:lpstr>EMPATİ</vt:lpstr>
      <vt:lpstr>EMPATİ</vt:lpstr>
      <vt:lpstr>EMPATİ</vt:lpstr>
      <vt:lpstr>EMPATİ</vt:lpstr>
      <vt:lpstr>EMPATİ</vt:lpstr>
      <vt:lpstr>EMPATİ</vt:lpstr>
      <vt:lpstr>EMPATİ</vt:lpstr>
      <vt:lpstr>EMPATİ</vt:lpstr>
      <vt:lpstr>EMPATİ</vt:lpstr>
      <vt:lpstr>EMPATİ</vt:lpstr>
      <vt:lpstr>EMPATİ</vt:lpstr>
      <vt:lpstr>EMPATİ</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CGM 112   ÇOCUK VE İLETİŞİM</dc:title>
  <dc:creator>sebahat</dc:creator>
  <cp:lastModifiedBy>figen</cp:lastModifiedBy>
  <cp:revision>188</cp:revision>
  <dcterms:created xsi:type="dcterms:W3CDTF">2020-08-13T09:39:35Z</dcterms:created>
  <dcterms:modified xsi:type="dcterms:W3CDTF">2020-12-09T19:18:32Z</dcterms:modified>
</cp:coreProperties>
</file>