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28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84655-1C9B-4061-8ED7-502926B5E18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F512-9203-4337-A55A-C77864DB5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4854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84655-1C9B-4061-8ED7-502926B5E18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F512-9203-4337-A55A-C77864DB5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5417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84655-1C9B-4061-8ED7-502926B5E18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F512-9203-4337-A55A-C77864DB5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9869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84655-1C9B-4061-8ED7-502926B5E18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F512-9203-4337-A55A-C77864DB5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0715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84655-1C9B-4061-8ED7-502926B5E18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F512-9203-4337-A55A-C77864DB5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1008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84655-1C9B-4061-8ED7-502926B5E18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F512-9203-4337-A55A-C77864DB5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4930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84655-1C9B-4061-8ED7-502926B5E18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F512-9203-4337-A55A-C77864DB5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1489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84655-1C9B-4061-8ED7-502926B5E18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F512-9203-4337-A55A-C77864DB5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73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84655-1C9B-4061-8ED7-502926B5E18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F512-9203-4337-A55A-C77864DB5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8187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84655-1C9B-4061-8ED7-502926B5E18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F512-9203-4337-A55A-C77864DB5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5722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84655-1C9B-4061-8ED7-502926B5E18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F512-9203-4337-A55A-C77864DB5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9909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84655-1C9B-4061-8ED7-502926B5E18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EF512-9203-4337-A55A-C77864DB50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454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Sözcük Bilgisi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14.Hafta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3483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Igekötők </a:t>
            </a:r>
            <a:r>
              <a:rPr lang="tr-TR" b="1" dirty="0"/>
              <a:t>(</a:t>
            </a:r>
            <a:r>
              <a:rPr lang="tr-TR" b="1" dirty="0" err="1"/>
              <a:t>Prefixum</a:t>
            </a:r>
            <a:r>
              <a:rPr lang="tr-TR" b="1" dirty="0"/>
              <a:t>/Fiil </a:t>
            </a:r>
            <a:r>
              <a:rPr lang="tr-TR" b="1" dirty="0" smtClean="0"/>
              <a:t>önekleri)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tr-TR" dirty="0" smtClean="0"/>
          </a:p>
          <a:p>
            <a:pPr algn="just"/>
            <a:r>
              <a:rPr lang="tr-TR" dirty="0" smtClean="0"/>
              <a:t>Macarcada Türkçeden farklı olarak kullanılan eklerdir. Bu ekler sadece ek olarak kullanılanlar ve hem ek, hem de yer-yön-durum zarfı olarak kullanılanlar olarak ikiye ayrılabilirler.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Fiil ön eklerinden bir bölümünü alfabetik sıraya göre birer örnekle gösterelim: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4844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Igekötő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át-</a:t>
            </a:r>
            <a:r>
              <a:rPr lang="tr-TR" dirty="0" smtClean="0"/>
              <a:t> 		: </a:t>
            </a:r>
            <a:r>
              <a:rPr lang="tr-TR" dirty="0" err="1" smtClean="0"/>
              <a:t>átír</a:t>
            </a:r>
            <a:endParaRPr lang="tr-TR" b="1" dirty="0" smtClean="0"/>
          </a:p>
          <a:p>
            <a:pPr marL="0" indent="0">
              <a:buNone/>
            </a:pPr>
            <a:r>
              <a:rPr lang="tr-TR" b="1" dirty="0" err="1" smtClean="0"/>
              <a:t>alá</a:t>
            </a:r>
            <a:r>
              <a:rPr lang="tr-TR" b="1" dirty="0" smtClean="0"/>
              <a:t>-		: </a:t>
            </a:r>
            <a:r>
              <a:rPr lang="tr-TR" dirty="0" err="1"/>
              <a:t>aláír</a:t>
            </a:r>
            <a:r>
              <a:rPr lang="tr-TR" dirty="0"/>
              <a:t>	</a:t>
            </a:r>
            <a:endParaRPr lang="tr-TR" dirty="0" smtClean="0"/>
          </a:p>
          <a:p>
            <a:pPr marL="0" indent="0">
              <a:buNone/>
            </a:pPr>
            <a:r>
              <a:rPr lang="tr-TR" b="1" dirty="0" err="1" smtClean="0"/>
              <a:t>abba</a:t>
            </a:r>
            <a:r>
              <a:rPr lang="tr-TR" b="1" dirty="0" smtClean="0"/>
              <a:t>-	</a:t>
            </a:r>
            <a:r>
              <a:rPr lang="tr-TR" dirty="0" smtClean="0"/>
              <a:t>	: </a:t>
            </a:r>
            <a:r>
              <a:rPr lang="tr-TR" dirty="0" err="1" smtClean="0"/>
              <a:t>abbamarad</a:t>
            </a:r>
            <a:r>
              <a:rPr lang="tr-TR" dirty="0"/>
              <a:t>	</a:t>
            </a:r>
            <a:endParaRPr lang="tr-TR" b="1" u="sng" dirty="0" smtClean="0"/>
          </a:p>
          <a:p>
            <a:pPr marL="0" indent="0">
              <a:buNone/>
            </a:pPr>
            <a:r>
              <a:rPr lang="tr-TR" b="1" dirty="0" smtClean="0"/>
              <a:t>be-	</a:t>
            </a:r>
            <a:r>
              <a:rPr lang="tr-TR" dirty="0" smtClean="0"/>
              <a:t>	: </a:t>
            </a:r>
            <a:r>
              <a:rPr lang="tr-TR" dirty="0" err="1" smtClean="0"/>
              <a:t>bemegy</a:t>
            </a: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b="1" dirty="0" smtClean="0"/>
              <a:t>bele-		</a:t>
            </a:r>
            <a:r>
              <a:rPr lang="tr-TR" dirty="0" smtClean="0"/>
              <a:t>: </a:t>
            </a:r>
            <a:r>
              <a:rPr lang="tr-TR" dirty="0" err="1" smtClean="0"/>
              <a:t>beleszól</a:t>
            </a: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518626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Igekötő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el-</a:t>
            </a:r>
            <a:r>
              <a:rPr lang="tr-TR" dirty="0"/>
              <a:t>	</a:t>
            </a:r>
            <a:r>
              <a:rPr lang="tr-TR" dirty="0" smtClean="0"/>
              <a:t>	: </a:t>
            </a:r>
            <a:r>
              <a:rPr lang="tr-TR" dirty="0" err="1" smtClean="0"/>
              <a:t>eljön</a:t>
            </a:r>
            <a:endParaRPr lang="tr-TR" dirty="0" smtClean="0"/>
          </a:p>
          <a:p>
            <a:r>
              <a:rPr lang="tr-TR" b="1" dirty="0" smtClean="0"/>
              <a:t>ellen- 	: </a:t>
            </a:r>
            <a:r>
              <a:rPr lang="tr-TR" dirty="0" err="1" smtClean="0"/>
              <a:t>ellenáll</a:t>
            </a:r>
            <a:endParaRPr lang="tr-TR" dirty="0"/>
          </a:p>
          <a:p>
            <a:r>
              <a:rPr lang="tr-TR" b="1" dirty="0" err="1" smtClean="0"/>
              <a:t>elő</a:t>
            </a:r>
            <a:r>
              <a:rPr lang="tr-TR" b="1" dirty="0" smtClean="0"/>
              <a:t>-		: </a:t>
            </a:r>
            <a:r>
              <a:rPr lang="tr-TR" dirty="0" err="1" smtClean="0"/>
              <a:t>előfordul</a:t>
            </a:r>
            <a:r>
              <a:rPr lang="tr-TR" dirty="0"/>
              <a:t>	</a:t>
            </a:r>
          </a:p>
          <a:p>
            <a:r>
              <a:rPr lang="tr-TR" b="1" dirty="0" err="1" smtClean="0"/>
              <a:t>fel</a:t>
            </a:r>
            <a:r>
              <a:rPr lang="tr-TR" b="1" dirty="0" smtClean="0"/>
              <a:t>- </a:t>
            </a:r>
            <a:r>
              <a:rPr lang="tr-TR" dirty="0"/>
              <a:t>	</a:t>
            </a:r>
            <a:r>
              <a:rPr lang="tr-TR" dirty="0" smtClean="0"/>
              <a:t>	: </a:t>
            </a:r>
            <a:r>
              <a:rPr lang="tr-TR" dirty="0" err="1" smtClean="0"/>
              <a:t>felmegy</a:t>
            </a:r>
            <a:endParaRPr lang="tr-TR" dirty="0" smtClean="0"/>
          </a:p>
          <a:p>
            <a:r>
              <a:rPr lang="tr-TR" b="1" dirty="0" err="1" smtClean="0"/>
              <a:t>félre</a:t>
            </a:r>
            <a:r>
              <a:rPr lang="tr-TR" b="1" dirty="0" smtClean="0"/>
              <a:t>-</a:t>
            </a:r>
            <a:r>
              <a:rPr lang="tr-TR" b="1" dirty="0"/>
              <a:t>	</a:t>
            </a:r>
            <a:r>
              <a:rPr lang="tr-TR" b="1" dirty="0" smtClean="0"/>
              <a:t>: </a:t>
            </a:r>
            <a:r>
              <a:rPr lang="tr-TR" dirty="0" err="1" smtClean="0"/>
              <a:t>félreért</a:t>
            </a:r>
            <a:r>
              <a:rPr lang="tr-TR" b="1" dirty="0"/>
              <a:t>	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1816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Igekötő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hátra</a:t>
            </a:r>
            <a:r>
              <a:rPr lang="tr-TR" b="1" dirty="0" smtClean="0"/>
              <a:t>-	: </a:t>
            </a:r>
            <a:r>
              <a:rPr lang="tr-TR" dirty="0" err="1" smtClean="0"/>
              <a:t>hátranéz</a:t>
            </a:r>
            <a:endParaRPr lang="tr-TR" b="1" dirty="0" smtClean="0"/>
          </a:p>
          <a:p>
            <a:r>
              <a:rPr lang="tr-TR" b="1" dirty="0" smtClean="0"/>
              <a:t>haza-</a:t>
            </a:r>
            <a:r>
              <a:rPr lang="tr-TR" b="1" dirty="0"/>
              <a:t>	</a:t>
            </a:r>
            <a:r>
              <a:rPr lang="tr-TR" b="1" dirty="0" smtClean="0"/>
              <a:t>: </a:t>
            </a:r>
            <a:r>
              <a:rPr lang="tr-TR" dirty="0" err="1" smtClean="0"/>
              <a:t>hazamegy</a:t>
            </a:r>
            <a:r>
              <a:rPr lang="tr-TR" b="1" dirty="0"/>
              <a:t>	</a:t>
            </a:r>
            <a:endParaRPr lang="tr-TR" b="1" dirty="0" smtClean="0"/>
          </a:p>
          <a:p>
            <a:r>
              <a:rPr lang="tr-TR" b="1" dirty="0" err="1" smtClean="0"/>
              <a:t>helyre</a:t>
            </a:r>
            <a:r>
              <a:rPr lang="tr-TR" b="1" dirty="0" smtClean="0"/>
              <a:t>-	: </a:t>
            </a:r>
            <a:r>
              <a:rPr lang="tr-TR" dirty="0" err="1" smtClean="0"/>
              <a:t>helyreáll</a:t>
            </a:r>
            <a:endParaRPr lang="tr-TR" dirty="0" smtClean="0"/>
          </a:p>
          <a:p>
            <a:r>
              <a:rPr lang="tr-TR" b="1" dirty="0" err="1" smtClean="0"/>
              <a:t>hozzá</a:t>
            </a:r>
            <a:r>
              <a:rPr lang="tr-TR" b="1" dirty="0" smtClean="0"/>
              <a:t>-	: </a:t>
            </a:r>
            <a:r>
              <a:rPr lang="tr-TR" dirty="0" err="1" smtClean="0"/>
              <a:t>hozzátesz</a:t>
            </a:r>
            <a:r>
              <a:rPr lang="tr-TR" dirty="0"/>
              <a:t>	</a:t>
            </a:r>
          </a:p>
          <a:p>
            <a:r>
              <a:rPr lang="tr-TR" b="1" dirty="0" smtClean="0"/>
              <a:t>ide-</a:t>
            </a:r>
            <a:r>
              <a:rPr lang="tr-TR" b="1" dirty="0"/>
              <a:t>	</a:t>
            </a:r>
            <a:r>
              <a:rPr lang="tr-TR" b="1" dirty="0" smtClean="0"/>
              <a:t>	: </a:t>
            </a:r>
            <a:r>
              <a:rPr lang="tr-TR" dirty="0" err="1" smtClean="0"/>
              <a:t>idejön</a:t>
            </a: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124832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Igekötő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keresztül</a:t>
            </a:r>
            <a:r>
              <a:rPr lang="tr-TR" b="1" dirty="0" smtClean="0"/>
              <a:t>-</a:t>
            </a:r>
            <a:r>
              <a:rPr lang="tr-TR" b="1" dirty="0"/>
              <a:t>	</a:t>
            </a:r>
            <a:r>
              <a:rPr lang="tr-TR" b="1" dirty="0" smtClean="0"/>
              <a:t>	: </a:t>
            </a:r>
            <a:r>
              <a:rPr lang="tr-TR" dirty="0" err="1" smtClean="0"/>
              <a:t>keresztülmegy</a:t>
            </a:r>
            <a:r>
              <a:rPr lang="tr-TR" b="1" dirty="0"/>
              <a:t>	</a:t>
            </a:r>
            <a:endParaRPr lang="tr-TR" b="1" dirty="0" smtClean="0"/>
          </a:p>
          <a:p>
            <a:r>
              <a:rPr lang="tr-TR" b="1" dirty="0" smtClean="0"/>
              <a:t>ki-			: </a:t>
            </a:r>
            <a:r>
              <a:rPr lang="tr-TR" dirty="0" err="1" smtClean="0"/>
              <a:t>kijön</a:t>
            </a:r>
            <a:r>
              <a:rPr lang="tr-TR" b="1" dirty="0"/>
              <a:t>		</a:t>
            </a:r>
            <a:endParaRPr lang="tr-TR" b="1" dirty="0" smtClean="0"/>
          </a:p>
          <a:p>
            <a:r>
              <a:rPr lang="tr-TR" b="1" dirty="0" err="1" smtClean="0"/>
              <a:t>körül</a:t>
            </a:r>
            <a:r>
              <a:rPr lang="tr-TR" b="1" dirty="0" smtClean="0"/>
              <a:t>-		: </a:t>
            </a:r>
            <a:r>
              <a:rPr lang="tr-TR" dirty="0" err="1" smtClean="0"/>
              <a:t>körülnéz</a:t>
            </a:r>
            <a:r>
              <a:rPr lang="tr-TR" b="1" dirty="0"/>
              <a:t>	</a:t>
            </a:r>
            <a:endParaRPr lang="tr-TR" b="1" dirty="0" smtClean="0"/>
          </a:p>
          <a:p>
            <a:r>
              <a:rPr lang="tr-TR" b="1" dirty="0" err="1" smtClean="0"/>
              <a:t>közbe</a:t>
            </a:r>
            <a:r>
              <a:rPr lang="tr-TR" b="1" dirty="0" smtClean="0"/>
              <a:t>-</a:t>
            </a:r>
            <a:r>
              <a:rPr lang="tr-TR" dirty="0" smtClean="0"/>
              <a:t>		: </a:t>
            </a:r>
            <a:r>
              <a:rPr lang="tr-TR" dirty="0" err="1" smtClean="0"/>
              <a:t>közbejár</a:t>
            </a:r>
            <a:endParaRPr lang="tr-TR" dirty="0" smtClean="0"/>
          </a:p>
          <a:p>
            <a:r>
              <a:rPr lang="tr-TR" b="1" dirty="0" err="1" smtClean="0"/>
              <a:t>külön</a:t>
            </a:r>
            <a:r>
              <a:rPr lang="tr-TR" b="1" dirty="0" smtClean="0"/>
              <a:t>-		: </a:t>
            </a:r>
            <a:r>
              <a:rPr lang="tr-TR" dirty="0" err="1" smtClean="0"/>
              <a:t>különad</a:t>
            </a:r>
            <a:r>
              <a:rPr lang="tr-TR" b="1" dirty="0"/>
              <a:t>	</a:t>
            </a:r>
            <a:endParaRPr lang="tr-TR" b="1" dirty="0" smtClean="0"/>
          </a:p>
          <a:p>
            <a:r>
              <a:rPr lang="tr-TR" b="1" dirty="0" smtClean="0"/>
              <a:t>le-			: </a:t>
            </a:r>
            <a:r>
              <a:rPr lang="tr-TR" dirty="0" err="1" smtClean="0"/>
              <a:t>lemegy</a:t>
            </a:r>
            <a:endParaRPr lang="tr-TR" dirty="0" smtClean="0"/>
          </a:p>
          <a:p>
            <a:r>
              <a:rPr lang="tr-TR" b="1" dirty="0" err="1"/>
              <a:t>m</a:t>
            </a:r>
            <a:r>
              <a:rPr lang="tr-TR" b="1" dirty="0" err="1" smtClean="0"/>
              <a:t>eg</a:t>
            </a:r>
            <a:r>
              <a:rPr lang="tr-TR" b="1" dirty="0" smtClean="0"/>
              <a:t>-		: </a:t>
            </a:r>
            <a:r>
              <a:rPr lang="tr-TR" dirty="0" err="1" smtClean="0"/>
              <a:t>megjön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739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Igekötő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mellé</a:t>
            </a:r>
            <a:r>
              <a:rPr lang="tr-TR" b="1" dirty="0" smtClean="0"/>
              <a:t>-</a:t>
            </a:r>
            <a:r>
              <a:rPr lang="tr-TR" b="1" dirty="0"/>
              <a:t>	</a:t>
            </a:r>
            <a:r>
              <a:rPr lang="tr-TR" b="1" dirty="0" smtClean="0"/>
              <a:t>: </a:t>
            </a:r>
            <a:r>
              <a:rPr lang="tr-TR" dirty="0" err="1" smtClean="0"/>
              <a:t>mellétesz</a:t>
            </a:r>
            <a:r>
              <a:rPr lang="tr-TR" b="1" dirty="0"/>
              <a:t>	</a:t>
            </a:r>
            <a:endParaRPr lang="tr-TR" b="1" dirty="0" smtClean="0"/>
          </a:p>
          <a:p>
            <a:r>
              <a:rPr lang="tr-TR" b="1" dirty="0" smtClean="0"/>
              <a:t>oda- 	: </a:t>
            </a:r>
            <a:r>
              <a:rPr lang="tr-TR" dirty="0" err="1" smtClean="0"/>
              <a:t>odaad</a:t>
            </a:r>
            <a:r>
              <a:rPr lang="tr-TR" b="1" dirty="0" smtClean="0"/>
              <a:t>	</a:t>
            </a:r>
          </a:p>
          <a:p>
            <a:r>
              <a:rPr lang="tr-TR" b="1" dirty="0" err="1" smtClean="0"/>
              <a:t>ott</a:t>
            </a:r>
            <a:r>
              <a:rPr lang="tr-TR" b="1" dirty="0" smtClean="0"/>
              <a:t>-</a:t>
            </a:r>
            <a:r>
              <a:rPr lang="tr-TR" b="1" dirty="0"/>
              <a:t>	</a:t>
            </a:r>
            <a:r>
              <a:rPr lang="tr-TR" b="1" dirty="0" smtClean="0"/>
              <a:t>	: </a:t>
            </a:r>
            <a:r>
              <a:rPr lang="tr-TR" dirty="0" err="1" smtClean="0"/>
              <a:t>ottmarad</a:t>
            </a:r>
            <a:r>
              <a:rPr lang="tr-TR" b="1" dirty="0"/>
              <a:t>	</a:t>
            </a:r>
            <a:endParaRPr lang="tr-TR" b="1" dirty="0" smtClean="0"/>
          </a:p>
          <a:p>
            <a:r>
              <a:rPr lang="tr-TR" b="1" dirty="0" err="1" smtClean="0"/>
              <a:t>össze</a:t>
            </a:r>
            <a:r>
              <a:rPr lang="tr-TR" b="1" dirty="0" smtClean="0"/>
              <a:t>- 	: </a:t>
            </a:r>
            <a:r>
              <a:rPr lang="tr-TR" dirty="0" err="1" smtClean="0"/>
              <a:t>összevesz</a:t>
            </a:r>
            <a:r>
              <a:rPr lang="tr-TR" b="1" dirty="0"/>
              <a:t>	</a:t>
            </a:r>
            <a:endParaRPr lang="tr-TR" b="1" dirty="0" smtClean="0"/>
          </a:p>
          <a:p>
            <a:r>
              <a:rPr lang="tr-TR" b="1" dirty="0" err="1" smtClean="0"/>
              <a:t>rá</a:t>
            </a:r>
            <a:r>
              <a:rPr lang="tr-TR" b="1" dirty="0" smtClean="0"/>
              <a:t>-		: </a:t>
            </a:r>
            <a:r>
              <a:rPr lang="tr-TR" dirty="0" err="1" smtClean="0"/>
              <a:t>ránéz</a:t>
            </a:r>
            <a:r>
              <a:rPr lang="tr-TR" b="1" dirty="0"/>
              <a:t>	</a:t>
            </a:r>
            <a:endParaRPr lang="tr-TR" b="1" dirty="0" smtClean="0"/>
          </a:p>
          <a:p>
            <a:r>
              <a:rPr lang="tr-TR" b="1" dirty="0" err="1" smtClean="0"/>
              <a:t>szembe</a:t>
            </a:r>
            <a:r>
              <a:rPr lang="tr-TR" b="1" dirty="0" smtClean="0"/>
              <a:t>-	: </a:t>
            </a:r>
            <a:r>
              <a:rPr lang="tr-TR" dirty="0" err="1" smtClean="0"/>
              <a:t>szembenéz</a:t>
            </a:r>
            <a:r>
              <a:rPr lang="tr-TR" b="1" dirty="0"/>
              <a:t>	</a:t>
            </a:r>
            <a:endParaRPr lang="tr-TR" b="1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30133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Igekötő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szét</a:t>
            </a:r>
            <a:r>
              <a:rPr lang="tr-TR" b="1" dirty="0" smtClean="0"/>
              <a:t>-			: </a:t>
            </a:r>
            <a:r>
              <a:rPr lang="tr-TR" dirty="0" err="1" smtClean="0"/>
              <a:t>szétoszlik</a:t>
            </a:r>
            <a:endParaRPr lang="tr-TR" dirty="0"/>
          </a:p>
          <a:p>
            <a:r>
              <a:rPr lang="tr-TR" b="1" dirty="0" err="1" smtClean="0"/>
              <a:t>tovább</a:t>
            </a:r>
            <a:r>
              <a:rPr lang="tr-TR" b="1" dirty="0" smtClean="0"/>
              <a:t>- </a:t>
            </a:r>
            <a:r>
              <a:rPr lang="tr-TR" dirty="0"/>
              <a:t>	</a:t>
            </a:r>
            <a:r>
              <a:rPr lang="tr-TR" dirty="0" smtClean="0"/>
              <a:t>	: </a:t>
            </a:r>
            <a:r>
              <a:rPr lang="tr-TR" dirty="0" err="1" smtClean="0"/>
              <a:t>továbbmegy</a:t>
            </a:r>
            <a:endParaRPr lang="tr-TR" dirty="0" smtClean="0"/>
          </a:p>
          <a:p>
            <a:r>
              <a:rPr lang="tr-TR" b="1" dirty="0" err="1" smtClean="0"/>
              <a:t>végbe</a:t>
            </a:r>
            <a:r>
              <a:rPr lang="tr-TR" b="1" dirty="0" smtClean="0"/>
              <a:t>-		: </a:t>
            </a:r>
            <a:r>
              <a:rPr lang="tr-TR" dirty="0" err="1" smtClean="0"/>
              <a:t>végbemegy</a:t>
            </a:r>
            <a:r>
              <a:rPr lang="tr-TR" b="1" dirty="0"/>
              <a:t>	</a:t>
            </a:r>
            <a:endParaRPr lang="tr-TR" b="1" dirty="0" smtClean="0"/>
          </a:p>
          <a:p>
            <a:r>
              <a:rPr lang="tr-TR" b="1" dirty="0" err="1" smtClean="0"/>
              <a:t>végig</a:t>
            </a:r>
            <a:r>
              <a:rPr lang="tr-TR" b="1" dirty="0" smtClean="0"/>
              <a:t>- </a:t>
            </a:r>
            <a:r>
              <a:rPr lang="tr-TR" dirty="0"/>
              <a:t>	</a:t>
            </a:r>
            <a:r>
              <a:rPr lang="tr-TR" dirty="0" smtClean="0"/>
              <a:t>	: </a:t>
            </a:r>
            <a:r>
              <a:rPr lang="tr-TR" dirty="0" err="1" smtClean="0"/>
              <a:t>végiggondol</a:t>
            </a:r>
            <a:r>
              <a:rPr lang="tr-TR" b="1" dirty="0"/>
              <a:t>	</a:t>
            </a:r>
            <a:endParaRPr lang="tr-TR" b="1" dirty="0" smtClean="0"/>
          </a:p>
          <a:p>
            <a:r>
              <a:rPr lang="tr-TR" b="1" dirty="0" err="1" smtClean="0"/>
              <a:t>viszont</a:t>
            </a:r>
            <a:r>
              <a:rPr lang="tr-TR" b="1" dirty="0" smtClean="0"/>
              <a:t>-		: </a:t>
            </a:r>
            <a:r>
              <a:rPr lang="tr-TR" dirty="0" err="1" smtClean="0"/>
              <a:t>viszontlát</a:t>
            </a:r>
            <a:r>
              <a:rPr lang="tr-TR" b="1" dirty="0"/>
              <a:t>	</a:t>
            </a:r>
            <a:endParaRPr lang="tr-TR" dirty="0"/>
          </a:p>
          <a:p>
            <a:r>
              <a:rPr lang="tr-TR" b="1" dirty="0" err="1" smtClean="0"/>
              <a:t>vissza</a:t>
            </a:r>
            <a:r>
              <a:rPr lang="tr-TR" b="1" dirty="0" smtClean="0"/>
              <a:t>-		: </a:t>
            </a:r>
            <a:r>
              <a:rPr lang="tr-TR" dirty="0" err="1" smtClean="0"/>
              <a:t>visszamegy</a:t>
            </a:r>
            <a:r>
              <a:rPr lang="tr-TR" b="1" dirty="0"/>
              <a:t>	</a:t>
            </a:r>
            <a:r>
              <a:rPr lang="tr-TR" b="1" dirty="0" smtClean="0"/>
              <a:t>…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9977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Instrumentalis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Instrumentalis</a:t>
            </a:r>
            <a:r>
              <a:rPr lang="tr-TR" dirty="0"/>
              <a:t>: -</a:t>
            </a:r>
            <a:r>
              <a:rPr lang="tr-TR" dirty="0" err="1"/>
              <a:t>val</a:t>
            </a:r>
            <a:r>
              <a:rPr lang="tr-TR" dirty="0"/>
              <a:t>, -</a:t>
            </a:r>
            <a:r>
              <a:rPr lang="tr-TR" dirty="0" err="1"/>
              <a:t>vel</a:t>
            </a:r>
            <a:r>
              <a:rPr lang="tr-TR" dirty="0"/>
              <a:t> (Türkçe “ile</a:t>
            </a:r>
            <a:r>
              <a:rPr lang="tr-TR" dirty="0" smtClean="0"/>
              <a:t>”).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 smtClean="0"/>
              <a:t>Sz.névmás</a:t>
            </a:r>
            <a:r>
              <a:rPr lang="tr-TR" dirty="0"/>
              <a:t>: </a:t>
            </a:r>
            <a:r>
              <a:rPr lang="tr-TR" dirty="0" err="1"/>
              <a:t>velem</a:t>
            </a:r>
            <a:r>
              <a:rPr lang="tr-TR" dirty="0"/>
              <a:t>, </a:t>
            </a:r>
            <a:r>
              <a:rPr lang="tr-TR" dirty="0" err="1"/>
              <a:t>veled</a:t>
            </a:r>
            <a:r>
              <a:rPr lang="tr-TR" dirty="0"/>
              <a:t>, </a:t>
            </a:r>
            <a:r>
              <a:rPr lang="tr-TR" dirty="0" err="1"/>
              <a:t>vele</a:t>
            </a:r>
            <a:r>
              <a:rPr lang="tr-TR" dirty="0"/>
              <a:t>, </a:t>
            </a:r>
            <a:r>
              <a:rPr lang="tr-TR" dirty="0" err="1"/>
              <a:t>velünk</a:t>
            </a:r>
            <a:r>
              <a:rPr lang="tr-TR" dirty="0"/>
              <a:t>, </a:t>
            </a:r>
            <a:r>
              <a:rPr lang="tr-TR" dirty="0" err="1"/>
              <a:t>veletek</a:t>
            </a:r>
            <a:r>
              <a:rPr lang="tr-TR" dirty="0"/>
              <a:t>, </a:t>
            </a:r>
            <a:r>
              <a:rPr lang="tr-TR" dirty="0" err="1"/>
              <a:t>velük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Kérdő</a:t>
            </a:r>
            <a:r>
              <a:rPr lang="tr-TR" dirty="0"/>
              <a:t> </a:t>
            </a:r>
            <a:r>
              <a:rPr lang="tr-TR" dirty="0" err="1"/>
              <a:t>névmás</a:t>
            </a:r>
            <a:r>
              <a:rPr lang="tr-TR" dirty="0"/>
              <a:t>: </a:t>
            </a:r>
            <a:r>
              <a:rPr lang="tr-TR" dirty="0" err="1"/>
              <a:t>mivel</a:t>
            </a:r>
            <a:r>
              <a:rPr lang="tr-TR" dirty="0"/>
              <a:t>? </a:t>
            </a:r>
            <a:r>
              <a:rPr lang="tr-TR" dirty="0" err="1"/>
              <a:t>kivel</a:t>
            </a:r>
            <a:r>
              <a:rPr lang="tr-TR" dirty="0"/>
              <a:t>?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Mutató</a:t>
            </a:r>
            <a:r>
              <a:rPr lang="tr-TR" dirty="0"/>
              <a:t> </a:t>
            </a:r>
            <a:r>
              <a:rPr lang="tr-TR" dirty="0" err="1"/>
              <a:t>névmás</a:t>
            </a:r>
            <a:r>
              <a:rPr lang="tr-TR" dirty="0"/>
              <a:t>: </a:t>
            </a:r>
            <a:r>
              <a:rPr lang="tr-TR" dirty="0" err="1"/>
              <a:t>azzal</a:t>
            </a:r>
            <a:r>
              <a:rPr lang="tr-TR" dirty="0"/>
              <a:t>, </a:t>
            </a:r>
            <a:r>
              <a:rPr lang="tr-TR" dirty="0" err="1"/>
              <a:t>ezzel</a:t>
            </a:r>
            <a:r>
              <a:rPr lang="tr-TR" dirty="0"/>
              <a:t>, </a:t>
            </a:r>
            <a:r>
              <a:rPr lang="tr-TR" dirty="0" err="1"/>
              <a:t>azokkal</a:t>
            </a:r>
            <a:r>
              <a:rPr lang="tr-TR" dirty="0"/>
              <a:t>, </a:t>
            </a:r>
            <a:r>
              <a:rPr lang="tr-TR" dirty="0" err="1"/>
              <a:t>ezekkel</a:t>
            </a:r>
            <a:r>
              <a:rPr lang="tr-TR" dirty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2059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Instrumentalis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</a:t>
            </a:r>
            <a:r>
              <a:rPr lang="tr-TR" dirty="0" err="1"/>
              <a:t>val</a:t>
            </a:r>
            <a:r>
              <a:rPr lang="tr-TR" dirty="0"/>
              <a:t>,-</a:t>
            </a:r>
            <a:r>
              <a:rPr lang="tr-TR" dirty="0" err="1"/>
              <a:t>vel</a:t>
            </a:r>
            <a:r>
              <a:rPr lang="tr-TR" dirty="0"/>
              <a:t> eki ünsüzle biten bir kelimeye geliyorsa kendisinden önceki sessize, ünsüze dönüşür</a:t>
            </a:r>
            <a:r>
              <a:rPr lang="tr-TR" dirty="0" smtClean="0"/>
              <a:t>:</a:t>
            </a:r>
          </a:p>
          <a:p>
            <a:endParaRPr lang="tr-TR" dirty="0"/>
          </a:p>
          <a:p>
            <a:r>
              <a:rPr lang="tr-TR" dirty="0" err="1"/>
              <a:t>vona</a:t>
            </a:r>
            <a:r>
              <a:rPr lang="tr-TR" b="1" i="1" dirty="0" err="1"/>
              <a:t>t</a:t>
            </a:r>
            <a:r>
              <a:rPr lang="tr-TR" dirty="0" err="1"/>
              <a:t>+val</a:t>
            </a:r>
            <a:r>
              <a:rPr lang="tr-TR" dirty="0"/>
              <a:t>= </a:t>
            </a:r>
            <a:r>
              <a:rPr lang="tr-TR" dirty="0" err="1" smtClean="0"/>
              <a:t>vonat</a:t>
            </a:r>
            <a:r>
              <a:rPr lang="tr-TR" b="1" i="1" dirty="0" err="1" smtClean="0"/>
              <a:t>t</a:t>
            </a:r>
            <a:r>
              <a:rPr lang="tr-TR" dirty="0" err="1" smtClean="0"/>
              <a:t>al</a:t>
            </a:r>
            <a:endParaRPr lang="tr-TR" dirty="0" smtClean="0"/>
          </a:p>
          <a:p>
            <a:endParaRPr lang="tr-TR" dirty="0"/>
          </a:p>
          <a:p>
            <a:r>
              <a:rPr lang="tr-TR" dirty="0" err="1"/>
              <a:t>ké</a:t>
            </a:r>
            <a:r>
              <a:rPr lang="tr-TR" b="1" i="1" dirty="0" err="1"/>
              <a:t>s</a:t>
            </a:r>
            <a:r>
              <a:rPr lang="tr-TR" dirty="0" err="1"/>
              <a:t>+vel</a:t>
            </a:r>
            <a:r>
              <a:rPr lang="tr-TR" dirty="0"/>
              <a:t>= </a:t>
            </a:r>
            <a:r>
              <a:rPr lang="tr-TR" dirty="0" err="1"/>
              <a:t>kés</a:t>
            </a:r>
            <a:r>
              <a:rPr lang="tr-TR" b="1" i="1" dirty="0" err="1"/>
              <a:t>s</a:t>
            </a:r>
            <a:r>
              <a:rPr lang="tr-TR" dirty="0" err="1"/>
              <a:t>el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3020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Instrumentalis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gyerek-gyerekkel</a:t>
            </a:r>
            <a:r>
              <a:rPr lang="tr-TR" dirty="0"/>
              <a:t> 	</a:t>
            </a:r>
            <a:r>
              <a:rPr lang="tr-TR" dirty="0" smtClean="0"/>
              <a:t>	</a:t>
            </a:r>
            <a:r>
              <a:rPr lang="tr-TR" dirty="0" err="1" smtClean="0"/>
              <a:t>kéz-kézzel</a:t>
            </a:r>
            <a:r>
              <a:rPr lang="tr-TR" dirty="0"/>
              <a:t>	</a:t>
            </a:r>
            <a:r>
              <a:rPr lang="tr-TR" dirty="0" smtClean="0"/>
              <a:t>		</a:t>
            </a:r>
            <a:r>
              <a:rPr lang="tr-TR" dirty="0" err="1" smtClean="0"/>
              <a:t>busz-busszal</a:t>
            </a:r>
            <a:r>
              <a:rPr lang="tr-TR" dirty="0"/>
              <a:t>	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gyerekek-gyerekekkel</a:t>
            </a:r>
            <a:r>
              <a:rPr lang="tr-TR" dirty="0" smtClean="0"/>
              <a:t>	</a:t>
            </a:r>
            <a:r>
              <a:rPr lang="tr-TR" dirty="0" err="1" smtClean="0"/>
              <a:t>ceruza-ceruzával</a:t>
            </a:r>
            <a:r>
              <a:rPr lang="tr-TR" dirty="0"/>
              <a:t>	</a:t>
            </a:r>
            <a:r>
              <a:rPr lang="tr-TR" dirty="0" smtClean="0"/>
              <a:t>	</a:t>
            </a:r>
            <a:r>
              <a:rPr lang="tr-TR" dirty="0" err="1" smtClean="0"/>
              <a:t>orvos-orvossal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asszony-asszonnyal	</a:t>
            </a:r>
            <a:r>
              <a:rPr lang="tr-TR" dirty="0" err="1" smtClean="0"/>
              <a:t>emberek-emberekkel</a:t>
            </a:r>
            <a:r>
              <a:rPr lang="tr-TR" dirty="0" smtClean="0"/>
              <a:t>	</a:t>
            </a:r>
            <a:r>
              <a:rPr lang="tr-TR" dirty="0" err="1" smtClean="0"/>
              <a:t>autó-autóval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err="1" smtClean="0"/>
              <a:t>év-évvel</a:t>
            </a:r>
            <a:r>
              <a:rPr lang="tr-TR" dirty="0"/>
              <a:t>		</a:t>
            </a:r>
            <a:r>
              <a:rPr lang="tr-TR" dirty="0" smtClean="0"/>
              <a:t>	</a:t>
            </a:r>
            <a:r>
              <a:rPr lang="tr-TR" dirty="0" err="1" smtClean="0"/>
              <a:t>táska-táskával</a:t>
            </a:r>
            <a:r>
              <a:rPr lang="tr-TR" dirty="0"/>
              <a:t>…	</a:t>
            </a:r>
            <a:r>
              <a:rPr lang="tr-TR" dirty="0" smtClean="0"/>
              <a:t>	</a:t>
            </a:r>
            <a:r>
              <a:rPr lang="tr-TR" dirty="0" err="1" smtClean="0"/>
              <a:t>pénz-pénzzel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4246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 </a:t>
            </a:r>
            <a:r>
              <a:rPr lang="tr-TR" dirty="0" err="1"/>
              <a:t>gyerekek</a:t>
            </a:r>
            <a:r>
              <a:rPr lang="tr-TR" dirty="0"/>
              <a:t> </a:t>
            </a:r>
            <a:r>
              <a:rPr lang="tr-TR" dirty="0" err="1"/>
              <a:t>velünk</a:t>
            </a:r>
            <a:r>
              <a:rPr lang="tr-TR" dirty="0"/>
              <a:t> </a:t>
            </a:r>
            <a:r>
              <a:rPr lang="tr-TR" dirty="0" err="1"/>
              <a:t>voltak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err="1"/>
              <a:t>Kivel</a:t>
            </a:r>
            <a:r>
              <a:rPr lang="tr-TR" dirty="0"/>
              <a:t> </a:t>
            </a:r>
            <a:r>
              <a:rPr lang="tr-TR" dirty="0" err="1"/>
              <a:t>beszélsz</a:t>
            </a:r>
            <a:r>
              <a:rPr lang="tr-TR" dirty="0" smtClean="0"/>
              <a:t>?</a:t>
            </a:r>
          </a:p>
          <a:p>
            <a:endParaRPr lang="tr-TR" dirty="0"/>
          </a:p>
          <a:p>
            <a:r>
              <a:rPr lang="tr-TR" dirty="0" err="1"/>
              <a:t>Találkoztam</a:t>
            </a:r>
            <a:r>
              <a:rPr lang="tr-TR" dirty="0"/>
              <a:t> </a:t>
            </a:r>
            <a:r>
              <a:rPr lang="tr-TR" dirty="0" err="1"/>
              <a:t>vele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Az </a:t>
            </a:r>
            <a:r>
              <a:rPr lang="tr-TR" dirty="0" err="1"/>
              <a:t>autóval</a:t>
            </a:r>
            <a:r>
              <a:rPr lang="tr-TR" dirty="0"/>
              <a:t> megyünk.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2663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Causalis</a:t>
            </a:r>
            <a:r>
              <a:rPr lang="tr-TR" b="1" dirty="0"/>
              <a:t> – </a:t>
            </a:r>
            <a:r>
              <a:rPr lang="tr-TR" b="1" dirty="0" err="1"/>
              <a:t>Finalis</a:t>
            </a:r>
            <a:r>
              <a:rPr lang="tr-TR" b="1" dirty="0"/>
              <a:t>:</a:t>
            </a:r>
            <a:r>
              <a:rPr lang="tr-TR" dirty="0"/>
              <a:t> -</a:t>
            </a:r>
            <a:r>
              <a:rPr lang="tr-TR" dirty="0" err="1"/>
              <a:t>ért</a:t>
            </a:r>
            <a:r>
              <a:rPr lang="tr-TR" dirty="0"/>
              <a:t>  (Türkçedeki “… için” )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Sz.névmás</a:t>
            </a:r>
            <a:r>
              <a:rPr lang="tr-TR" dirty="0"/>
              <a:t>: </a:t>
            </a:r>
            <a:r>
              <a:rPr lang="tr-TR" dirty="0" err="1"/>
              <a:t>értem</a:t>
            </a:r>
            <a:r>
              <a:rPr lang="tr-TR" dirty="0"/>
              <a:t>, </a:t>
            </a:r>
            <a:r>
              <a:rPr lang="tr-TR" dirty="0" err="1"/>
              <a:t>érted</a:t>
            </a:r>
            <a:r>
              <a:rPr lang="tr-TR" dirty="0"/>
              <a:t>, </a:t>
            </a:r>
            <a:r>
              <a:rPr lang="tr-TR" dirty="0" err="1"/>
              <a:t>érte</a:t>
            </a:r>
            <a:r>
              <a:rPr lang="tr-TR" dirty="0"/>
              <a:t>, </a:t>
            </a:r>
            <a:r>
              <a:rPr lang="tr-TR" dirty="0" err="1"/>
              <a:t>értünk</a:t>
            </a:r>
            <a:r>
              <a:rPr lang="tr-TR" dirty="0"/>
              <a:t>, </a:t>
            </a:r>
            <a:r>
              <a:rPr lang="tr-TR" dirty="0" err="1"/>
              <a:t>értetek</a:t>
            </a:r>
            <a:r>
              <a:rPr lang="tr-TR" dirty="0"/>
              <a:t>, </a:t>
            </a:r>
            <a:r>
              <a:rPr lang="tr-TR" dirty="0" err="1"/>
              <a:t>értük</a:t>
            </a:r>
            <a:r>
              <a:rPr lang="tr-TR" dirty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dirty="0" err="1"/>
              <a:t>Kérdő</a:t>
            </a:r>
            <a:r>
              <a:rPr lang="tr-TR" dirty="0"/>
              <a:t> </a:t>
            </a:r>
            <a:r>
              <a:rPr lang="tr-TR" dirty="0" err="1"/>
              <a:t>névmás</a:t>
            </a:r>
            <a:r>
              <a:rPr lang="tr-TR" dirty="0"/>
              <a:t>: </a:t>
            </a:r>
            <a:r>
              <a:rPr lang="tr-TR" dirty="0" err="1"/>
              <a:t>miért</a:t>
            </a:r>
            <a:r>
              <a:rPr lang="tr-TR" dirty="0"/>
              <a:t>? </a:t>
            </a:r>
            <a:r>
              <a:rPr lang="tr-TR" dirty="0" err="1"/>
              <a:t>kiért</a:t>
            </a:r>
            <a:r>
              <a:rPr lang="tr-TR" dirty="0"/>
              <a:t>?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Mutató</a:t>
            </a:r>
            <a:r>
              <a:rPr lang="tr-TR" dirty="0"/>
              <a:t> </a:t>
            </a:r>
            <a:r>
              <a:rPr lang="tr-TR" dirty="0" err="1"/>
              <a:t>névmás</a:t>
            </a:r>
            <a:r>
              <a:rPr lang="tr-TR" dirty="0"/>
              <a:t>:  </a:t>
            </a:r>
            <a:r>
              <a:rPr lang="tr-TR" dirty="0" err="1"/>
              <a:t>ezért</a:t>
            </a:r>
            <a:r>
              <a:rPr lang="tr-TR" dirty="0"/>
              <a:t>, </a:t>
            </a:r>
            <a:r>
              <a:rPr lang="tr-TR" dirty="0" err="1"/>
              <a:t>azért</a:t>
            </a:r>
            <a:r>
              <a:rPr lang="tr-TR" dirty="0"/>
              <a:t>, </a:t>
            </a:r>
            <a:r>
              <a:rPr lang="tr-TR" dirty="0" err="1"/>
              <a:t>ezekért</a:t>
            </a:r>
            <a:r>
              <a:rPr lang="tr-TR" dirty="0"/>
              <a:t>, </a:t>
            </a:r>
            <a:r>
              <a:rPr lang="tr-TR" dirty="0" err="1"/>
              <a:t>azokért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8383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Miért</a:t>
            </a:r>
            <a:r>
              <a:rPr lang="tr-TR" dirty="0"/>
              <a:t> nem </a:t>
            </a:r>
            <a:r>
              <a:rPr lang="tr-TR" dirty="0" err="1"/>
              <a:t>jött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Értem</a:t>
            </a:r>
            <a:r>
              <a:rPr lang="tr-TR" dirty="0"/>
              <a:t> </a:t>
            </a:r>
            <a:r>
              <a:rPr lang="tr-TR" dirty="0" err="1"/>
              <a:t>sokat</a:t>
            </a:r>
            <a:r>
              <a:rPr lang="tr-TR" dirty="0"/>
              <a:t> </a:t>
            </a:r>
            <a:r>
              <a:rPr lang="tr-TR" dirty="0" err="1"/>
              <a:t>tett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Pista</a:t>
            </a:r>
            <a:r>
              <a:rPr lang="tr-TR" dirty="0"/>
              <a:t> </a:t>
            </a:r>
            <a:r>
              <a:rPr lang="tr-TR" dirty="0" err="1"/>
              <a:t>tejért</a:t>
            </a:r>
            <a:r>
              <a:rPr lang="tr-TR" dirty="0"/>
              <a:t> </a:t>
            </a:r>
            <a:r>
              <a:rPr lang="tr-TR" dirty="0" err="1"/>
              <a:t>ment</a:t>
            </a:r>
            <a:r>
              <a:rPr lang="tr-TR" dirty="0"/>
              <a:t> a </a:t>
            </a:r>
            <a:r>
              <a:rPr lang="tr-TR" dirty="0" err="1"/>
              <a:t>boltba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8226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Translativus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Translativus:</a:t>
            </a:r>
            <a:r>
              <a:rPr lang="tr-TR" dirty="0"/>
              <a:t> -</a:t>
            </a:r>
            <a:r>
              <a:rPr lang="tr-TR" dirty="0" err="1"/>
              <a:t>vá</a:t>
            </a:r>
            <a:r>
              <a:rPr lang="tr-TR" dirty="0"/>
              <a:t>, -</a:t>
            </a:r>
            <a:r>
              <a:rPr lang="tr-TR" dirty="0" err="1"/>
              <a:t>vé</a:t>
            </a:r>
            <a:r>
              <a:rPr lang="tr-TR" dirty="0"/>
              <a:t>  (değişim, hal değiştirme, durum değiştirme ifade eder. Kendisinden önce sessiz geliyorsa o sessize dönüşür)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A </a:t>
            </a:r>
            <a:r>
              <a:rPr lang="tr-TR" dirty="0" err="1"/>
              <a:t>jég</a:t>
            </a:r>
            <a:r>
              <a:rPr lang="tr-TR" dirty="0"/>
              <a:t> </a:t>
            </a:r>
            <a:r>
              <a:rPr lang="tr-TR" dirty="0" err="1"/>
              <a:t>vízzé</a:t>
            </a:r>
            <a:r>
              <a:rPr lang="tr-TR" dirty="0"/>
              <a:t> </a:t>
            </a:r>
            <a:r>
              <a:rPr lang="tr-TR" dirty="0" err="1"/>
              <a:t>vált</a:t>
            </a:r>
            <a:r>
              <a:rPr lang="tr-TR" dirty="0"/>
              <a:t> (</a:t>
            </a:r>
            <a:r>
              <a:rPr lang="tr-TR" dirty="0" err="1"/>
              <a:t>víz+vé</a:t>
            </a:r>
            <a:r>
              <a:rPr lang="tr-TR" dirty="0"/>
              <a:t>=</a:t>
            </a:r>
            <a:r>
              <a:rPr lang="tr-TR" dirty="0" err="1"/>
              <a:t>vízzé</a:t>
            </a:r>
            <a:r>
              <a:rPr lang="tr-TR" dirty="0"/>
              <a:t>)</a:t>
            </a:r>
          </a:p>
          <a:p>
            <a:r>
              <a:rPr lang="tr-TR" dirty="0"/>
              <a:t>A </a:t>
            </a:r>
            <a:r>
              <a:rPr lang="tr-TR" dirty="0" err="1"/>
              <a:t>feladata</a:t>
            </a:r>
            <a:r>
              <a:rPr lang="tr-TR" dirty="0"/>
              <a:t> </a:t>
            </a:r>
            <a:r>
              <a:rPr lang="tr-TR" dirty="0" err="1"/>
              <a:t>fontossá</a:t>
            </a:r>
            <a:r>
              <a:rPr lang="tr-TR" dirty="0"/>
              <a:t> </a:t>
            </a:r>
            <a:r>
              <a:rPr lang="tr-TR" dirty="0" err="1"/>
              <a:t>valik</a:t>
            </a:r>
            <a:r>
              <a:rPr lang="tr-TR" dirty="0"/>
              <a:t>.(</a:t>
            </a:r>
            <a:r>
              <a:rPr lang="tr-TR" dirty="0" err="1"/>
              <a:t>fontos+vá</a:t>
            </a:r>
            <a:r>
              <a:rPr lang="tr-TR" dirty="0"/>
              <a:t>=</a:t>
            </a:r>
            <a:r>
              <a:rPr lang="tr-TR" dirty="0" err="1"/>
              <a:t>fontossá</a:t>
            </a:r>
            <a:r>
              <a:rPr lang="tr-TR" dirty="0"/>
              <a:t>)</a:t>
            </a:r>
          </a:p>
          <a:p>
            <a:r>
              <a:rPr lang="tr-TR" dirty="0"/>
              <a:t>1845-ben </a:t>
            </a:r>
            <a:r>
              <a:rPr lang="tr-TR" dirty="0" err="1"/>
              <a:t>elnökké</a:t>
            </a:r>
            <a:r>
              <a:rPr lang="tr-TR" dirty="0"/>
              <a:t> </a:t>
            </a:r>
            <a:r>
              <a:rPr lang="tr-TR" dirty="0" err="1"/>
              <a:t>választották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0428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Essivus</a:t>
            </a:r>
            <a:r>
              <a:rPr lang="tr-TR" b="1" dirty="0"/>
              <a:t> </a:t>
            </a:r>
            <a:r>
              <a:rPr lang="tr-TR" b="1" dirty="0" err="1"/>
              <a:t>Formalis</a:t>
            </a:r>
            <a:r>
              <a:rPr lang="tr-TR" b="1" dirty="0"/>
              <a:t>: </a:t>
            </a:r>
            <a:r>
              <a:rPr lang="tr-TR" dirty="0"/>
              <a:t>-</a:t>
            </a:r>
            <a:r>
              <a:rPr lang="tr-TR" dirty="0" err="1"/>
              <a:t>ként</a:t>
            </a:r>
            <a:r>
              <a:rPr lang="tr-TR" dirty="0"/>
              <a:t> (…. olarak)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turista</a:t>
            </a:r>
            <a:r>
              <a:rPr lang="tr-TR" i="1" dirty="0" err="1"/>
              <a:t>ként</a:t>
            </a:r>
            <a:r>
              <a:rPr lang="tr-TR" dirty="0"/>
              <a:t>, </a:t>
            </a:r>
            <a:r>
              <a:rPr lang="tr-TR" dirty="0" err="1"/>
              <a:t>tanár</a:t>
            </a:r>
            <a:r>
              <a:rPr lang="tr-TR" i="1" dirty="0" err="1"/>
              <a:t>ként</a:t>
            </a:r>
            <a:r>
              <a:rPr lang="tr-TR" dirty="0"/>
              <a:t>, </a:t>
            </a:r>
            <a:r>
              <a:rPr lang="tr-TR" dirty="0" err="1"/>
              <a:t>orvos</a:t>
            </a:r>
            <a:r>
              <a:rPr lang="tr-TR" i="1" dirty="0" err="1"/>
              <a:t>ként</a:t>
            </a:r>
            <a:r>
              <a:rPr lang="tr-TR" dirty="0"/>
              <a:t>…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Orvosként</a:t>
            </a:r>
            <a:r>
              <a:rPr lang="tr-TR" dirty="0"/>
              <a:t> </a:t>
            </a:r>
            <a:r>
              <a:rPr lang="tr-TR" dirty="0" err="1"/>
              <a:t>dolgozik</a:t>
            </a:r>
            <a:r>
              <a:rPr lang="tr-TR" dirty="0"/>
              <a:t> a </a:t>
            </a:r>
            <a:r>
              <a:rPr lang="tr-TR" dirty="0" err="1"/>
              <a:t>korházban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Turistaként voltam </a:t>
            </a:r>
            <a:r>
              <a:rPr lang="tr-TR" dirty="0" err="1"/>
              <a:t>ott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9182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249</Words>
  <Application>Microsoft Office PowerPoint</Application>
  <PresentationFormat>Geniş ekran</PresentationFormat>
  <Paragraphs>101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Teması</vt:lpstr>
      <vt:lpstr>Sözcük Bilgisi </vt:lpstr>
      <vt:lpstr>Instrumentalis</vt:lpstr>
      <vt:lpstr>Instrumentalis</vt:lpstr>
      <vt:lpstr>Instrumentalis</vt:lpstr>
      <vt:lpstr>PowerPoint Sunusu</vt:lpstr>
      <vt:lpstr>PowerPoint Sunusu</vt:lpstr>
      <vt:lpstr>PowerPoint Sunusu</vt:lpstr>
      <vt:lpstr>Translativus</vt:lpstr>
      <vt:lpstr>PowerPoint Sunusu</vt:lpstr>
      <vt:lpstr>Igekötők (Prefixum/Fiil önekleri)</vt:lpstr>
      <vt:lpstr>Igekötő</vt:lpstr>
      <vt:lpstr>Igekötő</vt:lpstr>
      <vt:lpstr>Igekötő</vt:lpstr>
      <vt:lpstr>Igekötő</vt:lpstr>
      <vt:lpstr>Igekötő</vt:lpstr>
      <vt:lpstr>Igekötő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Sözcük Bilgisi </dc:title>
  <dc:creator>Alpertunga Altaylı</dc:creator>
  <cp:lastModifiedBy>Alpertunga Altaylı</cp:lastModifiedBy>
  <cp:revision>7</cp:revision>
  <dcterms:created xsi:type="dcterms:W3CDTF">2018-04-01T18:41:49Z</dcterms:created>
  <dcterms:modified xsi:type="dcterms:W3CDTF">2018-04-01T19:25:29Z</dcterms:modified>
</cp:coreProperties>
</file>