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ialier2015@outlook.com" initials="a" lastIdx="1" clrIdx="0">
    <p:extLst>
      <p:ext uri="{19B8F6BF-5375-455C-9EA6-DF929625EA0E}">
        <p15:presenceInfo xmlns:p15="http://schemas.microsoft.com/office/powerpoint/2012/main" userId="alialier2015@outlook.com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67" y="3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3-04T16:36:07.564" idx="1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F7B79723-5881-482A-9951-2EC5312BC800}" type="datetimeFigureOut">
              <a:rPr lang="tr-TR" smtClean="0"/>
              <a:t>12.6.2018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56E2305D-7E72-4D60-AB31-F946925134ED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148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79723-5881-482A-9951-2EC5312BC800}" type="datetimeFigureOut">
              <a:rPr lang="tr-TR" smtClean="0"/>
              <a:t>12.6.2018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2305D-7E72-4D60-AB31-F946925134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0554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79723-5881-482A-9951-2EC5312BC800}" type="datetimeFigureOut">
              <a:rPr lang="tr-TR" smtClean="0"/>
              <a:t>12.6.2018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2305D-7E72-4D60-AB31-F946925134ED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36268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79723-5881-482A-9951-2EC5312BC800}" type="datetimeFigureOut">
              <a:rPr lang="tr-TR" smtClean="0"/>
              <a:t>12.6.2018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2305D-7E72-4D60-AB31-F946925134ED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03809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79723-5881-482A-9951-2EC5312BC800}" type="datetimeFigureOut">
              <a:rPr lang="tr-TR" smtClean="0"/>
              <a:t>12.6.2018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2305D-7E72-4D60-AB31-F946925134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47557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79723-5881-482A-9951-2EC5312BC800}" type="datetimeFigureOut">
              <a:rPr lang="tr-TR" smtClean="0"/>
              <a:t>12.6.2018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2305D-7E72-4D60-AB31-F946925134ED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18460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79723-5881-482A-9951-2EC5312BC800}" type="datetimeFigureOut">
              <a:rPr lang="tr-TR" smtClean="0"/>
              <a:t>12.6.2018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2305D-7E72-4D60-AB31-F946925134ED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01067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79723-5881-482A-9951-2EC5312BC800}" type="datetimeFigureOut">
              <a:rPr lang="tr-TR" smtClean="0"/>
              <a:t>12.6.2018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2305D-7E72-4D60-AB31-F946925134ED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11286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79723-5881-482A-9951-2EC5312BC800}" type="datetimeFigureOut">
              <a:rPr lang="tr-TR" smtClean="0"/>
              <a:t>12.6.2018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2305D-7E72-4D60-AB31-F946925134ED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9957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79723-5881-482A-9951-2EC5312BC800}" type="datetimeFigureOut">
              <a:rPr lang="tr-TR" smtClean="0"/>
              <a:t>12.6.2018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2305D-7E72-4D60-AB31-F946925134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7909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79723-5881-482A-9951-2EC5312BC800}" type="datetimeFigureOut">
              <a:rPr lang="tr-TR" smtClean="0"/>
              <a:t>12.6.2018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2305D-7E72-4D60-AB31-F946925134ED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804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79723-5881-482A-9951-2EC5312BC800}" type="datetimeFigureOut">
              <a:rPr lang="tr-TR" smtClean="0"/>
              <a:t>12.6.2018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2305D-7E72-4D60-AB31-F946925134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4915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79723-5881-482A-9951-2EC5312BC800}" type="datetimeFigureOut">
              <a:rPr lang="tr-TR" smtClean="0"/>
              <a:t>12.6.2018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2305D-7E72-4D60-AB31-F946925134ED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7790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79723-5881-482A-9951-2EC5312BC800}" type="datetimeFigureOut">
              <a:rPr lang="tr-TR" smtClean="0"/>
              <a:t>12.6.2018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2305D-7E72-4D60-AB31-F946925134ED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3696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79723-5881-482A-9951-2EC5312BC800}" type="datetimeFigureOut">
              <a:rPr lang="tr-TR" smtClean="0"/>
              <a:t>12.6.2018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2305D-7E72-4D60-AB31-F946925134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1248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79723-5881-482A-9951-2EC5312BC800}" type="datetimeFigureOut">
              <a:rPr lang="tr-TR" smtClean="0"/>
              <a:t>12.6.2018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2305D-7E72-4D60-AB31-F946925134ED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7193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79723-5881-482A-9951-2EC5312BC800}" type="datetimeFigureOut">
              <a:rPr lang="tr-TR" smtClean="0"/>
              <a:t>12.6.2018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2305D-7E72-4D60-AB31-F946925134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5139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7B79723-5881-482A-9951-2EC5312BC800}" type="datetimeFigureOut">
              <a:rPr lang="tr-TR" smtClean="0"/>
              <a:t>12.6.2018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6E2305D-7E72-4D60-AB31-F946925134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6280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fif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f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fif"/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2.xml"/><Relationship Id="rId5" Type="http://schemas.openxmlformats.org/officeDocument/2006/relationships/comments" Target="../comments/comment1.xm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95004"/>
            <a:ext cx="10877798" cy="6466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42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3837" y="2216727"/>
            <a:ext cx="3658003" cy="3906188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958" y="460232"/>
            <a:ext cx="3542423" cy="4441808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381" y="1357584"/>
            <a:ext cx="3834457" cy="3824016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 rot="587377">
            <a:off x="8007927" y="609600"/>
            <a:ext cx="3241964" cy="1510145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solidFill>
                  <a:schemeClr val="tx1"/>
                </a:solidFill>
              </a:rPr>
              <a:t>1940-1950 AYAKKABI MODASI</a:t>
            </a:r>
            <a:endParaRPr lang="tr-TR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780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013" y="3158836"/>
            <a:ext cx="6995581" cy="3222914"/>
          </a:xfr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013" y="476250"/>
            <a:ext cx="6995584" cy="2682586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9596" y="476250"/>
            <a:ext cx="4238625" cy="590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385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55" y="498764"/>
            <a:ext cx="5444835" cy="5867399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891" y="498764"/>
            <a:ext cx="5791200" cy="5854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059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5273" y="0"/>
            <a:ext cx="6026727" cy="685800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6165272" cy="6858000"/>
          </a:xfrm>
          <a:prstGeom prst="rect">
            <a:avLst/>
          </a:prstGeom>
        </p:spPr>
      </p:pic>
      <p:sp>
        <p:nvSpPr>
          <p:cNvPr id="7" name="Yuvarlatılmış Dikdörtgen 6"/>
          <p:cNvSpPr/>
          <p:nvPr/>
        </p:nvSpPr>
        <p:spPr>
          <a:xfrm>
            <a:off x="4918364" y="5140036"/>
            <a:ext cx="2493818" cy="171796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solidFill>
                  <a:schemeClr val="tx1"/>
                </a:solidFill>
              </a:rPr>
              <a:t>1940-1950</a:t>
            </a:r>
          </a:p>
          <a:p>
            <a:pPr algn="ctr"/>
            <a:r>
              <a:rPr lang="tr-TR" sz="2400" b="1" dirty="0" smtClean="0">
                <a:solidFill>
                  <a:schemeClr val="tx1"/>
                </a:solidFill>
              </a:rPr>
              <a:t>MAYO MODASI</a:t>
            </a:r>
            <a:endParaRPr lang="tr-TR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127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10836" y="0"/>
            <a:ext cx="6345381" cy="6858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545" y="-41564"/>
            <a:ext cx="5957455" cy="6899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22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0982" y="0"/>
            <a:ext cx="6761017" cy="6954982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5430983" cy="6954982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 rot="725286">
            <a:off x="9337964" y="138545"/>
            <a:ext cx="2854035" cy="110836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chemeClr val="bg1"/>
                </a:solidFill>
              </a:rPr>
              <a:t>1940-1950 GİYİM MODASI</a:t>
            </a:r>
            <a:endParaRPr lang="tr-TR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735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418" y="19050"/>
            <a:ext cx="6040582" cy="68199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050"/>
            <a:ext cx="6667500" cy="681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965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763025" cy="6858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3024" y="0"/>
            <a:ext cx="64289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932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2298" y="1"/>
            <a:ext cx="6939701" cy="6858000"/>
          </a:xfr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2522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7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500" y="0"/>
            <a:ext cx="5524500" cy="6858274"/>
          </a:xfr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667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014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5401" y="789709"/>
            <a:ext cx="9601196" cy="508615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dirty="0" smtClean="0">
                <a:solidFill>
                  <a:srgbClr val="FF0000"/>
                </a:solidFill>
              </a:rPr>
              <a:t>1940-1950 MODASI</a:t>
            </a:r>
          </a:p>
          <a:p>
            <a:pPr marL="0" indent="0" algn="just">
              <a:buNone/>
            </a:pPr>
            <a:r>
              <a:rPr lang="tr-TR" dirty="0" smtClean="0"/>
              <a:t>40’lı </a:t>
            </a:r>
            <a:r>
              <a:rPr lang="tr-TR" dirty="0"/>
              <a:t>yılların ilk yarısında savaşın etkisi kadınlar üzerinde askeri </a:t>
            </a:r>
            <a:r>
              <a:rPr lang="tr-TR" dirty="0" smtClean="0"/>
              <a:t>kıyafetleri andıran </a:t>
            </a:r>
            <a:r>
              <a:rPr lang="tr-TR" dirty="0"/>
              <a:t>giysilerle görülmektedir. Savaş dönemi öncesi zarafet ve ince kadın </a:t>
            </a:r>
            <a:r>
              <a:rPr lang="tr-TR" dirty="0" smtClean="0"/>
              <a:t>siluetleri yerini </a:t>
            </a:r>
            <a:r>
              <a:rPr lang="tr-TR" dirty="0"/>
              <a:t>sert, mücadeleci kadın siluetlerine </a:t>
            </a:r>
            <a:r>
              <a:rPr lang="tr-TR" dirty="0" smtClean="0"/>
              <a:t>bırakmıştır. </a:t>
            </a:r>
            <a:r>
              <a:rPr lang="tr-TR" dirty="0" err="1" smtClean="0"/>
              <a:t>II.Dünya</a:t>
            </a:r>
            <a:r>
              <a:rPr lang="tr-TR" dirty="0" smtClean="0"/>
              <a:t> </a:t>
            </a:r>
            <a:r>
              <a:rPr lang="tr-TR" dirty="0"/>
              <a:t>Savaş’ı döneminde modanın merkezi Paris ‘de bir zanaatı </a:t>
            </a:r>
            <a:r>
              <a:rPr lang="tr-TR" dirty="0" smtClean="0"/>
              <a:t>korumak ve </a:t>
            </a:r>
            <a:r>
              <a:rPr lang="tr-TR" dirty="0"/>
              <a:t>yaşatmak adına dikiş inatla özünü savunmaya çalışıyordu. 1939–1945 </a:t>
            </a:r>
            <a:r>
              <a:rPr lang="tr-TR" dirty="0" smtClean="0"/>
              <a:t>yılları arasında </a:t>
            </a:r>
            <a:r>
              <a:rPr lang="tr-TR" dirty="0"/>
              <a:t>dikiş atölyelerinin pek çoğu faaliyetine son vermek zorunda kalmıştır. </a:t>
            </a:r>
            <a:r>
              <a:rPr lang="tr-TR" dirty="0" smtClean="0"/>
              <a:t>Aynı dönemde </a:t>
            </a:r>
            <a:r>
              <a:rPr lang="tr-TR" dirty="0"/>
              <a:t>İngiltere’de Ticaret Bakanlığının desteği ile kurulan “</a:t>
            </a:r>
            <a:r>
              <a:rPr lang="tr-TR" dirty="0" err="1"/>
              <a:t>Fashion</a:t>
            </a:r>
            <a:r>
              <a:rPr lang="tr-TR" dirty="0"/>
              <a:t> </a:t>
            </a:r>
            <a:r>
              <a:rPr lang="tr-TR" dirty="0" err="1"/>
              <a:t>group</a:t>
            </a:r>
            <a:r>
              <a:rPr lang="tr-TR" dirty="0"/>
              <a:t> </a:t>
            </a:r>
            <a:r>
              <a:rPr lang="tr-TR" dirty="0" smtClean="0"/>
              <a:t>of Great </a:t>
            </a:r>
            <a:r>
              <a:rPr lang="tr-TR" dirty="0"/>
              <a:t>Britain “ (Büyük Britanya Moda Grubu) kısıtlamalara rağmen, toplumun şık </a:t>
            </a:r>
            <a:r>
              <a:rPr lang="tr-TR" dirty="0" smtClean="0"/>
              <a:t>ve zevkli </a:t>
            </a:r>
            <a:r>
              <a:rPr lang="tr-TR" dirty="0"/>
              <a:t>giyiminden vazgeçmemesi için, seri üretime hız verdi. </a:t>
            </a:r>
            <a:r>
              <a:rPr lang="tr-TR" dirty="0" err="1" smtClean="0"/>
              <a:t>Molyneux</a:t>
            </a:r>
            <a:r>
              <a:rPr lang="tr-TR" dirty="0" smtClean="0"/>
              <a:t> yönetiminde</a:t>
            </a:r>
            <a:r>
              <a:rPr lang="tr-TR" dirty="0"/>
              <a:t>; </a:t>
            </a:r>
            <a:r>
              <a:rPr lang="tr-TR" dirty="0" err="1"/>
              <a:t>Amies</a:t>
            </a:r>
            <a:r>
              <a:rPr lang="tr-TR" dirty="0"/>
              <a:t>. </a:t>
            </a:r>
            <a:r>
              <a:rPr lang="tr-TR" dirty="0" err="1"/>
              <a:t>Hartnell</a:t>
            </a:r>
            <a:r>
              <a:rPr lang="tr-TR" dirty="0"/>
              <a:t>, Morton ve </a:t>
            </a:r>
            <a:r>
              <a:rPr lang="tr-TR" dirty="0" err="1"/>
              <a:t>Stiebel</a:t>
            </a:r>
            <a:r>
              <a:rPr lang="tr-TR" dirty="0"/>
              <a:t>, ABD’li bayanlar </a:t>
            </a:r>
            <a:r>
              <a:rPr lang="tr-TR" dirty="0" smtClean="0"/>
              <a:t>tarafından çok beğenilen </a:t>
            </a:r>
            <a:r>
              <a:rPr lang="tr-TR" dirty="0" err="1"/>
              <a:t>Victory</a:t>
            </a:r>
            <a:r>
              <a:rPr lang="tr-TR" dirty="0"/>
              <a:t> </a:t>
            </a:r>
            <a:r>
              <a:rPr lang="tr-TR" dirty="0" err="1"/>
              <a:t>Suit</a:t>
            </a:r>
            <a:r>
              <a:rPr lang="tr-TR" dirty="0"/>
              <a:t> de dahil olmak üzere oldukça kullanışlı giysi </a:t>
            </a:r>
            <a:r>
              <a:rPr lang="tr-TR" dirty="0" smtClean="0"/>
              <a:t>modelleri ürettiler.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82060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943600" cy="6858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0"/>
            <a:ext cx="6248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815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9964" y="0"/>
            <a:ext cx="5902036" cy="6858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667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399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2461" y="0"/>
            <a:ext cx="5529539" cy="6858000"/>
          </a:xfr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66675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540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727" y="-31750"/>
            <a:ext cx="6165273" cy="6889750"/>
          </a:xfr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267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520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875" y="0"/>
            <a:ext cx="6179126" cy="6858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128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791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18500" cy="6858000"/>
          </a:xfr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8500" y="0"/>
            <a:ext cx="617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384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0"/>
            <a:ext cx="6012874" cy="6858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873" y="0"/>
            <a:ext cx="61791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739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7373" y="0"/>
            <a:ext cx="4800600" cy="6858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572" y="0"/>
            <a:ext cx="4800600" cy="685800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8318" y="0"/>
            <a:ext cx="42845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424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2063" y="0"/>
            <a:ext cx="4800600" cy="6858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91050" cy="685800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0"/>
            <a:ext cx="4800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73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33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492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7418" y="637309"/>
            <a:ext cx="10668000" cy="56526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/>
              <a:t>İkinci dünya savaşı sürerken, </a:t>
            </a:r>
            <a:r>
              <a:rPr lang="tr-TR" dirty="0" err="1"/>
              <a:t>Vera</a:t>
            </a:r>
            <a:r>
              <a:rPr lang="tr-TR" dirty="0"/>
              <a:t> </a:t>
            </a:r>
            <a:r>
              <a:rPr lang="tr-TR" dirty="0" err="1"/>
              <a:t>Maxwell</a:t>
            </a:r>
            <a:r>
              <a:rPr lang="tr-TR" dirty="0"/>
              <a:t> kesim koordinatlarını ve </a:t>
            </a:r>
            <a:r>
              <a:rPr lang="tr-TR" dirty="0" smtClean="0"/>
              <a:t>basit malzemeleri </a:t>
            </a:r>
            <a:r>
              <a:rPr lang="tr-TR" dirty="0"/>
              <a:t>ön plana çıkardı. Bunlar yokluk döneminde kadınların yeni </a:t>
            </a:r>
            <a:r>
              <a:rPr lang="tr-TR" dirty="0" smtClean="0"/>
              <a:t>elbise ihtiyaçlarını </a:t>
            </a:r>
            <a:r>
              <a:rPr lang="tr-TR" dirty="0"/>
              <a:t>da karşılıyordu. Bu durum erkeklerin iş elbiselerini de yeniden </a:t>
            </a:r>
            <a:r>
              <a:rPr lang="tr-TR" dirty="0" smtClean="0"/>
              <a:t>47 düzenledi</a:t>
            </a:r>
            <a:r>
              <a:rPr lang="tr-TR" dirty="0"/>
              <a:t>. 1944’de </a:t>
            </a:r>
            <a:r>
              <a:rPr lang="tr-TR" dirty="0" err="1"/>
              <a:t>Bonnie</a:t>
            </a:r>
            <a:r>
              <a:rPr lang="tr-TR" dirty="0"/>
              <a:t> </a:t>
            </a:r>
            <a:r>
              <a:rPr lang="tr-TR" dirty="0" err="1"/>
              <a:t>Cashin</a:t>
            </a:r>
            <a:r>
              <a:rPr lang="tr-TR" dirty="0"/>
              <a:t> botu, bir moda aksesuarına dönüştürdü </a:t>
            </a:r>
            <a:r>
              <a:rPr lang="tr-TR" dirty="0" smtClean="0"/>
              <a:t>ve ustalığın</a:t>
            </a:r>
            <a:r>
              <a:rPr lang="tr-TR" dirty="0"/>
              <a:t>, fantezinin birleştiği bir spor giysi üzerinde </a:t>
            </a:r>
            <a:r>
              <a:rPr lang="tr-TR" dirty="0" smtClean="0"/>
              <a:t>uzmanlaştı. </a:t>
            </a:r>
            <a:r>
              <a:rPr lang="tr-TR" dirty="0" err="1" smtClean="0"/>
              <a:t>Houte</a:t>
            </a:r>
            <a:r>
              <a:rPr lang="tr-TR" dirty="0" smtClean="0"/>
              <a:t> </a:t>
            </a:r>
            <a:r>
              <a:rPr lang="tr-TR" dirty="0" err="1"/>
              <a:t>Couture</a:t>
            </a:r>
            <a:r>
              <a:rPr lang="tr-TR" dirty="0"/>
              <a:t> yerini hazır giyime bırakmıştır. Ekonomik ve </a:t>
            </a:r>
            <a:r>
              <a:rPr lang="tr-TR" dirty="0" smtClean="0"/>
              <a:t>ihtiyaçlara hemen </a:t>
            </a:r>
            <a:r>
              <a:rPr lang="tr-TR" dirty="0"/>
              <a:t>karşılık vermesi amacıyla üretilen hazır giyim, üreticilerini harekete </a:t>
            </a:r>
            <a:r>
              <a:rPr lang="tr-TR" dirty="0" smtClean="0"/>
              <a:t>geçirdi. Bu </a:t>
            </a:r>
            <a:r>
              <a:rPr lang="tr-TR" dirty="0"/>
              <a:t>dönemde hem işte hem de eğlencede giyilebilecek hazır elbiseler tasarlanmış </a:t>
            </a:r>
            <a:r>
              <a:rPr lang="tr-TR" dirty="0" smtClean="0"/>
              <a:t>ve üretilmiştir . 1940 </a:t>
            </a:r>
            <a:r>
              <a:rPr lang="tr-TR" dirty="0"/>
              <a:t>yılından,1947’de ortaya çıkan New </a:t>
            </a:r>
            <a:r>
              <a:rPr lang="tr-TR" dirty="0" err="1"/>
              <a:t>Look</a:t>
            </a:r>
            <a:r>
              <a:rPr lang="tr-TR" dirty="0"/>
              <a:t> akımına kadar, savaşın </a:t>
            </a:r>
            <a:r>
              <a:rPr lang="tr-TR" dirty="0" smtClean="0"/>
              <a:t>hüküm sürdüğü </a:t>
            </a:r>
            <a:r>
              <a:rPr lang="tr-TR" dirty="0"/>
              <a:t>dönemde kadın giysi formları aşağıda </a:t>
            </a:r>
            <a:r>
              <a:rPr lang="tr-TR" dirty="0" smtClean="0"/>
              <a:t>açıklanmaktadır. Etekler </a:t>
            </a:r>
            <a:r>
              <a:rPr lang="tr-TR" dirty="0"/>
              <a:t>savaş öncesi belirlenen standart kısalıktadır, etek boyu </a:t>
            </a:r>
            <a:r>
              <a:rPr lang="tr-TR" dirty="0" smtClean="0"/>
              <a:t>dizin altındadır</a:t>
            </a:r>
            <a:r>
              <a:rPr lang="tr-TR" dirty="0"/>
              <a:t>. En çok kullanılan etek formu dar kesimli ve pililidir. Pens </a:t>
            </a:r>
            <a:r>
              <a:rPr lang="tr-TR" dirty="0" smtClean="0"/>
              <a:t>veya büzgülerle </a:t>
            </a:r>
            <a:r>
              <a:rPr lang="tr-TR" dirty="0"/>
              <a:t>bele </a:t>
            </a:r>
            <a:r>
              <a:rPr lang="tr-TR" dirty="0" smtClean="0"/>
              <a:t>oturtulmuştur. </a:t>
            </a:r>
            <a:r>
              <a:rPr lang="tr-TR" dirty="0"/>
              <a:t>Uzun </a:t>
            </a:r>
            <a:r>
              <a:rPr lang="tr-TR" dirty="0" smtClean="0"/>
              <a:t>tunik bluzlar </a:t>
            </a:r>
            <a:r>
              <a:rPr lang="tr-TR" dirty="0"/>
              <a:t>üzerinde ince kemer kullanılmaktadır. Omuzlar dik ve </a:t>
            </a:r>
            <a:r>
              <a:rPr lang="tr-TR" dirty="0" smtClean="0"/>
              <a:t>köşelidir. </a:t>
            </a:r>
            <a:r>
              <a:rPr lang="tr-TR" dirty="0"/>
              <a:t>İnce keten, organze, beyaz saten ve özel desenli ipek </a:t>
            </a:r>
            <a:r>
              <a:rPr lang="tr-TR" dirty="0" smtClean="0"/>
              <a:t>gömlekler gece </a:t>
            </a:r>
            <a:r>
              <a:rPr lang="tr-TR" dirty="0"/>
              <a:t>yemekleri için gerçek birer zarafetin simgelemişlerdir</a:t>
            </a:r>
          </a:p>
        </p:txBody>
      </p:sp>
    </p:spTree>
    <p:extLst>
      <p:ext uri="{BB962C8B-B14F-4D97-AF65-F5344CB8AC3E}">
        <p14:creationId xmlns:p14="http://schemas.microsoft.com/office/powerpoint/2010/main" val="2538810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031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0"/>
            <a:ext cx="6428510" cy="6858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8509" y="0"/>
            <a:ext cx="5763491" cy="6949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914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269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753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7418" y="581891"/>
            <a:ext cx="10079179" cy="566650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dirty="0"/>
              <a:t>Elbise, dönemde sıkça kullanılmaktadır. Vatka kullanılarak </a:t>
            </a:r>
            <a:r>
              <a:rPr lang="tr-TR" dirty="0" smtClean="0"/>
              <a:t>dikleştirilmiş omuzlar</a:t>
            </a:r>
            <a:r>
              <a:rPr lang="tr-TR" dirty="0"/>
              <a:t>, diz altına kadar inen boyları ve ince kemerlerin yanı sıra </a:t>
            </a:r>
            <a:r>
              <a:rPr lang="tr-TR" dirty="0" smtClean="0"/>
              <a:t>çeşitli fonksiyonellik </a:t>
            </a:r>
            <a:r>
              <a:rPr lang="tr-TR" dirty="0"/>
              <a:t>katılarak gündüz evde giyilmenin yanı sıra özel toplantılarda </a:t>
            </a:r>
            <a:r>
              <a:rPr lang="tr-TR" dirty="0" smtClean="0"/>
              <a:t>da kullanılmıştır. Bu </a:t>
            </a:r>
            <a:r>
              <a:rPr lang="tr-TR" dirty="0"/>
              <a:t>yıllarda üniforma tipi hem işte hem de eğlencede </a:t>
            </a:r>
            <a:r>
              <a:rPr lang="tr-TR" dirty="0" smtClean="0"/>
              <a:t>giyilebilecek hazır </a:t>
            </a:r>
            <a:r>
              <a:rPr lang="tr-TR" dirty="0"/>
              <a:t>elbiseler </a:t>
            </a:r>
            <a:r>
              <a:rPr lang="tr-TR" dirty="0" smtClean="0"/>
              <a:t>tasarlanmıştır. </a:t>
            </a:r>
            <a:r>
              <a:rPr lang="tr-TR" dirty="0"/>
              <a:t>Ceketler, üniforma </a:t>
            </a:r>
            <a:r>
              <a:rPr lang="tr-TR" dirty="0" smtClean="0"/>
              <a:t>tarzındadır. Genel </a:t>
            </a:r>
            <a:r>
              <a:rPr lang="tr-TR" dirty="0"/>
              <a:t>özellikleri geniş omuzlar, kruvaze kapama, yandan cepli </a:t>
            </a:r>
            <a:r>
              <a:rPr lang="tr-TR" dirty="0" smtClean="0"/>
              <a:t>modeller tasarlanmaktadır. </a:t>
            </a:r>
            <a:r>
              <a:rPr lang="tr-TR" dirty="0" err="1" smtClean="0"/>
              <a:t>Dior’un</a:t>
            </a:r>
            <a:r>
              <a:rPr lang="tr-TR" dirty="0" smtClean="0"/>
              <a:t> </a:t>
            </a:r>
            <a:r>
              <a:rPr lang="tr-TR" dirty="0"/>
              <a:t>New </a:t>
            </a:r>
            <a:r>
              <a:rPr lang="tr-TR" dirty="0" err="1"/>
              <a:t>Look</a:t>
            </a:r>
            <a:r>
              <a:rPr lang="tr-TR" dirty="0"/>
              <a:t> akımı 1940’lı yılların ikinci yarısında modaya yeni </a:t>
            </a:r>
            <a:r>
              <a:rPr lang="tr-TR" dirty="0" smtClean="0"/>
              <a:t>bir yön </a:t>
            </a:r>
            <a:r>
              <a:rPr lang="tr-TR" dirty="0"/>
              <a:t>vermektedir. Asker imajı altında kaybolan kadınsı duyguların </a:t>
            </a:r>
            <a:r>
              <a:rPr lang="tr-TR" dirty="0" smtClean="0"/>
              <a:t>yeniden canlanmasına </a:t>
            </a:r>
            <a:r>
              <a:rPr lang="tr-TR" dirty="0"/>
              <a:t>yol </a:t>
            </a:r>
            <a:r>
              <a:rPr lang="tr-TR" dirty="0" smtClean="0"/>
              <a:t>açmıştır. Bir </a:t>
            </a:r>
            <a:r>
              <a:rPr lang="tr-TR" dirty="0"/>
              <a:t>kum saati siluetinin kadınların bilinçlerine sağlam bir </a:t>
            </a:r>
            <a:r>
              <a:rPr lang="tr-TR" dirty="0" smtClean="0"/>
              <a:t>şekilde yerleşmesiyle </a:t>
            </a:r>
            <a:r>
              <a:rPr lang="tr-TR" dirty="0"/>
              <a:t>birlikte, moda yeni bir deneysel döneme girmiş oldu. </a:t>
            </a:r>
            <a:r>
              <a:rPr lang="tr-TR" dirty="0" err="1"/>
              <a:t>Dior</a:t>
            </a:r>
            <a:r>
              <a:rPr lang="tr-TR" dirty="0"/>
              <a:t> kadınlık </a:t>
            </a:r>
            <a:r>
              <a:rPr lang="tr-TR" dirty="0" smtClean="0"/>
              <a:t>48 idealine </a:t>
            </a:r>
            <a:r>
              <a:rPr lang="tr-TR" dirty="0"/>
              <a:t>uygun bir tarz yaratmıştı. Çok ince bellerin, belde toplanan uzun </a:t>
            </a:r>
            <a:r>
              <a:rPr lang="tr-TR" dirty="0" smtClean="0"/>
              <a:t>eteklerin, dar </a:t>
            </a:r>
            <a:r>
              <a:rPr lang="tr-TR" dirty="0"/>
              <a:t>omuzların, geniş şapkaların oranlarıyla estetik güzellik kazandırmıştı. </a:t>
            </a:r>
            <a:r>
              <a:rPr lang="tr-TR" dirty="0" smtClean="0"/>
              <a:t>Bunu yaratmak </a:t>
            </a:r>
            <a:r>
              <a:rPr lang="tr-TR" dirty="0"/>
              <a:t>için </a:t>
            </a:r>
            <a:r>
              <a:rPr lang="tr-TR" dirty="0" err="1"/>
              <a:t>Dior</a:t>
            </a:r>
            <a:r>
              <a:rPr lang="tr-TR" dirty="0"/>
              <a:t> göğüslerde farbalar, korsenin hemen üzerinde tafta bir kemer </a:t>
            </a:r>
            <a:r>
              <a:rPr lang="tr-TR" dirty="0" smtClean="0"/>
              <a:t>ve kalçanın </a:t>
            </a:r>
            <a:r>
              <a:rPr lang="tr-TR" dirty="0"/>
              <a:t>üzerinde kırıştırılmış kumaş kullanmıştı. New </a:t>
            </a:r>
            <a:r>
              <a:rPr lang="tr-TR" dirty="0" err="1"/>
              <a:t>Look</a:t>
            </a:r>
            <a:r>
              <a:rPr lang="tr-TR" dirty="0"/>
              <a:t> genel </a:t>
            </a:r>
            <a:r>
              <a:rPr lang="tr-TR" dirty="0" smtClean="0"/>
              <a:t>hatları özetlenecek </a:t>
            </a:r>
            <a:r>
              <a:rPr lang="tr-TR" dirty="0"/>
              <a:t>olursa; düşük omuzlar, ince bel, bileklere kadar uzanan kloş </a:t>
            </a:r>
            <a:r>
              <a:rPr lang="tr-TR" dirty="0" smtClean="0"/>
              <a:t>etekler, yüksek </a:t>
            </a:r>
            <a:r>
              <a:rPr lang="tr-TR" dirty="0"/>
              <a:t>topuklar ve yana eğik küçük şapkalar olduğu görülmektedir </a:t>
            </a:r>
          </a:p>
        </p:txBody>
      </p:sp>
    </p:spTree>
    <p:extLst>
      <p:ext uri="{BB962C8B-B14F-4D97-AF65-F5344CB8AC3E}">
        <p14:creationId xmlns:p14="http://schemas.microsoft.com/office/powerpoint/2010/main" val="349862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06582" y="637309"/>
            <a:ext cx="10190015" cy="555567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s-ES" sz="2000" dirty="0">
                <a:solidFill>
                  <a:srgbClr val="FF0000"/>
                </a:solidFill>
              </a:rPr>
              <a:t>Nostalji ve İkinci El Giyimde 1940’lı Yıllar</a:t>
            </a:r>
            <a:endParaRPr lang="tr-TR" sz="2000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tr-TR" sz="2000" dirty="0" smtClean="0"/>
              <a:t>Nostalji </a:t>
            </a:r>
            <a:r>
              <a:rPr lang="tr-TR" sz="2000" dirty="0"/>
              <a:t>ve İkinci El Giyimde 1940’lı </a:t>
            </a:r>
            <a:r>
              <a:rPr lang="tr-TR" sz="2000" dirty="0" smtClean="0"/>
              <a:t>Yıllar II</a:t>
            </a:r>
            <a:r>
              <a:rPr lang="tr-TR" sz="2000" dirty="0"/>
              <a:t>. Dünya </a:t>
            </a:r>
            <a:r>
              <a:rPr lang="tr-TR" sz="2000" dirty="0" smtClean="0"/>
              <a:t>Savaşı’nın </a:t>
            </a:r>
            <a:r>
              <a:rPr lang="tr-TR" sz="2000" dirty="0"/>
              <a:t>etkileri 1940‟ların modasına damgasını </a:t>
            </a:r>
            <a:r>
              <a:rPr lang="tr-TR" sz="2000" dirty="0" smtClean="0"/>
              <a:t>vurmuştur</a:t>
            </a:r>
            <a:r>
              <a:rPr lang="tr-TR" sz="2000" dirty="0"/>
              <a:t>. </a:t>
            </a:r>
            <a:r>
              <a:rPr lang="tr-TR" sz="2000" dirty="0" smtClean="0"/>
              <a:t>Savaş döneminde </a:t>
            </a:r>
            <a:r>
              <a:rPr lang="tr-TR" sz="2000" dirty="0"/>
              <a:t>giyim ve </a:t>
            </a:r>
            <a:r>
              <a:rPr lang="tr-TR" sz="2000" dirty="0" smtClean="0"/>
              <a:t>kuşam </a:t>
            </a:r>
            <a:r>
              <a:rPr lang="tr-TR" sz="2000" dirty="0"/>
              <a:t>karneye </a:t>
            </a:r>
            <a:r>
              <a:rPr lang="tr-TR" sz="2000" dirty="0" smtClean="0"/>
              <a:t>bağlanmış, </a:t>
            </a:r>
            <a:r>
              <a:rPr lang="tr-TR" sz="2000" dirty="0"/>
              <a:t>Avrupa modası </a:t>
            </a:r>
            <a:r>
              <a:rPr lang="tr-TR" sz="2000" dirty="0" smtClean="0"/>
              <a:t>savaştan </a:t>
            </a:r>
            <a:r>
              <a:rPr lang="tr-TR" sz="2000" dirty="0"/>
              <a:t>her </a:t>
            </a:r>
            <a:r>
              <a:rPr lang="tr-TR" sz="2000" dirty="0" smtClean="0"/>
              <a:t>konuda etkilenmiştir</a:t>
            </a:r>
            <a:r>
              <a:rPr lang="tr-TR" sz="2000" dirty="0"/>
              <a:t>. 1940‟lar modada durgunluk döneminin </a:t>
            </a:r>
            <a:r>
              <a:rPr lang="tr-TR" sz="2000" dirty="0" smtClean="0"/>
              <a:t>başladığı </a:t>
            </a:r>
            <a:r>
              <a:rPr lang="tr-TR" sz="2000" dirty="0"/>
              <a:t>yıllardır </a:t>
            </a:r>
            <a:r>
              <a:rPr lang="tr-TR" sz="2000" dirty="0" smtClean="0"/>
              <a:t>Savaştan </a:t>
            </a:r>
            <a:r>
              <a:rPr lang="tr-TR" sz="2000" dirty="0"/>
              <a:t>sonra insanlar eğlenerek, </a:t>
            </a:r>
            <a:r>
              <a:rPr lang="tr-TR" sz="2000" dirty="0" smtClean="0"/>
              <a:t>savaşın </a:t>
            </a:r>
            <a:r>
              <a:rPr lang="tr-TR" sz="2000" dirty="0"/>
              <a:t>getirdiği moral </a:t>
            </a:r>
            <a:r>
              <a:rPr lang="tr-TR" sz="2000" dirty="0" smtClean="0"/>
              <a:t>bozukluğundan kurtulmaya çalışıyorlardı</a:t>
            </a:r>
            <a:r>
              <a:rPr lang="tr-TR" sz="2000" dirty="0"/>
              <a:t>. </a:t>
            </a:r>
            <a:r>
              <a:rPr lang="tr-TR" sz="2000" dirty="0" smtClean="0"/>
              <a:t>Amerika’da </a:t>
            </a:r>
            <a:r>
              <a:rPr lang="tr-TR" sz="2000" dirty="0"/>
              <a:t>büyük çapta bir iltica modası söz konusu </a:t>
            </a:r>
            <a:r>
              <a:rPr lang="tr-TR" sz="2000" dirty="0" smtClean="0"/>
              <a:t>oldu. Savaşın </a:t>
            </a:r>
            <a:r>
              <a:rPr lang="tr-TR" sz="2000" dirty="0"/>
              <a:t>getirdiği göz </a:t>
            </a:r>
            <a:r>
              <a:rPr lang="tr-TR" sz="2000" dirty="0" smtClean="0"/>
              <a:t>alışkanlığı </a:t>
            </a:r>
            <a:r>
              <a:rPr lang="tr-TR" sz="2000" dirty="0"/>
              <a:t>ile haki ve bej renkler, asker üniformasını </a:t>
            </a:r>
            <a:r>
              <a:rPr lang="tr-TR" sz="2000" dirty="0" smtClean="0"/>
              <a:t>çağrıştıran kıyafetler</a:t>
            </a:r>
            <a:r>
              <a:rPr lang="tr-TR" sz="2000" dirty="0"/>
              <a:t>, ucuzluk, fonksiyonellik, kıyafetlerin abartıdan ziyade günlük </a:t>
            </a:r>
            <a:r>
              <a:rPr lang="tr-TR" sz="2000" dirty="0" smtClean="0"/>
              <a:t>yaşama dönmesi</a:t>
            </a:r>
            <a:r>
              <a:rPr lang="tr-TR" sz="2000" dirty="0"/>
              <a:t>, o günün modasında görülen en belirgin özelliklerdi. “Moda </a:t>
            </a:r>
            <a:r>
              <a:rPr lang="tr-TR" sz="2000" dirty="0" smtClean="0"/>
              <a:t>aristokrasiyi bitirdi ve </a:t>
            </a:r>
            <a:r>
              <a:rPr lang="tr-TR" sz="2000" dirty="0" err="1" smtClean="0"/>
              <a:t>demokratize</a:t>
            </a:r>
            <a:r>
              <a:rPr lang="tr-TR" sz="2000" dirty="0" smtClean="0"/>
              <a:t> oldu” denildiği yıllardır.1940‟lı </a:t>
            </a:r>
            <a:r>
              <a:rPr lang="tr-TR" sz="2000" dirty="0"/>
              <a:t>yıllarda </a:t>
            </a:r>
            <a:r>
              <a:rPr lang="tr-TR" sz="2000" dirty="0" smtClean="0"/>
              <a:t>savaş </a:t>
            </a:r>
            <a:r>
              <a:rPr lang="tr-TR" sz="2000" dirty="0"/>
              <a:t>döneminde, </a:t>
            </a:r>
            <a:r>
              <a:rPr lang="tr-TR" sz="2000" dirty="0" smtClean="0"/>
              <a:t>kumaş </a:t>
            </a:r>
            <a:r>
              <a:rPr lang="tr-TR" sz="2000" dirty="0"/>
              <a:t>sıkıntısı kadınların moda </a:t>
            </a:r>
            <a:r>
              <a:rPr lang="tr-TR" sz="2000" dirty="0" smtClean="0"/>
              <a:t>konusunda daha </a:t>
            </a:r>
            <a:r>
              <a:rPr lang="tr-TR" sz="2000" dirty="0"/>
              <a:t>yaratıcı olmalarına neden </a:t>
            </a:r>
            <a:r>
              <a:rPr lang="tr-TR" sz="2000" dirty="0" smtClean="0"/>
              <a:t>olmuş, </a:t>
            </a:r>
            <a:r>
              <a:rPr lang="tr-TR" sz="2000" dirty="0"/>
              <a:t>kadınlar daha önce hiç </a:t>
            </a:r>
            <a:r>
              <a:rPr lang="tr-TR" sz="2000" dirty="0" smtClean="0"/>
              <a:t>kullanılmayan materyallerle </a:t>
            </a:r>
            <a:r>
              <a:rPr lang="tr-TR" sz="2000" dirty="0"/>
              <a:t>kendi yaptıkları aksesuar ve elbiselerle </a:t>
            </a:r>
            <a:r>
              <a:rPr lang="tr-TR" sz="2000" dirty="0" smtClean="0"/>
              <a:t>şıklıklarından </a:t>
            </a:r>
            <a:r>
              <a:rPr lang="tr-TR" sz="2000" dirty="0"/>
              <a:t>ödün </a:t>
            </a:r>
            <a:r>
              <a:rPr lang="tr-TR" sz="2000" dirty="0" smtClean="0"/>
              <a:t>vermemeye çaba göstermişlerdir</a:t>
            </a:r>
            <a:r>
              <a:rPr lang="tr-TR" sz="2000" dirty="0"/>
              <a:t>. Kadınlar kıyafetlerini kendileri dikmeye ve </a:t>
            </a:r>
            <a:r>
              <a:rPr lang="tr-TR" sz="2000" dirty="0" smtClean="0"/>
              <a:t>kullanılmış kumaşları yeniden </a:t>
            </a:r>
            <a:r>
              <a:rPr lang="tr-TR" sz="2000" dirty="0"/>
              <a:t>değerlendirmeye </a:t>
            </a:r>
            <a:r>
              <a:rPr lang="tr-TR" sz="2000" dirty="0" smtClean="0"/>
              <a:t>başlamışlardır. </a:t>
            </a:r>
            <a:r>
              <a:rPr lang="tr-TR" sz="2000" dirty="0" err="1" smtClean="0"/>
              <a:t>Chanel</a:t>
            </a:r>
            <a:r>
              <a:rPr lang="tr-TR" sz="2000" dirty="0"/>
              <a:t>, Birinci ve </a:t>
            </a:r>
            <a:r>
              <a:rPr lang="tr-TR" sz="2000" dirty="0" smtClean="0"/>
              <a:t>ikinci </a:t>
            </a:r>
            <a:r>
              <a:rPr lang="tr-TR" sz="2000" dirty="0"/>
              <a:t>Dünya </a:t>
            </a:r>
            <a:r>
              <a:rPr lang="tr-TR" sz="2000" dirty="0" smtClean="0"/>
              <a:t>Savaşları’nın </a:t>
            </a:r>
            <a:r>
              <a:rPr lang="tr-TR" sz="2000" dirty="0"/>
              <a:t>toplum üzerindeki derin </a:t>
            </a:r>
            <a:r>
              <a:rPr lang="tr-TR" sz="2000" dirty="0" smtClean="0"/>
              <a:t>etkilerini yakından </a:t>
            </a:r>
            <a:r>
              <a:rPr lang="tr-TR" sz="2000" dirty="0"/>
              <a:t>hisseden bir modacı olarak, ucuz ve kolay bulunabilen jarse-triko </a:t>
            </a:r>
            <a:r>
              <a:rPr lang="tr-TR" sz="2000" dirty="0" smtClean="0"/>
              <a:t>gibi kumaşları </a:t>
            </a:r>
            <a:r>
              <a:rPr lang="tr-TR" sz="2000" dirty="0"/>
              <a:t>moda dünyasına </a:t>
            </a:r>
            <a:r>
              <a:rPr lang="tr-TR" sz="2000" dirty="0" smtClean="0"/>
              <a:t>taşımıştır.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507345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5401" y="623455"/>
            <a:ext cx="9601196" cy="5638800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tr-TR" dirty="0" err="1"/>
              <a:t>Chanel</a:t>
            </a:r>
            <a:r>
              <a:rPr lang="tr-TR" dirty="0"/>
              <a:t>, bu dönem </a:t>
            </a:r>
            <a:r>
              <a:rPr lang="tr-TR" dirty="0" err="1"/>
              <a:t>blazer</a:t>
            </a:r>
            <a:r>
              <a:rPr lang="tr-TR" dirty="0"/>
              <a:t> ceketleriyle de bir devrim </a:t>
            </a:r>
            <a:r>
              <a:rPr lang="tr-TR" dirty="0" smtClean="0"/>
              <a:t>yaratmıştır</a:t>
            </a:r>
            <a:r>
              <a:rPr lang="tr-TR" dirty="0"/>
              <a:t>. Günümüzün </a:t>
            </a:r>
            <a:r>
              <a:rPr lang="tr-TR" dirty="0" smtClean="0"/>
              <a:t>en çok </a:t>
            </a:r>
            <a:r>
              <a:rPr lang="tr-TR" dirty="0"/>
              <a:t>kullanılan spor giysilerinden olan pantolonun kadın giyim </a:t>
            </a:r>
            <a:r>
              <a:rPr lang="tr-TR" dirty="0" smtClean="0"/>
              <a:t>çeşitleri </a:t>
            </a:r>
            <a:r>
              <a:rPr lang="tr-TR" dirty="0"/>
              <a:t>içinde </a:t>
            </a:r>
            <a:r>
              <a:rPr lang="tr-TR" dirty="0" smtClean="0"/>
              <a:t>yer almasını sağlamıştır. Yüzyılda </a:t>
            </a:r>
            <a:r>
              <a:rPr lang="tr-TR" dirty="0"/>
              <a:t>nostaljiyi </a:t>
            </a:r>
            <a:r>
              <a:rPr lang="tr-TR" dirty="0" smtClean="0"/>
              <a:t>çağrıştıran </a:t>
            </a:r>
            <a:r>
              <a:rPr lang="tr-TR" dirty="0"/>
              <a:t>ilk tasarımlar, II. Dünya </a:t>
            </a:r>
            <a:r>
              <a:rPr lang="tr-TR" dirty="0" smtClean="0"/>
              <a:t>savaşı sonrası, </a:t>
            </a:r>
            <a:r>
              <a:rPr lang="tr-TR" dirty="0" err="1" smtClean="0"/>
              <a:t>Christian</a:t>
            </a:r>
            <a:r>
              <a:rPr lang="tr-TR" dirty="0" smtClean="0"/>
              <a:t> </a:t>
            </a:r>
            <a:r>
              <a:rPr lang="tr-TR" dirty="0" err="1"/>
              <a:t>Dior</a:t>
            </a:r>
            <a:r>
              <a:rPr lang="tr-TR" dirty="0"/>
              <a:t> tarafından </a:t>
            </a:r>
            <a:r>
              <a:rPr lang="tr-TR" dirty="0" smtClean="0"/>
              <a:t>gerçekleştirilmiştir</a:t>
            </a:r>
            <a:r>
              <a:rPr lang="tr-TR" dirty="0"/>
              <a:t>. </a:t>
            </a:r>
            <a:r>
              <a:rPr lang="tr-TR" dirty="0" err="1"/>
              <a:t>Chanel‟in</a:t>
            </a:r>
            <a:r>
              <a:rPr lang="tr-TR" dirty="0"/>
              <a:t> sportif tarzından </a:t>
            </a:r>
            <a:r>
              <a:rPr lang="tr-TR" dirty="0" smtClean="0"/>
              <a:t>hoşlanmayan </a:t>
            </a:r>
            <a:r>
              <a:rPr lang="tr-TR" dirty="0" err="1" smtClean="0"/>
              <a:t>Dior‟un</a:t>
            </a:r>
            <a:r>
              <a:rPr lang="tr-TR" dirty="0" smtClean="0"/>
              <a:t> </a:t>
            </a:r>
            <a:r>
              <a:rPr lang="tr-TR" dirty="0"/>
              <a:t>1947 yılındaki ilk koleksiyonu, “</a:t>
            </a:r>
            <a:r>
              <a:rPr lang="tr-TR" dirty="0" err="1"/>
              <a:t>The</a:t>
            </a:r>
            <a:r>
              <a:rPr lang="tr-TR" dirty="0"/>
              <a:t> New </a:t>
            </a:r>
            <a:r>
              <a:rPr lang="tr-TR" dirty="0" err="1"/>
              <a:t>Look”un</a:t>
            </a:r>
            <a:r>
              <a:rPr lang="tr-TR" dirty="0"/>
              <a:t> tasarım çizgileri, 19. </a:t>
            </a:r>
            <a:r>
              <a:rPr lang="tr-TR" dirty="0" smtClean="0"/>
              <a:t>yüzyıl modasından alınmıştır. </a:t>
            </a:r>
            <a:r>
              <a:rPr lang="tr-TR" dirty="0" err="1" smtClean="0"/>
              <a:t>Dior‟un</a:t>
            </a:r>
            <a:r>
              <a:rPr lang="tr-TR" dirty="0" smtClean="0"/>
              <a:t> </a:t>
            </a:r>
            <a:r>
              <a:rPr lang="tr-TR" dirty="0"/>
              <a:t>“New </a:t>
            </a:r>
            <a:r>
              <a:rPr lang="tr-TR" dirty="0" err="1"/>
              <a:t>Look</a:t>
            </a:r>
            <a:r>
              <a:rPr lang="tr-TR" dirty="0"/>
              <a:t>” etekleri kendine özgü çizgileriyle moda </a:t>
            </a:r>
            <a:r>
              <a:rPr lang="tr-TR" dirty="0" smtClean="0"/>
              <a:t>dünyasına tanıtılmıştır</a:t>
            </a:r>
            <a:r>
              <a:rPr lang="tr-TR" dirty="0"/>
              <a:t>. </a:t>
            </a:r>
            <a:r>
              <a:rPr lang="tr-TR" dirty="0" smtClean="0"/>
              <a:t>Kumaş </a:t>
            </a:r>
            <a:r>
              <a:rPr lang="tr-TR" dirty="0"/>
              <a:t>astarla kuvvetlendirilerek, eteklerin içine etek formuna uygun </a:t>
            </a:r>
            <a:r>
              <a:rPr lang="tr-TR" dirty="0" smtClean="0"/>
              <a:t>iç eteklet giyilmiştir</a:t>
            </a:r>
            <a:r>
              <a:rPr lang="tr-TR" dirty="0"/>
              <a:t>. </a:t>
            </a:r>
            <a:r>
              <a:rPr lang="tr-TR" dirty="0" err="1"/>
              <a:t>Dior‟un</a:t>
            </a:r>
            <a:r>
              <a:rPr lang="tr-TR" dirty="0"/>
              <a:t> lanse ettiği iç eteği yeni </a:t>
            </a:r>
            <a:r>
              <a:rPr lang="tr-TR" dirty="0" smtClean="0"/>
              <a:t>kumaş </a:t>
            </a:r>
            <a:r>
              <a:rPr lang="tr-TR" dirty="0"/>
              <a:t>olarak nitelendirilen </a:t>
            </a:r>
            <a:r>
              <a:rPr lang="tr-TR" dirty="0" err="1" smtClean="0"/>
              <a:t>nylon</a:t>
            </a:r>
            <a:r>
              <a:rPr lang="tr-TR" dirty="0" smtClean="0"/>
              <a:t>, dantel</a:t>
            </a:r>
            <a:r>
              <a:rPr lang="tr-TR" dirty="0"/>
              <a:t>, kurdele vb. </a:t>
            </a:r>
            <a:r>
              <a:rPr lang="tr-TR" dirty="0" smtClean="0"/>
              <a:t>kumaşlardan </a:t>
            </a:r>
            <a:r>
              <a:rPr lang="tr-TR" dirty="0"/>
              <a:t>yapılan </a:t>
            </a:r>
            <a:r>
              <a:rPr lang="tr-TR" dirty="0" err="1"/>
              <a:t>kopyeleri</a:t>
            </a:r>
            <a:r>
              <a:rPr lang="tr-TR" dirty="0"/>
              <a:t> en az </a:t>
            </a:r>
            <a:r>
              <a:rPr lang="tr-TR" dirty="0" err="1"/>
              <a:t>Dior</a:t>
            </a:r>
            <a:r>
              <a:rPr lang="tr-TR" dirty="0"/>
              <a:t> orijinalleri kadar </a:t>
            </a:r>
            <a:r>
              <a:rPr lang="tr-TR" dirty="0" smtClean="0"/>
              <a:t>iyi görüntü </a:t>
            </a:r>
            <a:r>
              <a:rPr lang="tr-TR" dirty="0"/>
              <a:t>vermekteydi. Fiyatların ucuzluğu oranında gençler tarafından </a:t>
            </a:r>
            <a:r>
              <a:rPr lang="tr-TR" dirty="0" err="1"/>
              <a:t>nylon</a:t>
            </a:r>
            <a:r>
              <a:rPr lang="tr-TR" dirty="0"/>
              <a:t> iç </a:t>
            </a:r>
            <a:r>
              <a:rPr lang="tr-TR" dirty="0" smtClean="0"/>
              <a:t>etekleri özellikle </a:t>
            </a:r>
            <a:r>
              <a:rPr lang="tr-TR" dirty="0"/>
              <a:t>dans giysileri ve öğleden sonra giysilerinde tercih </a:t>
            </a:r>
            <a:r>
              <a:rPr lang="tr-TR" dirty="0" smtClean="0"/>
              <a:t>edilmiştir. II</a:t>
            </a:r>
            <a:r>
              <a:rPr lang="tr-TR" dirty="0"/>
              <a:t>. Dünya </a:t>
            </a:r>
            <a:r>
              <a:rPr lang="tr-TR" dirty="0" smtClean="0"/>
              <a:t>Savaşının </a:t>
            </a:r>
            <a:r>
              <a:rPr lang="tr-TR" dirty="0"/>
              <a:t>getirdiği yıkım ve </a:t>
            </a:r>
            <a:r>
              <a:rPr lang="tr-TR" dirty="0" smtClean="0"/>
              <a:t>savaş </a:t>
            </a:r>
            <a:r>
              <a:rPr lang="tr-TR" dirty="0"/>
              <a:t>boyunca, askere alınan </a:t>
            </a:r>
            <a:r>
              <a:rPr lang="tr-TR" dirty="0" smtClean="0"/>
              <a:t>erkeklerin işlerinde çalışmak </a:t>
            </a:r>
            <a:r>
              <a:rPr lang="tr-TR" dirty="0"/>
              <a:t>zorunda kalan Batılı kadınların erkeksi giyim tarzından </a:t>
            </a:r>
            <a:r>
              <a:rPr lang="tr-TR" dirty="0" smtClean="0"/>
              <a:t>sonra, </a:t>
            </a:r>
            <a:r>
              <a:rPr lang="tr-TR" dirty="0" err="1" smtClean="0"/>
              <a:t>Dior‟un</a:t>
            </a:r>
            <a:r>
              <a:rPr lang="tr-TR" dirty="0" smtClean="0"/>
              <a:t> </a:t>
            </a:r>
            <a:r>
              <a:rPr lang="tr-TR" dirty="0"/>
              <a:t>koleksiyonunda, </a:t>
            </a:r>
            <a:r>
              <a:rPr lang="tr-TR" dirty="0" smtClean="0"/>
              <a:t>dişilik </a:t>
            </a:r>
            <a:r>
              <a:rPr lang="tr-TR" dirty="0"/>
              <a:t>ön plana </a:t>
            </a:r>
            <a:r>
              <a:rPr lang="tr-TR" dirty="0" smtClean="0"/>
              <a:t>çıkarılmıştır</a:t>
            </a:r>
            <a:r>
              <a:rPr lang="tr-TR" dirty="0"/>
              <a:t>, göğüs ve ince beli </a:t>
            </a:r>
            <a:r>
              <a:rPr lang="tr-TR" dirty="0" smtClean="0"/>
              <a:t>vurgulayan elastik </a:t>
            </a:r>
            <a:r>
              <a:rPr lang="tr-TR" dirty="0"/>
              <a:t>korse ve tarlatanların geri </a:t>
            </a:r>
            <a:r>
              <a:rPr lang="tr-TR" dirty="0" smtClean="0"/>
              <a:t>dönüşüyle </a:t>
            </a:r>
            <a:r>
              <a:rPr lang="tr-TR" dirty="0"/>
              <a:t>kadınsı tasarımlar ortaya </a:t>
            </a:r>
            <a:r>
              <a:rPr lang="tr-TR" dirty="0" smtClean="0"/>
              <a:t>konmuştur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33053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815" y="685078"/>
            <a:ext cx="2800247" cy="3574184"/>
          </a:xfr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1955" y="1522989"/>
            <a:ext cx="3770562" cy="4067319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105" y="1237249"/>
            <a:ext cx="3527818" cy="4638798"/>
          </a:xfrm>
          <a:prstGeom prst="rect">
            <a:avLst/>
          </a:prstGeom>
        </p:spPr>
      </p:pic>
      <p:sp>
        <p:nvSpPr>
          <p:cNvPr id="11" name="Dikdörtgen 10"/>
          <p:cNvSpPr/>
          <p:nvPr/>
        </p:nvSpPr>
        <p:spPr>
          <a:xfrm>
            <a:off x="4689816" y="4627418"/>
            <a:ext cx="2800246" cy="1371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</a:rPr>
              <a:t>1940-1950 SAÇ MODASI</a:t>
            </a:r>
          </a:p>
          <a:p>
            <a:pPr algn="ctr"/>
            <a:endParaRPr lang="tr-TR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763039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3698" y="1185863"/>
            <a:ext cx="5604848" cy="4596782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8546" y="1185863"/>
            <a:ext cx="4131492" cy="4596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28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13564" y="665018"/>
            <a:ext cx="2921615" cy="3505201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5179" y="1238955"/>
            <a:ext cx="4090554" cy="4966341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667" y="1238954"/>
            <a:ext cx="3902897" cy="4966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25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81</TotalTime>
  <Words>868</Words>
  <Application>Microsoft Office PowerPoint</Application>
  <PresentationFormat>Geniş ekran</PresentationFormat>
  <Paragraphs>12</Paragraphs>
  <Slides>33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33</vt:i4>
      </vt:variant>
    </vt:vector>
  </HeadingPairs>
  <TitlesOfParts>
    <vt:vector size="36" baseType="lpstr">
      <vt:lpstr>Arial</vt:lpstr>
      <vt:lpstr>Garamond</vt:lpstr>
      <vt:lpstr>Organik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Unattended Installer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1940-1950 MODASI</dc:title>
  <dc:creator>alialier2015@outlook.com</dc:creator>
  <cp:lastModifiedBy>sinemm</cp:lastModifiedBy>
  <cp:revision>9</cp:revision>
  <dcterms:created xsi:type="dcterms:W3CDTF">2018-03-04T12:58:53Z</dcterms:created>
  <dcterms:modified xsi:type="dcterms:W3CDTF">2018-06-12T10:25:39Z</dcterms:modified>
</cp:coreProperties>
</file>