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23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65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6433" autoAdjust="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08CFC-4A2A-47E8-BC3E-ED0B7C7E7493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E8213-E6FB-4089-BA6A-B62E5B4E9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2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5541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5296"/>
            <a:ext cx="10058400" cy="4643798"/>
          </a:xfrm>
        </p:spPr>
        <p:txBody>
          <a:bodyPr/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12.12.2017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20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97633"/>
            <a:ext cx="10058400" cy="467146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1138648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Bilişim Hukuku ve Etiği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BİT101 BİLGİ VE İLETİŞİM TEKNOLOJİLERİ</a:t>
            </a:r>
          </a:p>
          <a:p>
            <a:r>
              <a:rPr lang="tr-TR" dirty="0" smtClean="0"/>
              <a:t>ÖĞR.GÖR.DR. UFUK TANYERİ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Bilişim Hukuku [1]</a:t>
            </a:r>
          </a:p>
        </p:txBody>
      </p:sp>
      <p:pic>
        <p:nvPicPr>
          <p:cNvPr id="4" name="Picture 2" descr="C:\Users\Handan\Desktop\asdasd\15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1" b="5888"/>
          <a:stretch/>
        </p:blipFill>
        <p:spPr bwMode="auto">
          <a:xfrm>
            <a:off x="2881985" y="1601337"/>
            <a:ext cx="6488989" cy="413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00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Bilişim Hukuku [1]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73" y="1287611"/>
            <a:ext cx="6022081" cy="4469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7" t="6200" r="16844" b="29276"/>
          <a:stretch/>
        </p:blipFill>
        <p:spPr bwMode="auto">
          <a:xfrm>
            <a:off x="7182099" y="2562815"/>
            <a:ext cx="3319527" cy="191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69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Bilişim Hukuku [1]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7" r="6810" b="7246"/>
          <a:stretch/>
        </p:blipFill>
        <p:spPr bwMode="auto">
          <a:xfrm>
            <a:off x="436727" y="1152144"/>
            <a:ext cx="5882185" cy="430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8" r="9885"/>
          <a:stretch/>
        </p:blipFill>
        <p:spPr bwMode="auto">
          <a:xfrm>
            <a:off x="6509980" y="1308229"/>
            <a:ext cx="5053060" cy="41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34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Bilişim Hukuku [1]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605" y="1579761"/>
            <a:ext cx="5575750" cy="39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21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İlk </a:t>
            </a:r>
            <a:r>
              <a:rPr lang="tr-TR" sz="2400" dirty="0"/>
              <a:t>kullanımı; alışkanlık töre ve gelenek anlamlarını taşır.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/>
              <a:t>İ</a:t>
            </a:r>
            <a:r>
              <a:rPr lang="tr-TR" sz="2400" dirty="0" smtClean="0"/>
              <a:t>kinci </a:t>
            </a:r>
            <a:r>
              <a:rPr lang="tr-TR" sz="2400" dirty="0"/>
              <a:t>kullanımı ise (genel kullanımı budur), eylemde bulunan ve davranan kişi, aktarılan eylem kurallarını ve değer ölçülerini sorgulamadan uygulamayıp; aksine kavrayarak ve üzerinde düşünerek talep edilen iyiyi gerçekleştirmek için onları alışkanlığa dönüştüren kişidir.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Etik</a:t>
            </a:r>
            <a:r>
              <a:rPr lang="tr-TR" sz="2400" dirty="0"/>
              <a:t>; insanların kurduğu bireysel ve toplumsal ilişkilerin temelini oluşturan değerleri, normları, kuralları doğru-yanlış ya da iyi-kötü gibi ahlaksal açıdan araştıran bir felsefe dalıdır.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1231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5296"/>
            <a:ext cx="10058400" cy="4643798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Ahlak</a:t>
            </a:r>
            <a:r>
              <a:rPr lang="tr-TR" sz="2000" b="1" dirty="0"/>
              <a:t>; bir toplumun iyi ya da kötü olarak kabul edilen davranışları belirleyen yazısız kurallar bütünüdür. </a:t>
            </a:r>
            <a:endParaRPr lang="tr-TR" sz="2000" dirty="0"/>
          </a:p>
          <a:p>
            <a:r>
              <a:rPr lang="tr-TR" sz="2000" dirty="0" smtClean="0"/>
              <a:t>Ahlak </a:t>
            </a:r>
            <a:r>
              <a:rPr lang="tr-TR" sz="2000" dirty="0"/>
              <a:t>ve </a:t>
            </a:r>
            <a:r>
              <a:rPr lang="tr-TR" sz="2000" dirty="0" smtClean="0"/>
              <a:t>Etik </a:t>
            </a:r>
            <a:r>
              <a:rPr lang="tr-TR" sz="2000" dirty="0"/>
              <a:t>kavramları , sık sık birbirinin yerine </a:t>
            </a:r>
            <a:r>
              <a:rPr lang="tr-TR" sz="2000" dirty="0" smtClean="0"/>
              <a:t>kullanılabilmektedir</a:t>
            </a:r>
            <a:r>
              <a:rPr lang="tr-TR" sz="2000" dirty="0"/>
              <a:t>. </a:t>
            </a:r>
            <a:endParaRPr lang="tr-TR" sz="2000" dirty="0" smtClean="0"/>
          </a:p>
          <a:p>
            <a:endParaRPr lang="tr-TR" sz="2000" dirty="0"/>
          </a:p>
          <a:p>
            <a:r>
              <a:rPr lang="tr-TR" sz="2000" dirty="0"/>
              <a:t>Ahlak insanın değer ve tutumlarını içerirken, etik; insanların bireysel ve toplumsal anlamda kurdukları ilişkilerin temelinde var olan değerleri, kuralları, doğru-yanlış, iyi-kötü gibi kavramları ahlaksal açıdan araştıran felsefe disiplinidir. </a:t>
            </a:r>
          </a:p>
          <a:p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5217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 Kuralları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424169"/>
            <a:ext cx="10058400" cy="46129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Bir </a:t>
            </a:r>
            <a:r>
              <a:rPr lang="tr-TR" sz="2400" dirty="0"/>
              <a:t>toplumun üyesi olmanın ilk koşulu, var </a:t>
            </a:r>
            <a:r>
              <a:rPr lang="tr-TR" sz="2400" dirty="0" smtClean="0"/>
              <a:t>olan ahlaki </a:t>
            </a:r>
            <a:r>
              <a:rPr lang="tr-TR" sz="2400" dirty="0"/>
              <a:t>çerçeveyi kabul etmektir.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Etik</a:t>
            </a:r>
            <a:r>
              <a:rPr lang="tr-TR" sz="2400" dirty="0"/>
              <a:t>, toplumun bakış açısını dikkate alarak bireylerin </a:t>
            </a:r>
            <a:r>
              <a:rPr lang="tr-TR" sz="2400" dirty="0" smtClean="0"/>
              <a:t>uygun </a:t>
            </a:r>
            <a:r>
              <a:rPr lang="tr-TR" sz="2400" dirty="0"/>
              <a:t>olmayan davranışlarını belirler.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Etik </a:t>
            </a:r>
            <a:r>
              <a:rPr lang="tr-TR" sz="2400" dirty="0"/>
              <a:t>ilkeler yıllarca süren tartışmalar sonunda ortaya çıkar.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143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 Kurallar (Değerler)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5296"/>
            <a:ext cx="4661722" cy="41801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Doğruluk</a:t>
            </a:r>
            <a:r>
              <a:rPr lang="tr-TR" sz="2000" dirty="0"/>
              <a:t>, dürüstlük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Güvenilir </a:t>
            </a:r>
            <a:r>
              <a:rPr lang="tr-TR" sz="2000" dirty="0"/>
              <a:t>olma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Sadakat </a:t>
            </a:r>
            <a:endParaRPr lang="tr-T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Adalet </a:t>
            </a:r>
            <a:endParaRPr lang="tr-T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Başkalarına </a:t>
            </a:r>
            <a:r>
              <a:rPr lang="tr-TR" sz="2000" dirty="0"/>
              <a:t>yardım </a:t>
            </a:r>
            <a:r>
              <a:rPr lang="tr-TR" sz="2000" dirty="0" smtClean="0"/>
              <a:t>etme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Başkalarına </a:t>
            </a:r>
            <a:r>
              <a:rPr lang="tr-TR" sz="2000" dirty="0"/>
              <a:t>saygı gösterme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Vatandaşlık </a:t>
            </a:r>
            <a:r>
              <a:rPr lang="tr-TR" sz="2000" dirty="0"/>
              <a:t>sorumluluğuna sahip olma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Yalan </a:t>
            </a:r>
            <a:r>
              <a:rPr lang="tr-TR" sz="2000" dirty="0"/>
              <a:t>söylememe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Başkasının </a:t>
            </a:r>
            <a:r>
              <a:rPr lang="tr-TR" sz="2000" dirty="0"/>
              <a:t>hakkını yememe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0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6583680" y="1225296"/>
            <a:ext cx="4471007" cy="464379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Karşısındakinin güç durumundan yararlanmama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Acısı olanın acısını paylaşma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Dayanışma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Bireylerin eşitliğinin kabul edilmesi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Kaynakların adil dağıtılması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 smtClean="0"/>
              <a:t>Mükemmeliyeti arama vb.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926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Etik Sistemleri </a:t>
            </a:r>
            <a:r>
              <a:rPr lang="tr-TR" dirty="0" smtClean="0"/>
              <a:t>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76096"/>
            <a:ext cx="4293586" cy="46437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Amaçlanan </a:t>
            </a:r>
            <a:r>
              <a:rPr lang="tr-TR" sz="2400" dirty="0"/>
              <a:t>Sonuç Etiği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Kural </a:t>
            </a:r>
            <a:r>
              <a:rPr lang="tr-TR" sz="2400" dirty="0"/>
              <a:t>Etiği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Toplumsal </a:t>
            </a:r>
            <a:r>
              <a:rPr lang="tr-TR" sz="2400" dirty="0"/>
              <a:t>Sözleşme Etiği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Kişisel </a:t>
            </a:r>
            <a:r>
              <a:rPr lang="tr-TR" sz="2400" dirty="0"/>
              <a:t>Etik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/>
              <a:t>Sosyal </a:t>
            </a:r>
            <a:r>
              <a:rPr lang="tr-TR" sz="2400" dirty="0"/>
              <a:t>Yaşam Etiği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9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Etik </a:t>
            </a:r>
            <a:r>
              <a:rPr lang="tr-TR" dirty="0" smtClean="0"/>
              <a:t>Sistemleri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225296"/>
            <a:ext cx="10058401" cy="4421971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Amaçlanan </a:t>
            </a:r>
            <a:r>
              <a:rPr lang="tr-TR" sz="2000" b="1" dirty="0"/>
              <a:t>Sonuç Etiği: </a:t>
            </a:r>
            <a:r>
              <a:rPr lang="tr-TR" sz="2000" dirty="0"/>
              <a:t>Bir eylemin ahlaki doğruluğu, amaçlanan sonuçları tarafından belirlenir. </a:t>
            </a:r>
          </a:p>
          <a:p>
            <a:r>
              <a:rPr lang="tr-TR" sz="2000" b="1" dirty="0"/>
              <a:t>Kural Etiği: </a:t>
            </a:r>
            <a:r>
              <a:rPr lang="tr-TR" sz="2000" dirty="0"/>
              <a:t>Bir eylemin ahlaki doğruluğu, standartlar ve yasalar </a:t>
            </a:r>
          </a:p>
          <a:p>
            <a:r>
              <a:rPr lang="tr-TR" sz="2000" dirty="0"/>
              <a:t>tarafından belirlenir. </a:t>
            </a:r>
          </a:p>
          <a:p>
            <a:r>
              <a:rPr lang="tr-TR" sz="2000" b="1" dirty="0"/>
              <a:t>Toplumsal </a:t>
            </a:r>
            <a:r>
              <a:rPr lang="tr-TR" sz="2000" b="1" dirty="0" smtClean="0"/>
              <a:t>Sözleşme </a:t>
            </a:r>
            <a:r>
              <a:rPr lang="tr-TR" sz="2000" b="1" dirty="0"/>
              <a:t>Etiği: </a:t>
            </a:r>
            <a:r>
              <a:rPr lang="tr-TR" sz="2000" dirty="0"/>
              <a:t>Bir eylemin ahlaki doğruluğu, belli bir toplumun normları ve gelenekleri tarafından belirlenir. </a:t>
            </a:r>
          </a:p>
          <a:p>
            <a:r>
              <a:rPr lang="tr-TR" sz="2000" b="1" dirty="0" smtClean="0"/>
              <a:t>Kişisel </a:t>
            </a:r>
            <a:r>
              <a:rPr lang="tr-TR" sz="2000" b="1" dirty="0"/>
              <a:t>Etik: </a:t>
            </a:r>
            <a:r>
              <a:rPr lang="tr-TR" sz="2000" dirty="0"/>
              <a:t>Bir eylemin ahlaki doğruluğu, kişinin vicdanı </a:t>
            </a:r>
          </a:p>
          <a:p>
            <a:r>
              <a:rPr lang="tr-TR" sz="2000" dirty="0"/>
              <a:t>tarafından belirlenir. </a:t>
            </a:r>
          </a:p>
          <a:p>
            <a:r>
              <a:rPr lang="tr-TR" sz="2000" b="1" dirty="0"/>
              <a:t>Sosyal </a:t>
            </a:r>
            <a:r>
              <a:rPr lang="tr-TR" sz="2000" b="1" dirty="0" smtClean="0"/>
              <a:t>Yaşam </a:t>
            </a:r>
            <a:r>
              <a:rPr lang="tr-TR" sz="2000" b="1" dirty="0"/>
              <a:t>Etiği: </a:t>
            </a:r>
            <a:r>
              <a:rPr lang="tr-TR" sz="2000" dirty="0"/>
              <a:t>Kişinin yaşamında uyması gereken sosyal ve ekolojik kurallar. </a:t>
            </a:r>
          </a:p>
        </p:txBody>
      </p:sp>
    </p:spTree>
    <p:extLst>
      <p:ext uri="{BB962C8B-B14F-4D97-AF65-F5344CB8AC3E}">
        <p14:creationId xmlns:p14="http://schemas.microsoft.com/office/powerpoint/2010/main" val="9706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Bilişim Hukuku [1]</a:t>
            </a:r>
            <a:endParaRPr lang="tr-TR" dirty="0"/>
          </a:p>
        </p:txBody>
      </p:sp>
      <p:pic>
        <p:nvPicPr>
          <p:cNvPr id="4" name="Picture 2" descr="C:\Users\Sinan_bjk\Desktop\asd\13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3" b="9709"/>
          <a:stretch/>
        </p:blipFill>
        <p:spPr bwMode="auto">
          <a:xfrm>
            <a:off x="2002644" y="1368567"/>
            <a:ext cx="8247671" cy="477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68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 Sorgulama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73229"/>
            <a:ext cx="4344181" cy="438250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b="1" dirty="0" smtClean="0"/>
              <a:t>Problemi </a:t>
            </a:r>
            <a:r>
              <a:rPr lang="tr-TR" sz="2400" b="1" dirty="0"/>
              <a:t>tanımla ve açıklığa kavuştur. </a:t>
            </a:r>
            <a:endParaRPr lang="tr-TR" sz="24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dirty="0" smtClean="0"/>
              <a:t> </a:t>
            </a:r>
            <a:r>
              <a:rPr lang="tr-TR" sz="2400" b="1" dirty="0"/>
              <a:t>Tüm olası gerçekleri öğrenmeye çalış. </a:t>
            </a:r>
            <a:endParaRPr lang="tr-TR" sz="24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dirty="0" smtClean="0"/>
              <a:t> </a:t>
            </a:r>
            <a:r>
              <a:rPr lang="tr-TR" sz="2400" b="1" dirty="0"/>
              <a:t>Bütün tercihleri-seçenekleri sırala. </a:t>
            </a:r>
            <a:endParaRPr lang="tr-TR" sz="24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dirty="0" smtClean="0"/>
              <a:t> </a:t>
            </a:r>
            <a:r>
              <a:rPr lang="tr-TR" sz="2400" b="1" dirty="0"/>
              <a:t>Her tercihi bunları sorarak test et. </a:t>
            </a:r>
            <a:endParaRPr lang="tr-TR" sz="24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400" dirty="0" smtClean="0"/>
              <a:t>Doğru </a:t>
            </a:r>
            <a:r>
              <a:rPr lang="tr-TR" sz="2400" dirty="0"/>
              <a:t>mu?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400" dirty="0" smtClean="0"/>
              <a:t>Yasal </a:t>
            </a:r>
            <a:r>
              <a:rPr lang="tr-TR" sz="2400" dirty="0"/>
              <a:t>mı?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400" dirty="0" smtClean="0"/>
              <a:t>Yararlı </a:t>
            </a:r>
            <a:r>
              <a:rPr lang="tr-TR" sz="2400" dirty="0"/>
              <a:t>mı? 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5996615" y="1213208"/>
            <a:ext cx="5159065" cy="423085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b="1" dirty="0" smtClean="0"/>
              <a:t>Kararını ver, ancak hala emin değilsen şunları yap. </a:t>
            </a:r>
            <a:endParaRPr lang="tr-TR" sz="2000" dirty="0" smtClean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Eğer yanlış olduğunu biliyorsan yapma. 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Emin değilsen sor. </a:t>
            </a: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Bir yanıt alıncaya kadar sormaya devam et.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 </a:t>
            </a:r>
            <a:r>
              <a:rPr lang="tr-TR" sz="2000" b="1" dirty="0" smtClean="0"/>
              <a:t>İki soru daha sorarak kararını yeniden gözden geçir. </a:t>
            </a:r>
            <a:endParaRPr lang="tr-TR" sz="2000" dirty="0" smtClean="0"/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Ailem bunu öğrenseydi kendimi nasıl hissederdim. 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Vereceğim karar basında yayınlanmış olsaydı kendimi nasıl hissederdim. </a:t>
            </a: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 Eyleme geç.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2266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5296"/>
            <a:ext cx="10479024" cy="4643798"/>
          </a:xfrm>
        </p:spPr>
        <p:txBody>
          <a:bodyPr/>
          <a:lstStyle/>
          <a:p>
            <a:r>
              <a:rPr lang="tr-TR" dirty="0" smtClean="0"/>
              <a:t>1. Köse G., 2012, Bilişim Hukuku Ders Notları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Özdinç</a:t>
            </a:r>
            <a:r>
              <a:rPr lang="tr-TR" dirty="0" smtClean="0"/>
              <a:t> F. 2016 İnternet ve Etik Ders Notları</a:t>
            </a:r>
          </a:p>
        </p:txBody>
      </p:sp>
    </p:spTree>
    <p:extLst>
      <p:ext uri="{BB962C8B-B14F-4D97-AF65-F5344CB8AC3E}">
        <p14:creationId xmlns:p14="http://schemas.microsoft.com/office/powerpoint/2010/main" val="181677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Bilişim Hukuku [1]</a:t>
            </a:r>
            <a:endParaRPr lang="tr-TR" dirty="0"/>
          </a:p>
        </p:txBody>
      </p:sp>
      <p:pic>
        <p:nvPicPr>
          <p:cNvPr id="4" name="Picture 2" descr="C:\Users\Sinan_bjk\Desktop\asd\22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0" b="9121"/>
          <a:stretch/>
        </p:blipFill>
        <p:spPr bwMode="auto">
          <a:xfrm>
            <a:off x="1801505" y="1378424"/>
            <a:ext cx="8342012" cy="498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91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Bilişim Hukuku [1]</a:t>
            </a:r>
          </a:p>
        </p:txBody>
      </p:sp>
      <p:pic>
        <p:nvPicPr>
          <p:cNvPr id="4" name="Picture 2" descr="C:\Users\Sinan_bjk\Desktop\asd\23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5" b="13824"/>
          <a:stretch/>
        </p:blipFill>
        <p:spPr bwMode="auto">
          <a:xfrm>
            <a:off x="2411709" y="1370394"/>
            <a:ext cx="7429542" cy="443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36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Bilişim Hukuku [1]</a:t>
            </a:r>
          </a:p>
        </p:txBody>
      </p:sp>
      <p:pic>
        <p:nvPicPr>
          <p:cNvPr id="4" name="Picture 2" descr="C:\Users\Sinan_bjk\Desktop\asd\24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2" b="20584"/>
          <a:stretch/>
        </p:blipFill>
        <p:spPr bwMode="auto">
          <a:xfrm>
            <a:off x="2704362" y="1696492"/>
            <a:ext cx="6844235" cy="3476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74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Bilişim Hukuku [1]</a:t>
            </a:r>
          </a:p>
        </p:txBody>
      </p:sp>
      <p:pic>
        <p:nvPicPr>
          <p:cNvPr id="4" name="Picture 2" descr="C:\Users\Sinan_bjk\Desktop\asd\25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5" b="9121"/>
          <a:stretch/>
        </p:blipFill>
        <p:spPr bwMode="auto">
          <a:xfrm>
            <a:off x="1842502" y="1521472"/>
            <a:ext cx="8567956" cy="427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37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Bilişim Hukuku [1]</a:t>
            </a:r>
          </a:p>
        </p:txBody>
      </p:sp>
      <p:pic>
        <p:nvPicPr>
          <p:cNvPr id="4" name="Picture 2" descr="C:\Users\Sinan_bjk\Desktop\asdas\6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0" b="8533"/>
          <a:stretch/>
        </p:blipFill>
        <p:spPr bwMode="auto">
          <a:xfrm>
            <a:off x="2762186" y="1471051"/>
            <a:ext cx="6728587" cy="381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10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Bilişim Hukuku [1]</a:t>
            </a:r>
          </a:p>
        </p:txBody>
      </p:sp>
      <p:pic>
        <p:nvPicPr>
          <p:cNvPr id="4" name="Picture 2" descr="C:\Users\Sinan_bjk\Desktop\asdas\11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46" b="7064"/>
          <a:stretch/>
        </p:blipFill>
        <p:spPr bwMode="auto">
          <a:xfrm>
            <a:off x="2171933" y="1477243"/>
            <a:ext cx="7909093" cy="46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62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Bilişim Hukuku [1]</a:t>
            </a:r>
          </a:p>
        </p:txBody>
      </p:sp>
      <p:pic>
        <p:nvPicPr>
          <p:cNvPr id="4" name="Picture 2" descr="C:\Users\Sinan_bjk\Desktop\asdas\12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1" b="10297"/>
          <a:stretch/>
        </p:blipFill>
        <p:spPr bwMode="auto">
          <a:xfrm>
            <a:off x="2427776" y="1560015"/>
            <a:ext cx="7397407" cy="412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48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1457</TotalTime>
  <Words>525</Words>
  <Application>Microsoft Office PowerPoint</Application>
  <PresentationFormat>Geniş ekran</PresentationFormat>
  <Paragraphs>77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Calibri</vt:lpstr>
      <vt:lpstr>Times New Roman</vt:lpstr>
      <vt:lpstr>Wingdings</vt:lpstr>
      <vt:lpstr>Geçmişe bakış</vt:lpstr>
      <vt:lpstr>Bilişim Hukuku ve Etiği</vt:lpstr>
      <vt:lpstr>Bilişim Hukuku [1]</vt:lpstr>
      <vt:lpstr>Bilişim Hukuku [1]</vt:lpstr>
      <vt:lpstr>Bilişim Hukuku [1]</vt:lpstr>
      <vt:lpstr>Bilişim Hukuku [1]</vt:lpstr>
      <vt:lpstr>Bilişim Hukuku [1]</vt:lpstr>
      <vt:lpstr>Bilişim Hukuku [1]</vt:lpstr>
      <vt:lpstr>Bilişim Hukuku [1]</vt:lpstr>
      <vt:lpstr>Bilişim Hukuku [1]</vt:lpstr>
      <vt:lpstr>Bilişim Hukuku [1]</vt:lpstr>
      <vt:lpstr>Bilişim Hukuku [1]</vt:lpstr>
      <vt:lpstr>Bilişim Hukuku [1]</vt:lpstr>
      <vt:lpstr>Bilişim Hukuku [1]</vt:lpstr>
      <vt:lpstr>Etik [2]</vt:lpstr>
      <vt:lpstr>Etik [2]</vt:lpstr>
      <vt:lpstr>Etik Kuralları [2]</vt:lpstr>
      <vt:lpstr>Etik Kurallar (Değerler) [2]</vt:lpstr>
      <vt:lpstr>Etik Sistemleri [2]</vt:lpstr>
      <vt:lpstr>Etik Sistemleri [2]</vt:lpstr>
      <vt:lpstr>Etik Sorgulama [2]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Ufuk.Tanyeri</cp:lastModifiedBy>
  <cp:revision>123</cp:revision>
  <dcterms:created xsi:type="dcterms:W3CDTF">2017-11-14T11:12:27Z</dcterms:created>
  <dcterms:modified xsi:type="dcterms:W3CDTF">2017-12-12T00:04:04Z</dcterms:modified>
</cp:coreProperties>
</file>