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20" r:id="rId2"/>
    <p:sldId id="321" r:id="rId3"/>
    <p:sldId id="322" r:id="rId4"/>
    <p:sldId id="323" r:id="rId5"/>
    <p:sldId id="324" r:id="rId6"/>
    <p:sldId id="325" r:id="rId7"/>
    <p:sldId id="328" r:id="rId8"/>
    <p:sldId id="327" r:id="rId9"/>
    <p:sldId id="326" r:id="rId10"/>
    <p:sldId id="329" r:id="rId11"/>
    <p:sldId id="330" r:id="rId12"/>
    <p:sldId id="33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9" d="100"/>
          <a:sy n="79" d="100"/>
        </p:scale>
        <p:origin x="12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HESAP </a:t>
            </a:r>
            <a:r>
              <a:rPr lang="tr-TR" dirty="0"/>
              <a:t/>
            </a:r>
            <a:br>
              <a:rPr lang="tr-TR" dirty="0"/>
            </a:br>
            <a:endParaRPr lang="tr-TR" dirty="0">
              <a:latin typeface="Arial Narrow" panose="020B0606020202030204" pitchFamily="34" charset="0"/>
            </a:endParaRPr>
          </a:p>
        </p:txBody>
      </p:sp>
      <p:sp>
        <p:nvSpPr>
          <p:cNvPr id="4" name="Dikdörtgen 3"/>
          <p:cNvSpPr/>
          <p:nvPr/>
        </p:nvSpPr>
        <p:spPr>
          <a:xfrm>
            <a:off x="1900808" y="1145095"/>
            <a:ext cx="9388984" cy="1516056"/>
          </a:xfrm>
          <a:prstGeom prst="rect">
            <a:avLst/>
          </a:prstGeom>
        </p:spPr>
        <p:txBody>
          <a:bodyPr wrap="square">
            <a:spAutoFit/>
          </a:bodyPr>
          <a:lstStyle/>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Hesabın Tanımı ve Nitelikleri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                        10.1.1.Hesabın Tanımı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Farklı işlemlerin sınıflandırılarak zaman içerisinde azalma ve artışların izlendiği çizelgeye </a:t>
            </a:r>
            <a:r>
              <a:rPr lang="tr-TR" b="1" dirty="0">
                <a:latin typeface="Times New Roman" panose="02020603050405020304" pitchFamily="18" charset="0"/>
                <a:ea typeface="Calibri" panose="020F0502020204030204" pitchFamily="34" charset="0"/>
                <a:cs typeface="Times New Roman" panose="02020603050405020304" pitchFamily="18" charset="0"/>
              </a:rPr>
              <a:t>hesap </a:t>
            </a:r>
            <a:r>
              <a:rPr lang="tr-TR" dirty="0">
                <a:latin typeface="Times New Roman" panose="02020603050405020304" pitchFamily="18" charset="0"/>
                <a:ea typeface="Calibri" panose="020F0502020204030204" pitchFamily="34" charset="0"/>
                <a:cs typeface="Times New Roman" panose="02020603050405020304" pitchFamily="18" charset="0"/>
              </a:rPr>
              <a:t>denir.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8949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HESAP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512064" y="948690"/>
            <a:ext cx="11253216" cy="4293483"/>
          </a:xfrm>
          <a:prstGeom prst="rect">
            <a:avLst/>
          </a:prstGeom>
        </p:spPr>
        <p:txBody>
          <a:bodyPr wrap="square">
            <a:spAutoFit/>
          </a:bodyPr>
          <a:lstStyle/>
          <a:p>
            <a:pPr algn="just">
              <a:lnSpc>
                <a:spcPct val="150000"/>
              </a:lnSpc>
              <a:spcAft>
                <a:spcPts val="0"/>
              </a:spcAft>
              <a:tabLst>
                <a:tab pos="1619250" algn="l"/>
              </a:tabLst>
            </a:pPr>
            <a:r>
              <a:rPr lang="tr-TR" sz="1400" b="1" dirty="0">
                <a:latin typeface="Times New Roman" panose="02020603050405020304" pitchFamily="18" charset="0"/>
                <a:ea typeface="Calibri" panose="020F0502020204030204" pitchFamily="34" charset="0"/>
                <a:cs typeface="Times New Roman" panose="02020603050405020304" pitchFamily="18" charset="0"/>
              </a:rPr>
              <a:t>Maliyet, Gelir Ve Gider Hesaplarının İşleyişi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1. Maliyet, gider ve zarar hesaplarında </a:t>
            </a:r>
            <a:r>
              <a:rPr lang="tr-TR" sz="1400" i="1" dirty="0">
                <a:latin typeface="Times New Roman" panose="02020603050405020304" pitchFamily="18" charset="0"/>
                <a:ea typeface="Calibri" panose="020F0502020204030204" pitchFamily="34" charset="0"/>
                <a:cs typeface="Times New Roman" panose="02020603050405020304" pitchFamily="18" charset="0"/>
              </a:rPr>
              <a:t>dönem içi ilk hareket </a:t>
            </a:r>
            <a:r>
              <a:rPr lang="tr-TR" sz="1400" dirty="0">
                <a:latin typeface="Times New Roman" panose="02020603050405020304" pitchFamily="18" charset="0"/>
                <a:ea typeface="Calibri" panose="020F0502020204030204" pitchFamily="34" charset="0"/>
                <a:cs typeface="Times New Roman" panose="02020603050405020304" pitchFamily="18" charset="0"/>
              </a:rPr>
              <a:t>her zaman </a:t>
            </a:r>
            <a:r>
              <a:rPr lang="tr-TR" sz="1400" i="1" dirty="0">
                <a:latin typeface="Times New Roman" panose="02020603050405020304" pitchFamily="18" charset="0"/>
                <a:ea typeface="Calibri" panose="020F0502020204030204" pitchFamily="34" charset="0"/>
                <a:cs typeface="Times New Roman" panose="02020603050405020304" pitchFamily="18" charset="0"/>
              </a:rPr>
              <a:t>borç </a:t>
            </a:r>
            <a:r>
              <a:rPr lang="tr-TR" sz="1400" dirty="0">
                <a:latin typeface="Times New Roman" panose="02020603050405020304" pitchFamily="18" charset="0"/>
                <a:ea typeface="Calibri" panose="020F0502020204030204" pitchFamily="34" charset="0"/>
                <a:cs typeface="Times New Roman" panose="02020603050405020304" pitchFamily="18" charset="0"/>
              </a:rPr>
              <a:t>tarafına kaydedilir.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2. Maliyet, gider ve zarar hesapları ile ilgili </a:t>
            </a:r>
            <a:r>
              <a:rPr lang="tr-TR" sz="1400" i="1" dirty="0">
                <a:latin typeface="Times New Roman" panose="02020603050405020304" pitchFamily="18" charset="0"/>
                <a:ea typeface="Calibri" panose="020F0502020204030204" pitchFamily="34" charset="0"/>
                <a:cs typeface="Times New Roman" panose="02020603050405020304" pitchFamily="18" charset="0"/>
              </a:rPr>
              <a:t>dönem içinde meydana artışlar </a:t>
            </a:r>
            <a:r>
              <a:rPr lang="tr-TR" sz="1400" dirty="0">
                <a:latin typeface="Times New Roman" panose="02020603050405020304" pitchFamily="18" charset="0"/>
                <a:ea typeface="Calibri" panose="020F0502020204030204" pitchFamily="34" charset="0"/>
                <a:cs typeface="Times New Roman" panose="02020603050405020304" pitchFamily="18" charset="0"/>
              </a:rPr>
              <a:t>hesapların </a:t>
            </a:r>
            <a:r>
              <a:rPr lang="tr-TR" sz="1400" i="1" dirty="0">
                <a:latin typeface="Times New Roman" panose="02020603050405020304" pitchFamily="18" charset="0"/>
                <a:ea typeface="Calibri" panose="020F0502020204030204" pitchFamily="34" charset="0"/>
                <a:cs typeface="Times New Roman" panose="02020603050405020304" pitchFamily="18" charset="0"/>
              </a:rPr>
              <a:t>borç </a:t>
            </a:r>
            <a:r>
              <a:rPr lang="tr-TR" sz="1400" dirty="0">
                <a:latin typeface="Times New Roman" panose="02020603050405020304" pitchFamily="18" charset="0"/>
                <a:ea typeface="Calibri" panose="020F0502020204030204" pitchFamily="34" charset="0"/>
                <a:cs typeface="Times New Roman" panose="02020603050405020304" pitchFamily="18" charset="0"/>
              </a:rPr>
              <a:t>tarafına kaydedilir.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3. Maliyet, gider ve zarar hesaplarında; dönem içinde </a:t>
            </a:r>
            <a:r>
              <a:rPr lang="tr-TR" sz="1400" i="1" dirty="0">
                <a:latin typeface="Times New Roman" panose="02020603050405020304" pitchFamily="18" charset="0"/>
                <a:ea typeface="Calibri" panose="020F0502020204030204" pitchFamily="34" charset="0"/>
                <a:cs typeface="Times New Roman" panose="02020603050405020304" pitchFamily="18" charset="0"/>
              </a:rPr>
              <a:t>sadece hatalı kayıtların </a:t>
            </a:r>
            <a:r>
              <a:rPr lang="tr-TR" sz="1400" dirty="0">
                <a:latin typeface="Times New Roman" panose="02020603050405020304" pitchFamily="18" charset="0"/>
                <a:ea typeface="Calibri" panose="020F0502020204030204" pitchFamily="34" charset="0"/>
                <a:cs typeface="Times New Roman" panose="02020603050405020304" pitchFamily="18" charset="0"/>
              </a:rPr>
              <a:t>muhasebe kurallarına uygun düzeltilmesi amacı ile </a:t>
            </a:r>
            <a:r>
              <a:rPr lang="tr-TR" sz="1400" i="1" dirty="0">
                <a:latin typeface="Times New Roman" panose="02020603050405020304" pitchFamily="18" charset="0"/>
                <a:ea typeface="Calibri" panose="020F0502020204030204" pitchFamily="34" charset="0"/>
                <a:cs typeface="Times New Roman" panose="02020603050405020304" pitchFamily="18" charset="0"/>
              </a:rPr>
              <a:t>alacak </a:t>
            </a:r>
            <a:r>
              <a:rPr lang="tr-TR" sz="1400" dirty="0">
                <a:latin typeface="Times New Roman" panose="02020603050405020304" pitchFamily="18" charset="0"/>
                <a:ea typeface="Calibri" panose="020F0502020204030204" pitchFamily="34" charset="0"/>
                <a:cs typeface="Times New Roman" panose="02020603050405020304" pitchFamily="18" charset="0"/>
              </a:rPr>
              <a:t>tarafına kayıt yapılabilir.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4. Maliyet hesapları, dönem sonunda uygun kurallar ile ilgili kapsamlı gelir tablosu hesaplarına yansıtılarak kapatılırken kapsamlı gelir tablosundaki maliyet, gider ve zarar hesapları da kuralına uygun bir şekilde dönem kârı veya zararını oluşturmak üzere ilgili hesaba devredilerek kapatılır.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5. Hasılat, gelir ve kâr hesaplarında </a:t>
            </a:r>
            <a:r>
              <a:rPr lang="tr-TR" sz="1400" i="1" dirty="0">
                <a:latin typeface="Times New Roman" panose="02020603050405020304" pitchFamily="18" charset="0"/>
                <a:ea typeface="Calibri" panose="020F0502020204030204" pitchFamily="34" charset="0"/>
                <a:cs typeface="Times New Roman" panose="02020603050405020304" pitchFamily="18" charset="0"/>
              </a:rPr>
              <a:t>dönem içi ilk hareket, </a:t>
            </a:r>
            <a:r>
              <a:rPr lang="tr-TR" sz="1400" dirty="0">
                <a:latin typeface="Times New Roman" panose="02020603050405020304" pitchFamily="18" charset="0"/>
                <a:ea typeface="Calibri" panose="020F0502020204030204" pitchFamily="34" charset="0"/>
                <a:cs typeface="Times New Roman" panose="02020603050405020304" pitchFamily="18" charset="0"/>
              </a:rPr>
              <a:t>her zaman </a:t>
            </a:r>
            <a:r>
              <a:rPr lang="tr-TR" sz="1400" i="1" dirty="0">
                <a:latin typeface="Times New Roman" panose="02020603050405020304" pitchFamily="18" charset="0"/>
                <a:ea typeface="Calibri" panose="020F0502020204030204" pitchFamily="34" charset="0"/>
                <a:cs typeface="Times New Roman" panose="02020603050405020304" pitchFamily="18" charset="0"/>
              </a:rPr>
              <a:t>alacak </a:t>
            </a:r>
            <a:r>
              <a:rPr lang="tr-TR" sz="1400" dirty="0">
                <a:latin typeface="Times New Roman" panose="02020603050405020304" pitchFamily="18" charset="0"/>
                <a:ea typeface="Calibri" panose="020F0502020204030204" pitchFamily="34" charset="0"/>
                <a:cs typeface="Times New Roman" panose="02020603050405020304" pitchFamily="18" charset="0"/>
              </a:rPr>
              <a:t>tarafına kaydedilir.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6. Hasılat, gelir ve kârlarla ilgili </a:t>
            </a:r>
            <a:r>
              <a:rPr lang="tr-TR" sz="1400" i="1" dirty="0">
                <a:latin typeface="Times New Roman" panose="02020603050405020304" pitchFamily="18" charset="0"/>
                <a:ea typeface="Calibri" panose="020F0502020204030204" pitchFamily="34" charset="0"/>
                <a:cs typeface="Times New Roman" panose="02020603050405020304" pitchFamily="18" charset="0"/>
              </a:rPr>
              <a:t>dönem içinde meydana gelen artışlar, </a:t>
            </a:r>
            <a:r>
              <a:rPr lang="tr-TR" sz="1400" dirty="0">
                <a:latin typeface="Times New Roman" panose="02020603050405020304" pitchFamily="18" charset="0"/>
                <a:ea typeface="Calibri" panose="020F0502020204030204" pitchFamily="34" charset="0"/>
                <a:cs typeface="Times New Roman" panose="02020603050405020304" pitchFamily="18" charset="0"/>
              </a:rPr>
              <a:t>ilgili hesapların </a:t>
            </a:r>
            <a:r>
              <a:rPr lang="tr-TR" sz="1400" i="1" dirty="0">
                <a:latin typeface="Times New Roman" panose="02020603050405020304" pitchFamily="18" charset="0"/>
                <a:ea typeface="Calibri" panose="020F0502020204030204" pitchFamily="34" charset="0"/>
                <a:cs typeface="Times New Roman" panose="02020603050405020304" pitchFamily="18" charset="0"/>
              </a:rPr>
              <a:t>alacak </a:t>
            </a:r>
            <a:r>
              <a:rPr lang="tr-TR" sz="1400" dirty="0">
                <a:latin typeface="Times New Roman" panose="02020603050405020304" pitchFamily="18" charset="0"/>
                <a:ea typeface="Calibri" panose="020F0502020204030204" pitchFamily="34" charset="0"/>
                <a:cs typeface="Times New Roman" panose="02020603050405020304" pitchFamily="18" charset="0"/>
              </a:rPr>
              <a:t>tarafına kaydedilir.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7. Hasılat, gelir ve kâr hesaplarında </a:t>
            </a:r>
            <a:r>
              <a:rPr lang="tr-TR" sz="1400" i="1" dirty="0">
                <a:latin typeface="Times New Roman" panose="02020603050405020304" pitchFamily="18" charset="0"/>
                <a:ea typeface="Calibri" panose="020F0502020204030204" pitchFamily="34" charset="0"/>
                <a:cs typeface="Times New Roman" panose="02020603050405020304" pitchFamily="18" charset="0"/>
              </a:rPr>
              <a:t>dönem içinde sadece hatalı kayıtların </a:t>
            </a:r>
            <a:r>
              <a:rPr lang="tr-TR" sz="1400" dirty="0">
                <a:latin typeface="Times New Roman" panose="02020603050405020304" pitchFamily="18" charset="0"/>
                <a:ea typeface="Calibri" panose="020F0502020204030204" pitchFamily="34" charset="0"/>
                <a:cs typeface="Times New Roman" panose="02020603050405020304" pitchFamily="18" charset="0"/>
              </a:rPr>
              <a:t>muhasebe kurallarına uygun düzeltilmesi amacı ile </a:t>
            </a:r>
            <a:r>
              <a:rPr lang="tr-TR" sz="1400" i="1" dirty="0">
                <a:latin typeface="Times New Roman" panose="02020603050405020304" pitchFamily="18" charset="0"/>
                <a:ea typeface="Calibri" panose="020F0502020204030204" pitchFamily="34" charset="0"/>
                <a:cs typeface="Times New Roman" panose="02020603050405020304" pitchFamily="18" charset="0"/>
              </a:rPr>
              <a:t>borç </a:t>
            </a:r>
            <a:r>
              <a:rPr lang="tr-TR" sz="1400" dirty="0">
                <a:latin typeface="Times New Roman" panose="02020603050405020304" pitchFamily="18" charset="0"/>
                <a:ea typeface="Calibri" panose="020F0502020204030204" pitchFamily="34" charset="0"/>
                <a:cs typeface="Times New Roman" panose="02020603050405020304" pitchFamily="18" charset="0"/>
              </a:rPr>
              <a:t>tarafına kayıt yapılabilir.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8. Kapsamlı gelir tablosundaki hasılat, gelir ve kâr hesapları; kuralına uygun bir şekilde dönem kârı veya zararını oluşturmak üzere ilgili hesaba devredilerek kapatılır.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64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HESAP </a:t>
            </a:r>
            <a:r>
              <a:rPr lang="tr-TR" dirty="0"/>
              <a:t/>
            </a:r>
            <a:br>
              <a:rPr lang="tr-TR" dirty="0"/>
            </a:br>
            <a:endParaRPr lang="tr-TR" dirty="0">
              <a:latin typeface="Arial Narrow" panose="020B0606020202030204" pitchFamily="34" charset="0"/>
            </a:endParaRPr>
          </a:p>
        </p:txBody>
      </p:sp>
      <p:sp>
        <p:nvSpPr>
          <p:cNvPr id="4" name="Dikdörtgen 3"/>
          <p:cNvSpPr/>
          <p:nvPr/>
        </p:nvSpPr>
        <p:spPr>
          <a:xfrm>
            <a:off x="3048000" y="1097593"/>
            <a:ext cx="6096000" cy="4662815"/>
          </a:xfrm>
          <a:prstGeom prst="rect">
            <a:avLst/>
          </a:prstGeom>
        </p:spPr>
        <p:txBody>
          <a:bodyPr>
            <a:spAutoFit/>
          </a:bodyPr>
          <a:lstStyle/>
          <a:p>
            <a:pPr algn="just">
              <a:lnSpc>
                <a:spcPct val="150000"/>
              </a:lnSpc>
              <a:spcAft>
                <a:spcPts val="0"/>
              </a:spcAft>
              <a:tabLst>
                <a:tab pos="1619250" algn="l"/>
              </a:tabLs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Tek </a:t>
            </a:r>
            <a:r>
              <a:rPr lang="tr-TR" b="1" dirty="0" err="1" smtClean="0">
                <a:latin typeface="Times New Roman" panose="02020603050405020304" pitchFamily="18" charset="0"/>
                <a:ea typeface="Calibri" panose="020F0502020204030204" pitchFamily="34" charset="0"/>
                <a:cs typeface="Times New Roman" panose="02020603050405020304" pitchFamily="18" charset="0"/>
              </a:rPr>
              <a:t>DüzenHesap</a:t>
            </a:r>
            <a:r>
              <a:rPr lang="tr-TR" b="1" dirty="0" smtClean="0">
                <a:latin typeface="Times New Roman" panose="02020603050405020304" pitchFamily="18" charset="0"/>
                <a:ea typeface="Calibri" panose="020F0502020204030204" pitchFamily="34" charset="0"/>
                <a:cs typeface="Times New Roman" panose="02020603050405020304" pitchFamily="18" charset="0"/>
              </a:rPr>
              <a:t> </a:t>
            </a:r>
            <a:r>
              <a:rPr lang="tr-TR" b="1" dirty="0">
                <a:latin typeface="Times New Roman" panose="02020603050405020304" pitchFamily="18" charset="0"/>
                <a:ea typeface="Calibri" panose="020F0502020204030204" pitchFamily="34" charset="0"/>
                <a:cs typeface="Times New Roman" panose="02020603050405020304" pitchFamily="18" charset="0"/>
              </a:rPr>
              <a:t>Planı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1. Dönen Varlıklar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Duran Varlıklar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Kısa Vadeli Yabancı Kaynaklar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 Uzun Vadeli Yabancı Kaynaklar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5. Öz Kaynaklar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6. Gelir Tablosu Hesapları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7. Maliyet Hesapları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8. Serbest</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161925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9. Nazım Hesaplar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161925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5542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HESAP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1900808" y="1189905"/>
            <a:ext cx="4981172" cy="507831"/>
          </a:xfrm>
          <a:prstGeom prst="rect">
            <a:avLst/>
          </a:prstGeom>
        </p:spPr>
        <p:txBody>
          <a:bodyPr wrap="none">
            <a:spAutoFit/>
          </a:bodyPr>
          <a:lstStyle/>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Hesapların Kodları ve Hesapların Tanımlanması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2953143" y="2614714"/>
            <a:ext cx="6285714" cy="1628571"/>
          </a:xfrm>
          <a:prstGeom prst="rect">
            <a:avLst/>
          </a:prstGeom>
        </p:spPr>
      </p:pic>
    </p:spTree>
    <p:extLst>
      <p:ext uri="{BB962C8B-B14F-4D97-AF65-F5344CB8AC3E}">
        <p14:creationId xmlns:p14="http://schemas.microsoft.com/office/powerpoint/2010/main" val="1786532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HESAP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1767840" y="1720840"/>
            <a:ext cx="8461248" cy="3000821"/>
          </a:xfrm>
          <a:prstGeom prst="rect">
            <a:avLst/>
          </a:prstGeom>
        </p:spPr>
        <p:txBody>
          <a:bodyPr wrap="square">
            <a:spAutoFit/>
          </a:bodyPr>
          <a:lstStyle/>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Hesapların Nitelikleri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a) Varlıklar,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b) Borçlar,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c) Öz kaynaklar,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d) Gelir ve giderler, kârlar ve zararlar dâhil,</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e) Ortakların ortak olmaları sebebiyle yaptıkları katkılar ve ortaklara yapılan dağıtımlar ve</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f) Nakit akışları.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637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HESAP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914400" y="1513091"/>
            <a:ext cx="10387584" cy="2585323"/>
          </a:xfrm>
          <a:prstGeom prst="rect">
            <a:avLst/>
          </a:prstGeom>
        </p:spPr>
        <p:txBody>
          <a:bodyPr wrap="square">
            <a:spAutoFit/>
          </a:bodyPr>
          <a:lstStyle/>
          <a:p>
            <a:pPr algn="just">
              <a:lnSpc>
                <a:spcPct val="150000"/>
              </a:lnSpc>
              <a:spcAft>
                <a:spcPts val="0"/>
              </a:spcAft>
              <a:tabLst>
                <a:tab pos="161925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Hesapların İşleyişi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İşletmede farklı tarihlerde ve tarih olarak birbirini izleyen bir sırada gerçekleştirilen işlemlerin belirli bir sistem dâhilinde finansal tablolarda sunulabilir hâle gelmesi gerekmektedir. Finansal tabloların sunum kurallarına uygun bir sıralama ile açılacak hesaplar, temel muhasebe eşitliği kapsamında işlenecektir. </a:t>
            </a:r>
            <a:r>
              <a:rPr lang="tr-TR" i="1" dirty="0">
                <a:latin typeface="Times New Roman" panose="02020603050405020304" pitchFamily="18" charset="0"/>
                <a:ea typeface="Calibri" panose="020F0502020204030204" pitchFamily="34" charset="0"/>
                <a:cs typeface="Times New Roman" panose="02020603050405020304" pitchFamily="18" charset="0"/>
              </a:rPr>
              <a:t>Hesabın işleyişi </a:t>
            </a:r>
            <a:r>
              <a:rPr lang="tr-TR" dirty="0">
                <a:latin typeface="Times New Roman" panose="02020603050405020304" pitchFamily="18" charset="0"/>
                <a:ea typeface="Calibri" panose="020F0502020204030204" pitchFamily="34" charset="0"/>
                <a:cs typeface="Times New Roman" panose="02020603050405020304" pitchFamily="18" charset="0"/>
              </a:rPr>
              <a:t>kavramı; hangi durumlarda ilgili hesabın borç, hangi durumlarda alacak tarafına kayıt yapılacağının ifade edilmesidir.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8971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HESAP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1757358" y="1443821"/>
            <a:ext cx="3605411" cy="507831"/>
          </a:xfrm>
          <a:prstGeom prst="rect">
            <a:avLst/>
          </a:prstGeom>
        </p:spPr>
        <p:txBody>
          <a:bodyPr wrap="none">
            <a:spAutoFit/>
          </a:bodyPr>
          <a:lstStyle/>
          <a:p>
            <a:pPr algn="just">
              <a:lnSpc>
                <a:spcPct val="150000"/>
              </a:lnSpc>
              <a:spcAft>
                <a:spcPts val="0"/>
              </a:spcAft>
              <a:tabLst>
                <a:tab pos="161925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Temel Muhasebe Eşitleyici ve Hesap</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3124571" y="2686143"/>
            <a:ext cx="5942857" cy="1485714"/>
          </a:xfrm>
          <a:prstGeom prst="rect">
            <a:avLst/>
          </a:prstGeom>
        </p:spPr>
      </p:pic>
    </p:spTree>
    <p:extLst>
      <p:ext uri="{BB962C8B-B14F-4D97-AF65-F5344CB8AC3E}">
        <p14:creationId xmlns:p14="http://schemas.microsoft.com/office/powerpoint/2010/main" val="133536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HESAP </a:t>
            </a:r>
            <a:r>
              <a:rPr lang="tr-TR" dirty="0"/>
              <a:t/>
            </a:r>
            <a:br>
              <a:rPr lang="tr-TR" dirty="0"/>
            </a:br>
            <a:endParaRPr lang="tr-TR" dirty="0">
              <a:latin typeface="Arial Narrow" panose="020B0606020202030204" pitchFamily="34" charset="0"/>
            </a:endParaRPr>
          </a:p>
        </p:txBody>
      </p:sp>
      <p:pic>
        <p:nvPicPr>
          <p:cNvPr id="3" name="Resim 2"/>
          <p:cNvPicPr>
            <a:picLocks noChangeAspect="1"/>
          </p:cNvPicPr>
          <p:nvPr/>
        </p:nvPicPr>
        <p:blipFill>
          <a:blip r:embed="rId2"/>
          <a:stretch>
            <a:fillRect/>
          </a:stretch>
        </p:blipFill>
        <p:spPr>
          <a:xfrm>
            <a:off x="1531607" y="1693625"/>
            <a:ext cx="5885714" cy="1276190"/>
          </a:xfrm>
          <a:prstGeom prst="rect">
            <a:avLst/>
          </a:prstGeom>
        </p:spPr>
      </p:pic>
    </p:spTree>
    <p:extLst>
      <p:ext uri="{BB962C8B-B14F-4D97-AF65-F5344CB8AC3E}">
        <p14:creationId xmlns:p14="http://schemas.microsoft.com/office/powerpoint/2010/main" val="2067915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HESAP </a:t>
            </a:r>
            <a:r>
              <a:rPr lang="tr-TR" dirty="0"/>
              <a:t/>
            </a:r>
            <a:br>
              <a:rPr lang="tr-TR" dirty="0"/>
            </a:br>
            <a:endParaRPr lang="tr-TR" dirty="0">
              <a:latin typeface="Arial Narrow" panose="020B0606020202030204" pitchFamily="34" charset="0"/>
            </a:endParaRPr>
          </a:p>
        </p:txBody>
      </p:sp>
      <p:pic>
        <p:nvPicPr>
          <p:cNvPr id="3" name="Resim 2"/>
          <p:cNvPicPr>
            <a:picLocks noChangeAspect="1"/>
          </p:cNvPicPr>
          <p:nvPr/>
        </p:nvPicPr>
        <p:blipFill>
          <a:blip r:embed="rId2"/>
          <a:stretch>
            <a:fillRect/>
          </a:stretch>
        </p:blipFill>
        <p:spPr>
          <a:xfrm>
            <a:off x="1733738" y="1628069"/>
            <a:ext cx="6066667" cy="895238"/>
          </a:xfrm>
          <a:prstGeom prst="rect">
            <a:avLst/>
          </a:prstGeom>
        </p:spPr>
      </p:pic>
    </p:spTree>
    <p:extLst>
      <p:ext uri="{BB962C8B-B14F-4D97-AF65-F5344CB8AC3E}">
        <p14:creationId xmlns:p14="http://schemas.microsoft.com/office/powerpoint/2010/main" val="568295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HESAP </a:t>
            </a:r>
            <a:r>
              <a:rPr lang="tr-TR" dirty="0"/>
              <a:t/>
            </a:r>
            <a:br>
              <a:rPr lang="tr-TR" dirty="0"/>
            </a:br>
            <a:endParaRPr lang="tr-TR" dirty="0">
              <a:latin typeface="Arial Narrow" panose="020B0606020202030204" pitchFamily="34" charset="0"/>
            </a:endParaRPr>
          </a:p>
        </p:txBody>
      </p:sp>
      <p:pic>
        <p:nvPicPr>
          <p:cNvPr id="3" name="Resim 2"/>
          <p:cNvPicPr>
            <a:picLocks noChangeAspect="1"/>
          </p:cNvPicPr>
          <p:nvPr/>
        </p:nvPicPr>
        <p:blipFill>
          <a:blip r:embed="rId2"/>
          <a:stretch>
            <a:fillRect/>
          </a:stretch>
        </p:blipFill>
        <p:spPr>
          <a:xfrm>
            <a:off x="1365504" y="1443821"/>
            <a:ext cx="9070847" cy="3247083"/>
          </a:xfrm>
          <a:prstGeom prst="rect">
            <a:avLst/>
          </a:prstGeom>
        </p:spPr>
      </p:pic>
    </p:spTree>
    <p:extLst>
      <p:ext uri="{BB962C8B-B14F-4D97-AF65-F5344CB8AC3E}">
        <p14:creationId xmlns:p14="http://schemas.microsoft.com/office/powerpoint/2010/main" val="2020549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HESAP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804672" y="889844"/>
            <a:ext cx="10582656" cy="3000821"/>
          </a:xfrm>
          <a:prstGeom prst="rect">
            <a:avLst/>
          </a:prstGeom>
        </p:spPr>
        <p:txBody>
          <a:bodyPr wrap="square">
            <a:spAutoFit/>
          </a:bodyPr>
          <a:lstStyle/>
          <a:p>
            <a:pPr algn="just">
              <a:lnSpc>
                <a:spcPct val="150000"/>
              </a:lnSpc>
              <a:spcAft>
                <a:spcPts val="0"/>
              </a:spcAft>
              <a:tabLst>
                <a:tab pos="161925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Varlık Hesaplarının İşleyişi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Bütün varlık hesaplarında, </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açılış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için ilgili hesabın </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borç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tarafına kayıt yapılır.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Bütün varlık hesaplarında, </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artışlar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için ilgili hesabın </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borç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tarafına kayıt yapılır.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Bütün varlık hesaplarında, </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azalışlar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için ilgili hesabın </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alacak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tarafına kayıt yapılır.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Bütün varlık hesapları, ilgili dönem sonunda ya </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hiç kalan vermez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(Borç ve alacak toplamları birbirine eşittir.) ya da verecekse </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borç kalanı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(borç bakiyesi) verir.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 Dönem sonunda borç kalanı veren aktif hesaplar, </a:t>
            </a:r>
            <a:r>
              <a:rPr lang="tr-T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Finansal durum tablosunun aktifini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oluşturur.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8392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HESAP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1024128" y="889844"/>
            <a:ext cx="10204704" cy="3000821"/>
          </a:xfrm>
          <a:prstGeom prst="rect">
            <a:avLst/>
          </a:prstGeom>
        </p:spPr>
        <p:txBody>
          <a:bodyPr wrap="square">
            <a:spAutoFit/>
          </a:bodyPr>
          <a:lstStyle/>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Kaynak Hesaplarının İşleyişi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1. Bütün kaynak hesaplarında </a:t>
            </a:r>
            <a:r>
              <a:rPr lang="tr-TR" i="1" dirty="0">
                <a:latin typeface="Times New Roman" panose="02020603050405020304" pitchFamily="18" charset="0"/>
                <a:ea typeface="Calibri" panose="020F0502020204030204" pitchFamily="34" charset="0"/>
                <a:cs typeface="Times New Roman" panose="02020603050405020304" pitchFamily="18" charset="0"/>
              </a:rPr>
              <a:t>açılış </a:t>
            </a:r>
            <a:r>
              <a:rPr lang="tr-TR" dirty="0">
                <a:latin typeface="Times New Roman" panose="02020603050405020304" pitchFamily="18" charset="0"/>
                <a:ea typeface="Calibri" panose="020F0502020204030204" pitchFamily="34" charset="0"/>
                <a:cs typeface="Times New Roman" panose="02020603050405020304" pitchFamily="18" charset="0"/>
              </a:rPr>
              <a:t>için ilgili hesabın </a:t>
            </a:r>
            <a:r>
              <a:rPr lang="tr-TR" i="1" dirty="0">
                <a:latin typeface="Times New Roman" panose="02020603050405020304" pitchFamily="18" charset="0"/>
                <a:ea typeface="Calibri" panose="020F0502020204030204" pitchFamily="34" charset="0"/>
                <a:cs typeface="Times New Roman" panose="02020603050405020304" pitchFamily="18" charset="0"/>
              </a:rPr>
              <a:t>alacak </a:t>
            </a:r>
            <a:r>
              <a:rPr lang="tr-TR" dirty="0">
                <a:latin typeface="Times New Roman" panose="02020603050405020304" pitchFamily="18" charset="0"/>
                <a:ea typeface="Calibri" panose="020F0502020204030204" pitchFamily="34" charset="0"/>
                <a:cs typeface="Times New Roman" panose="02020603050405020304" pitchFamily="18" charset="0"/>
              </a:rPr>
              <a:t>tarafına kayıt yapılır.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Bütün kaynak hesaplarında </a:t>
            </a:r>
            <a:r>
              <a:rPr lang="tr-TR" i="1" dirty="0">
                <a:latin typeface="Times New Roman" panose="02020603050405020304" pitchFamily="18" charset="0"/>
                <a:ea typeface="Calibri" panose="020F0502020204030204" pitchFamily="34" charset="0"/>
                <a:cs typeface="Times New Roman" panose="02020603050405020304" pitchFamily="18" charset="0"/>
              </a:rPr>
              <a:t>artışlar </a:t>
            </a:r>
            <a:r>
              <a:rPr lang="tr-TR" dirty="0">
                <a:latin typeface="Times New Roman" panose="02020603050405020304" pitchFamily="18" charset="0"/>
                <a:ea typeface="Calibri" panose="020F0502020204030204" pitchFamily="34" charset="0"/>
                <a:cs typeface="Times New Roman" panose="02020603050405020304" pitchFamily="18" charset="0"/>
              </a:rPr>
              <a:t>için ilgili hesabın </a:t>
            </a:r>
            <a:r>
              <a:rPr lang="tr-TR" i="1" dirty="0">
                <a:latin typeface="Times New Roman" panose="02020603050405020304" pitchFamily="18" charset="0"/>
                <a:ea typeface="Calibri" panose="020F0502020204030204" pitchFamily="34" charset="0"/>
                <a:cs typeface="Times New Roman" panose="02020603050405020304" pitchFamily="18" charset="0"/>
              </a:rPr>
              <a:t>alacak </a:t>
            </a:r>
            <a:r>
              <a:rPr lang="tr-TR" dirty="0">
                <a:latin typeface="Times New Roman" panose="02020603050405020304" pitchFamily="18" charset="0"/>
                <a:ea typeface="Calibri" panose="020F0502020204030204" pitchFamily="34" charset="0"/>
                <a:cs typeface="Times New Roman" panose="02020603050405020304" pitchFamily="18" charset="0"/>
              </a:rPr>
              <a:t>tarafına kayıt yapılır.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Bütün kaynak hesaplarında </a:t>
            </a:r>
            <a:r>
              <a:rPr lang="tr-TR" i="1" dirty="0">
                <a:latin typeface="Times New Roman" panose="02020603050405020304" pitchFamily="18" charset="0"/>
                <a:ea typeface="Calibri" panose="020F0502020204030204" pitchFamily="34" charset="0"/>
                <a:cs typeface="Times New Roman" panose="02020603050405020304" pitchFamily="18" charset="0"/>
              </a:rPr>
              <a:t>azalışlar </a:t>
            </a:r>
            <a:r>
              <a:rPr lang="tr-TR" dirty="0">
                <a:latin typeface="Times New Roman" panose="02020603050405020304" pitchFamily="18" charset="0"/>
                <a:ea typeface="Calibri" panose="020F0502020204030204" pitchFamily="34" charset="0"/>
                <a:cs typeface="Times New Roman" panose="02020603050405020304" pitchFamily="18" charset="0"/>
              </a:rPr>
              <a:t>için ilgili hesabın </a:t>
            </a:r>
            <a:r>
              <a:rPr lang="tr-TR" i="1" dirty="0">
                <a:latin typeface="Times New Roman" panose="02020603050405020304" pitchFamily="18" charset="0"/>
                <a:ea typeface="Calibri" panose="020F0502020204030204" pitchFamily="34" charset="0"/>
                <a:cs typeface="Times New Roman" panose="02020603050405020304" pitchFamily="18" charset="0"/>
              </a:rPr>
              <a:t>borç </a:t>
            </a:r>
            <a:r>
              <a:rPr lang="tr-TR" dirty="0">
                <a:latin typeface="Times New Roman" panose="02020603050405020304" pitchFamily="18" charset="0"/>
                <a:ea typeface="Calibri" panose="020F0502020204030204" pitchFamily="34" charset="0"/>
                <a:cs typeface="Times New Roman" panose="02020603050405020304" pitchFamily="18" charset="0"/>
              </a:rPr>
              <a:t>tarafına kayıt yapılır.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 Bütün kaynak hesapları, ilgili dönem sonunda ya </a:t>
            </a:r>
            <a:r>
              <a:rPr lang="tr-TR" i="1" dirty="0">
                <a:latin typeface="Times New Roman" panose="02020603050405020304" pitchFamily="18" charset="0"/>
                <a:ea typeface="Calibri" panose="020F0502020204030204" pitchFamily="34" charset="0"/>
                <a:cs typeface="Times New Roman" panose="02020603050405020304" pitchFamily="18" charset="0"/>
              </a:rPr>
              <a:t>hiç kalan vermez </a:t>
            </a:r>
            <a:r>
              <a:rPr lang="tr-TR" dirty="0">
                <a:latin typeface="Times New Roman" panose="02020603050405020304" pitchFamily="18" charset="0"/>
                <a:ea typeface="Calibri" panose="020F0502020204030204" pitchFamily="34" charset="0"/>
                <a:cs typeface="Times New Roman" panose="02020603050405020304" pitchFamily="18" charset="0"/>
              </a:rPr>
              <a:t>(Borç ve alacak toplamları birbirine eşittir.) ya da verecekse </a:t>
            </a:r>
            <a:r>
              <a:rPr lang="tr-TR" i="1" dirty="0">
                <a:latin typeface="Times New Roman" panose="02020603050405020304" pitchFamily="18" charset="0"/>
                <a:ea typeface="Calibri" panose="020F0502020204030204" pitchFamily="34" charset="0"/>
                <a:cs typeface="Times New Roman" panose="02020603050405020304" pitchFamily="18" charset="0"/>
              </a:rPr>
              <a:t>alacak kalanı </a:t>
            </a:r>
            <a:r>
              <a:rPr lang="tr-TR" dirty="0">
                <a:latin typeface="Times New Roman" panose="02020603050405020304" pitchFamily="18" charset="0"/>
                <a:ea typeface="Calibri" panose="020F0502020204030204" pitchFamily="34" charset="0"/>
                <a:cs typeface="Times New Roman" panose="02020603050405020304" pitchFamily="18" charset="0"/>
              </a:rPr>
              <a:t>verir.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5. Dönem sonunda alacak kalanı veren pasif hesaplar, Finansal durum tablosunun pasifini uluşturur.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47119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281</TotalTime>
  <Words>577</Words>
  <Application>Microsoft Office PowerPoint</Application>
  <PresentationFormat>Geniş ekran</PresentationFormat>
  <Paragraphs>58</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Arial</vt:lpstr>
      <vt:lpstr>Arial Narrow</vt:lpstr>
      <vt:lpstr>Calibri</vt:lpstr>
      <vt:lpstr>Times New Roman</vt:lpstr>
      <vt:lpstr>Trebuchet MS</vt:lpstr>
      <vt:lpstr>Tw Cen MT</vt:lpstr>
      <vt:lpstr>Devre</vt:lpstr>
      <vt:lpstr>HESAP  </vt:lpstr>
      <vt:lpstr>HESAP  </vt:lpstr>
      <vt:lpstr>HESAP  </vt:lpstr>
      <vt:lpstr>HESAP  </vt:lpstr>
      <vt:lpstr>HESAP  </vt:lpstr>
      <vt:lpstr>HESAP  </vt:lpstr>
      <vt:lpstr>HESAP  </vt:lpstr>
      <vt:lpstr>HESAP  </vt:lpstr>
      <vt:lpstr>HESAP  </vt:lpstr>
      <vt:lpstr>HESAP  </vt:lpstr>
      <vt:lpstr>HESAP  </vt:lpstr>
      <vt:lpstr>HESAP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Muhasebe Kavramı ve Önemİ Muhasebenİn TarİHçesİ</dc:title>
  <dc:creator>halil fidan</dc:creator>
  <cp:lastModifiedBy>halil fidan</cp:lastModifiedBy>
  <cp:revision>90</cp:revision>
  <dcterms:created xsi:type="dcterms:W3CDTF">2018-11-13T06:25:23Z</dcterms:created>
  <dcterms:modified xsi:type="dcterms:W3CDTF">2018-11-13T11:06:59Z</dcterms:modified>
</cp:coreProperties>
</file>