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85" r:id="rId2"/>
    <p:sldId id="286" r:id="rId3"/>
    <p:sldId id="287" r:id="rId4"/>
    <p:sldId id="288" r:id="rId5"/>
    <p:sldId id="289" r:id="rId6"/>
    <p:sldId id="290" r:id="rId7"/>
    <p:sldId id="291" r:id="rId8"/>
    <p:sldId id="292" r:id="rId9"/>
    <p:sldId id="293" r:id="rId10"/>
    <p:sldId id="294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D7960C-9621-4A1E-B58E-6867679AFD3E}" type="datetimeFigureOut">
              <a:rPr lang="tr-TR" smtClean="0"/>
              <a:pPr/>
              <a:t>12.02.2018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B74100-5E9C-438F-987A-624A2D6B1AA7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8714ED-334E-4E9D-B027-F10DFF9299A6}" type="datetime1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Rekabet Stratejileri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AE41-E48A-49A7-95F6-D14F20256D4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25D88-FA5A-471D-9709-246E9C5E8008}" type="datetime1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Rekabet Stratejileri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AE41-E48A-49A7-95F6-D14F20256D4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13B37-2E42-4F5B-A1C1-0F121BFD6DB6}" type="datetime1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Rekabet Stratejileri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AE41-E48A-49A7-95F6-D14F20256D4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E5A2-0AA8-43F4-A589-9B3D6E8457C5}" type="datetime1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Rekabet Stratejileri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AE41-E48A-49A7-95F6-D14F20256D4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B19E8-2926-403B-8269-D95483144B8F}" type="datetime1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Rekabet Stratejileri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AE41-E48A-49A7-95F6-D14F20256D4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E5054-D891-4680-A7AB-7A0D123F280D}" type="datetime1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Rekabet Stratejileri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AE41-E48A-49A7-95F6-D14F20256D4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53E01-FF8E-48AA-9820-ACBA30EAC3F5}" type="datetime1">
              <a:rPr lang="tr-TR" smtClean="0"/>
              <a:pPr/>
              <a:t>12.02.2018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Rekabet Stratejileri</a:t>
            </a: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AE41-E48A-49A7-95F6-D14F20256D4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C6E3C-E01B-4A84-9584-90405133727A}" type="datetime1">
              <a:rPr lang="tr-TR" smtClean="0"/>
              <a:pPr/>
              <a:t>12.02.2018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Rekabet Stratejileri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AE41-E48A-49A7-95F6-D14F20256D4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C6A3F-97B0-4CBA-911B-38334547E150}" type="datetime1">
              <a:rPr lang="tr-TR" smtClean="0"/>
              <a:pPr/>
              <a:t>12.02.2018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Rekabet Stratejileri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AE41-E48A-49A7-95F6-D14F20256D4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F937C-6FC9-4E0C-87BD-9F88B423CA4C}" type="datetime1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Rekabet Stratejileri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AE41-E48A-49A7-95F6-D14F20256D4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04C37-8A09-4ACF-A65D-C48DA4F5FE8B}" type="datetime1">
              <a:rPr lang="tr-TR" smtClean="0"/>
              <a:pPr/>
              <a:t>12.02.2018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Rekabet Stratejileri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AE41-E48A-49A7-95F6-D14F20256D4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430AD3-01C8-4B4C-9066-B29FF828A113}" type="datetime1">
              <a:rPr lang="tr-TR" smtClean="0"/>
              <a:pPr/>
              <a:t>12.02.2018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Rekabet Stratejileri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12AE41-E48A-49A7-95F6-D14F20256D4A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346200" y="282575"/>
            <a:ext cx="7340600" cy="1143000"/>
          </a:xfrm>
        </p:spPr>
        <p:txBody>
          <a:bodyPr/>
          <a:lstStyle/>
          <a:p>
            <a:pPr algn="ctr" eaLnBrk="1" hangingPunct="1"/>
            <a:r>
              <a:rPr lang="tr-TR" smtClean="0"/>
              <a:t>SAVUNMA STRATEJİLERİ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47788" y="2566988"/>
            <a:ext cx="7339012" cy="3568700"/>
          </a:xfrm>
        </p:spPr>
        <p:txBody>
          <a:bodyPr/>
          <a:lstStyle/>
          <a:p>
            <a:pPr eaLnBrk="1" hangingPunct="1"/>
            <a:r>
              <a:rPr lang="tr-TR" smtClean="0"/>
              <a:t>Amaç</a:t>
            </a:r>
          </a:p>
          <a:p>
            <a:pPr lvl="1" eaLnBrk="1" hangingPunct="1"/>
            <a:r>
              <a:rPr lang="tr-TR" smtClean="0"/>
              <a:t>Saldırılma riskini azaltmak</a:t>
            </a:r>
          </a:p>
          <a:p>
            <a:pPr lvl="1" eaLnBrk="1" hangingPunct="1"/>
            <a:r>
              <a:rPr lang="tr-TR" smtClean="0"/>
              <a:t>Muhtemel bir saldırının şiddetini kırmak</a:t>
            </a:r>
          </a:p>
          <a:p>
            <a:pPr lvl="1" eaLnBrk="1" hangingPunct="1"/>
            <a:r>
              <a:rPr lang="tr-TR" smtClean="0"/>
              <a:t>Saldırganların daha zayıf saldırılara yönelmesine sebep olacak girişimlerde bulunmak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AE41-E48A-49A7-95F6-D14F20256D4A}" type="slidenum">
              <a:rPr lang="tr-TR" smtClean="0"/>
              <a:pPr/>
              <a:t>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Rekabet Stratejileri</a:t>
            </a:r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346200" y="282575"/>
            <a:ext cx="73406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smtClean="0"/>
              <a:t>Daraltma veya Stratejik Çekilme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47788" y="2852738"/>
            <a:ext cx="7339012" cy="3282950"/>
          </a:xfrm>
        </p:spPr>
        <p:txBody>
          <a:bodyPr/>
          <a:lstStyle/>
          <a:p>
            <a:pPr eaLnBrk="1" hangingPunct="1"/>
            <a:r>
              <a:rPr lang="tr-TR" smtClean="0"/>
              <a:t>Koruma olanağının olmaması durumunda faaliyetlerin farklı pazar bölümlerine çekilmesi</a:t>
            </a:r>
          </a:p>
          <a:p>
            <a:pPr eaLnBrk="1" hangingPunct="1"/>
            <a:r>
              <a:rPr lang="tr-TR" smtClean="0"/>
              <a:t>Farklı bölgelerde güçlü konum sağlama</a:t>
            </a:r>
          </a:p>
          <a:p>
            <a:pPr eaLnBrk="1" hangingPunct="1"/>
            <a:endParaRPr lang="tr-TR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AE41-E48A-49A7-95F6-D14F20256D4A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Rekabet Stratejileri</a:t>
            </a:r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346200" y="282575"/>
            <a:ext cx="7340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sz="4900" smtClean="0"/>
              <a:t>Savunma Stratejilerinde Temel İlkeler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33500" y="2205038"/>
            <a:ext cx="7340600" cy="3714750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tr-TR" smtClean="0"/>
              <a:t>Saldırıyı en azından eşit veya daha üstün bir güçle karşılama</a:t>
            </a:r>
          </a:p>
          <a:p>
            <a:pPr eaLnBrk="1" hangingPunct="1"/>
            <a:r>
              <a:rPr lang="tr-TR" smtClean="0"/>
              <a:t>Önemli olan her pazarı savunma</a:t>
            </a:r>
          </a:p>
          <a:p>
            <a:pPr eaLnBrk="1" hangingPunct="1"/>
            <a:r>
              <a:rPr lang="tr-TR" smtClean="0"/>
              <a:t>Potansiyel saldırganlar için sürekli hazır bulunma</a:t>
            </a:r>
          </a:p>
          <a:p>
            <a:pPr eaLnBrk="1" hangingPunct="1"/>
            <a:r>
              <a:rPr lang="tr-TR" smtClean="0"/>
              <a:t>Zayıf olunan yönlerin güçlendirilmesi</a:t>
            </a:r>
          </a:p>
          <a:p>
            <a:pPr eaLnBrk="1" hangingPunct="1"/>
            <a:r>
              <a:rPr lang="tr-TR" smtClean="0"/>
              <a:t>Pazar liderinin özel ilgi alanına önem vermesi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AE41-E48A-49A7-95F6-D14F20256D4A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Rekabet Stratejileri</a:t>
            </a:r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1346200" y="282575"/>
            <a:ext cx="7340600" cy="1143000"/>
          </a:xfrm>
        </p:spPr>
        <p:txBody>
          <a:bodyPr/>
          <a:lstStyle/>
          <a:p>
            <a:pPr algn="ctr" eaLnBrk="1" hangingPunct="1"/>
            <a:r>
              <a:rPr lang="tr-TR" smtClean="0"/>
              <a:t>Savunma Stratejileri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47788" y="2205038"/>
            <a:ext cx="7339012" cy="3930650"/>
          </a:xfrm>
        </p:spPr>
        <p:txBody>
          <a:bodyPr/>
          <a:lstStyle/>
          <a:p>
            <a:pPr eaLnBrk="1" hangingPunct="1"/>
            <a:r>
              <a:rPr lang="tr-TR" smtClean="0"/>
              <a:t>Konum savunması</a:t>
            </a:r>
          </a:p>
          <a:p>
            <a:pPr eaLnBrk="1" hangingPunct="1"/>
            <a:r>
              <a:rPr lang="tr-TR" smtClean="0"/>
              <a:t>Kanat savunması</a:t>
            </a:r>
          </a:p>
          <a:p>
            <a:pPr eaLnBrk="1" hangingPunct="1"/>
            <a:r>
              <a:rPr lang="tr-TR" smtClean="0"/>
              <a:t>Karşı Hücum savunması</a:t>
            </a:r>
          </a:p>
          <a:p>
            <a:pPr eaLnBrk="1" hangingPunct="1"/>
            <a:r>
              <a:rPr lang="tr-TR" smtClean="0"/>
              <a:t>Caydırıcı savunma</a:t>
            </a:r>
          </a:p>
          <a:p>
            <a:pPr eaLnBrk="1" hangingPunct="1"/>
            <a:r>
              <a:rPr lang="tr-TR" smtClean="0"/>
              <a:t>Oynak/Esnek savunma</a:t>
            </a:r>
          </a:p>
          <a:p>
            <a:pPr eaLnBrk="1" hangingPunct="1"/>
            <a:r>
              <a:rPr lang="tr-TR" smtClean="0"/>
              <a:t>Daraltma veya stratejik çekilme</a:t>
            </a:r>
          </a:p>
          <a:p>
            <a:pPr eaLnBrk="1" hangingPunct="1"/>
            <a:endParaRPr lang="tr-TR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AE41-E48A-49A7-95F6-D14F20256D4A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Rekabet Stratejileri</a:t>
            </a:r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1346200" y="282575"/>
            <a:ext cx="7340600" cy="1143000"/>
          </a:xfrm>
        </p:spPr>
        <p:txBody>
          <a:bodyPr/>
          <a:lstStyle/>
          <a:p>
            <a:pPr algn="ctr" eaLnBrk="1" hangingPunct="1"/>
            <a:r>
              <a:rPr lang="tr-TR" smtClean="0"/>
              <a:t>Konum Savunması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47788" y="1600200"/>
            <a:ext cx="7339012" cy="4535488"/>
          </a:xfrm>
        </p:spPr>
        <p:txBody>
          <a:bodyPr/>
          <a:lstStyle/>
          <a:p>
            <a:pPr eaLnBrk="1" hangingPunct="1"/>
            <a:r>
              <a:rPr lang="tr-TR" sz="2400" smtClean="0"/>
              <a:t>Darbelere izin vermeyecek konumun oluşturulması</a:t>
            </a:r>
          </a:p>
          <a:p>
            <a:pPr eaLnBrk="1" hangingPunct="1"/>
            <a:r>
              <a:rPr lang="tr-TR" sz="2400" smtClean="0"/>
              <a:t>İşletme çevresinin aşılmayacak şekilde dizayn edilmesi</a:t>
            </a:r>
          </a:p>
          <a:p>
            <a:pPr eaLnBrk="1" hangingPunct="1"/>
            <a:r>
              <a:rPr lang="tr-TR" sz="2400" smtClean="0"/>
              <a:t>Rakibin ulaşmasına yönelik engeller oluşturma</a:t>
            </a:r>
          </a:p>
          <a:p>
            <a:pPr eaLnBrk="1" hangingPunct="1"/>
            <a:r>
              <a:rPr lang="tr-TR" sz="2400" smtClean="0"/>
              <a:t>Tüm cephelerde savunma yapma</a:t>
            </a:r>
          </a:p>
          <a:p>
            <a:pPr eaLnBrk="1" hangingPunct="1"/>
            <a:r>
              <a:rPr lang="tr-TR" sz="2400" smtClean="0"/>
              <a:t>Tüm pazarlama elemanlarının kullanılması</a:t>
            </a:r>
          </a:p>
          <a:p>
            <a:pPr eaLnBrk="1" hangingPunct="1"/>
            <a:r>
              <a:rPr lang="tr-TR" sz="2400" smtClean="0"/>
              <a:t>Ürünlerini rakiplerden farklılaştırma</a:t>
            </a:r>
          </a:p>
          <a:p>
            <a:pPr eaLnBrk="1" hangingPunct="1"/>
            <a:r>
              <a:rPr lang="tr-TR" sz="2400" smtClean="0"/>
              <a:t>Taklit imkanının sınırlandırılması</a:t>
            </a:r>
          </a:p>
          <a:p>
            <a:pPr eaLnBrk="1" hangingPunct="1"/>
            <a:r>
              <a:rPr lang="tr-TR" sz="2400" smtClean="0"/>
              <a:t>Firma imajının ve markanın güçlendirilmesi</a:t>
            </a:r>
          </a:p>
          <a:p>
            <a:pPr eaLnBrk="1" hangingPunct="1"/>
            <a:r>
              <a:rPr lang="tr-TR" sz="2400" smtClean="0"/>
              <a:t>Güçsüz yerlerin geliştirilmesi </a:t>
            </a:r>
          </a:p>
          <a:p>
            <a:pPr eaLnBrk="1" hangingPunct="1"/>
            <a:endParaRPr lang="tr-TR" sz="2400" smtClean="0"/>
          </a:p>
          <a:p>
            <a:pPr eaLnBrk="1" hangingPunct="1"/>
            <a:endParaRPr lang="tr-TR" sz="240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AE41-E48A-49A7-95F6-D14F20256D4A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Rekabet Stratejileri</a:t>
            </a:r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346200" y="282575"/>
            <a:ext cx="7340600" cy="1143000"/>
          </a:xfrm>
        </p:spPr>
        <p:txBody>
          <a:bodyPr/>
          <a:lstStyle/>
          <a:p>
            <a:pPr algn="ctr" eaLnBrk="1" hangingPunct="1"/>
            <a:r>
              <a:rPr lang="tr-TR" smtClean="0"/>
              <a:t>Konum Savunması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47788" y="2276475"/>
            <a:ext cx="7339012" cy="3859213"/>
          </a:xfrm>
        </p:spPr>
        <p:txBody>
          <a:bodyPr/>
          <a:lstStyle/>
          <a:p>
            <a:pPr eaLnBrk="1" hangingPunct="1"/>
            <a:r>
              <a:rPr lang="tr-TR" smtClean="0"/>
              <a:t>Coca- Cola ve Pepsi’nin başkasının pazara girmesini engellemeye yönelik uygulamaları</a:t>
            </a:r>
          </a:p>
          <a:p>
            <a:pPr eaLnBrk="1" hangingPunct="1"/>
            <a:r>
              <a:rPr lang="tr-TR" smtClean="0"/>
              <a:t>Coca-Cola’nın birçok markayı satın alması</a:t>
            </a:r>
          </a:p>
          <a:p>
            <a:pPr eaLnBrk="1" hangingPunct="1"/>
            <a:endParaRPr lang="tr-TR" smtClean="0"/>
          </a:p>
          <a:p>
            <a:pPr eaLnBrk="1" hangingPunct="1"/>
            <a:endParaRPr lang="tr-TR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AE41-E48A-49A7-95F6-D14F20256D4A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Rekabet Stratejileri</a:t>
            </a:r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346200" y="282575"/>
            <a:ext cx="7340600" cy="1143000"/>
          </a:xfrm>
        </p:spPr>
        <p:txBody>
          <a:bodyPr/>
          <a:lstStyle/>
          <a:p>
            <a:pPr algn="ctr" eaLnBrk="1" hangingPunct="1"/>
            <a:r>
              <a:rPr lang="tr-TR" smtClean="0"/>
              <a:t>Kanat Savunması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47788" y="2422525"/>
            <a:ext cx="7339012" cy="3713163"/>
          </a:xfrm>
        </p:spPr>
        <p:txBody>
          <a:bodyPr/>
          <a:lstStyle/>
          <a:p>
            <a:pPr eaLnBrk="1" hangingPunct="1"/>
            <a:r>
              <a:rPr lang="tr-TR" smtClean="0"/>
              <a:t>Zayıf olunan ve saldırı olma ihtimali olan yönlerin güçlendirilmesi</a:t>
            </a:r>
          </a:p>
          <a:p>
            <a:pPr eaLnBrk="1" hangingPunct="1"/>
            <a:r>
              <a:rPr lang="tr-TR" smtClean="0"/>
              <a:t>Konum savunmasını güçlendirmek üzere de yapılabilir</a:t>
            </a:r>
          </a:p>
          <a:p>
            <a:pPr eaLnBrk="1" hangingPunct="1"/>
            <a:r>
              <a:rPr lang="tr-TR" smtClean="0"/>
              <a:t>Yeni markalar oluşturulması</a:t>
            </a:r>
          </a:p>
          <a:p>
            <a:pPr eaLnBrk="1" hangingPunct="1"/>
            <a:r>
              <a:rPr lang="tr-TR" smtClean="0"/>
              <a:t>Düşük fiyatlı ürünlerin pazara sürülmesi</a:t>
            </a:r>
          </a:p>
          <a:p>
            <a:pPr eaLnBrk="1" hangingPunct="1"/>
            <a:endParaRPr lang="tr-TR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AE41-E48A-49A7-95F6-D14F20256D4A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Rekabet Stratejileri</a:t>
            </a:r>
            <a:endParaRPr 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346200" y="282575"/>
            <a:ext cx="7340600" cy="1143000"/>
          </a:xfrm>
        </p:spPr>
        <p:txBody>
          <a:bodyPr/>
          <a:lstStyle/>
          <a:p>
            <a:pPr algn="ctr" eaLnBrk="1" hangingPunct="1"/>
            <a:r>
              <a:rPr lang="tr-TR" smtClean="0"/>
              <a:t>Karşı Savunma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47788" y="2782888"/>
            <a:ext cx="7339012" cy="3352800"/>
          </a:xfrm>
        </p:spPr>
        <p:txBody>
          <a:bodyPr/>
          <a:lstStyle/>
          <a:p>
            <a:pPr eaLnBrk="1" hangingPunct="1"/>
            <a:r>
              <a:rPr lang="tr-TR" smtClean="0"/>
              <a:t>Saldırana misilleme yapma</a:t>
            </a:r>
          </a:p>
          <a:p>
            <a:pPr eaLnBrk="1" hangingPunct="1"/>
            <a:r>
              <a:rPr lang="tr-TR" smtClean="0"/>
              <a:t>Saldıran işletmenin zayıf olduğu yere saldırı</a:t>
            </a:r>
          </a:p>
          <a:p>
            <a:pPr eaLnBrk="1" hangingPunct="1"/>
            <a:endParaRPr lang="tr-TR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AE41-E48A-49A7-95F6-D14F20256D4A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Rekabet Stratejileri</a:t>
            </a:r>
            <a:endParaRPr lang="tr-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1346200" y="282575"/>
            <a:ext cx="7340600" cy="1143000"/>
          </a:xfrm>
        </p:spPr>
        <p:txBody>
          <a:bodyPr/>
          <a:lstStyle/>
          <a:p>
            <a:pPr algn="ctr" eaLnBrk="1" hangingPunct="1"/>
            <a:r>
              <a:rPr lang="tr-TR" smtClean="0"/>
              <a:t>Caydırıcı Savunma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47788" y="2060575"/>
            <a:ext cx="7339012" cy="4075113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tr-TR" smtClean="0"/>
              <a:t>Engelleyici savunma</a:t>
            </a:r>
          </a:p>
          <a:p>
            <a:pPr eaLnBrk="1" hangingPunct="1"/>
            <a:r>
              <a:rPr lang="tr-TR" smtClean="0"/>
              <a:t>Gidişatı önceden yönlendiren uygulamalar</a:t>
            </a:r>
          </a:p>
          <a:p>
            <a:pPr eaLnBrk="1" hangingPunct="1"/>
            <a:r>
              <a:rPr lang="tr-TR" smtClean="0"/>
              <a:t>Rakibe saldırı fırsatı verilmeden karşı saldırıya geçilmesi</a:t>
            </a:r>
          </a:p>
          <a:p>
            <a:pPr eaLnBrk="1" hangingPunct="1"/>
            <a:r>
              <a:rPr lang="tr-TR" smtClean="0"/>
              <a:t>Sürprizle kaos yaratma ve planlanan saldırıdan vazgeçmesini sağlama</a:t>
            </a:r>
          </a:p>
          <a:p>
            <a:pPr eaLnBrk="1" hangingPunct="1"/>
            <a:r>
              <a:rPr lang="tr-TR" smtClean="0"/>
              <a:t>Savaşın veya rekabetin kurallarının savunan işletme tarafından belirlenmesi şansı</a:t>
            </a:r>
          </a:p>
          <a:p>
            <a:pPr eaLnBrk="1" hangingPunct="1"/>
            <a:endParaRPr lang="tr-TR" smtClean="0"/>
          </a:p>
          <a:p>
            <a:pPr eaLnBrk="1" hangingPunct="1"/>
            <a:endParaRPr lang="tr-TR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AE41-E48A-49A7-95F6-D14F20256D4A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Rekabet Stratejileri</a:t>
            </a:r>
            <a:endParaRPr lang="tr-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346200" y="282575"/>
            <a:ext cx="7340600" cy="1143000"/>
          </a:xfrm>
        </p:spPr>
        <p:txBody>
          <a:bodyPr/>
          <a:lstStyle/>
          <a:p>
            <a:pPr algn="ctr" eaLnBrk="1" hangingPunct="1"/>
            <a:r>
              <a:rPr lang="tr-TR" smtClean="0"/>
              <a:t>Esnek Savunma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47788" y="2060575"/>
            <a:ext cx="7339012" cy="4075113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tr-TR" smtClean="0"/>
              <a:t>Gerilla saldırısının karşıtı strateji olarak değerlendirilebilir</a:t>
            </a:r>
          </a:p>
          <a:p>
            <a:pPr eaLnBrk="1" hangingPunct="1"/>
            <a:r>
              <a:rPr lang="tr-TR" smtClean="0"/>
              <a:t>Sürekli geliştirme ve değiştirme</a:t>
            </a:r>
          </a:p>
          <a:p>
            <a:pPr eaLnBrk="1" hangingPunct="1"/>
            <a:r>
              <a:rPr lang="tr-TR" smtClean="0"/>
              <a:t>Saldırı anında işletmeye esnek tepki verme şansı verir</a:t>
            </a:r>
          </a:p>
          <a:p>
            <a:pPr eaLnBrk="1" hangingPunct="1"/>
            <a:r>
              <a:rPr lang="tr-TR" smtClean="0"/>
              <a:t>Esnek bir organizasyon yapısına, girişimci yapıya, ürün geliştirme yeteneğine sahip olmayı gerektirir</a:t>
            </a:r>
          </a:p>
          <a:p>
            <a:pPr eaLnBrk="1" hangingPunct="1"/>
            <a:endParaRPr lang="tr-TR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12AE41-E48A-49A7-95F6-D14F20256D4A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Rekabet Stratejileri</a:t>
            </a:r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280</Words>
  <Application>Microsoft Office PowerPoint</Application>
  <PresentationFormat>Ekran Gösterisi (4:3)</PresentationFormat>
  <Paragraphs>73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SAVUNMA STRATEJİLERİ</vt:lpstr>
      <vt:lpstr>Savunma Stratejilerinde Temel İlkeler</vt:lpstr>
      <vt:lpstr>Savunma Stratejileri</vt:lpstr>
      <vt:lpstr>Konum Savunması</vt:lpstr>
      <vt:lpstr>Konum Savunması</vt:lpstr>
      <vt:lpstr>Kanat Savunması</vt:lpstr>
      <vt:lpstr>Karşı Savunma</vt:lpstr>
      <vt:lpstr>Caydırıcı Savunma</vt:lpstr>
      <vt:lpstr>Esnek Savunma</vt:lpstr>
      <vt:lpstr>Daraltma veya Stratejik Çekilme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SENAY SABAH KIYAN</dc:creator>
  <cp:lastModifiedBy>SENAY SABAH </cp:lastModifiedBy>
  <cp:revision>3</cp:revision>
  <dcterms:created xsi:type="dcterms:W3CDTF">2013-02-15T14:44:39Z</dcterms:created>
  <dcterms:modified xsi:type="dcterms:W3CDTF">2018-02-12T15:56:16Z</dcterms:modified>
</cp:coreProperties>
</file>