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9" r:id="rId9"/>
    <p:sldId id="270" r:id="rId10"/>
    <p:sldId id="266" r:id="rId11"/>
    <p:sldId id="268" r:id="rId12"/>
    <p:sldId id="264"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05.02.2020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en-US" dirty="0" err="1">
                <a:solidFill>
                  <a:srgbClr val="000000"/>
                </a:solidFill>
                <a:latin typeface="Times New Roman"/>
                <a:ea typeface="Calibri"/>
              </a:rPr>
              <a:t>flüvyokarst</a:t>
            </a:r>
            <a:endParaRPr lang="en-US" dirty="0"/>
          </a:p>
        </p:txBody>
      </p:sp>
      <p:sp>
        <p:nvSpPr>
          <p:cNvPr id="3" name="Alt Başlık 2"/>
          <p:cNvSpPr>
            <a:spLocks noGrp="1"/>
          </p:cNvSpPr>
          <p:nvPr>
            <p:ph type="subTitle" idx="1"/>
          </p:nvPr>
        </p:nvSpPr>
        <p:spPr/>
        <p:txBody>
          <a:bodyPr/>
          <a:lstStyle/>
          <a:p>
            <a:r>
              <a:rPr lang="tr-TR" dirty="0" smtClean="0">
                <a:solidFill>
                  <a:srgbClr val="C00000"/>
                </a:solidFill>
              </a:rPr>
              <a:t>13. Hafta</a:t>
            </a:r>
            <a:endParaRPr lang="en-US" dirty="0">
              <a:solidFill>
                <a:srgbClr val="C00000"/>
              </a:solidFill>
            </a:endParaRPr>
          </a:p>
        </p:txBody>
      </p:sp>
    </p:spTree>
    <p:extLst>
      <p:ext uri="{BB962C8B-B14F-4D97-AF65-F5344CB8AC3E}">
        <p14:creationId xmlns:p14="http://schemas.microsoft.com/office/powerpoint/2010/main" xmlns="" val="110439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954" name="Picture 2" descr="körükini giriş"/>
          <p:cNvPicPr>
            <a:picLocks noGrp="1" noChangeAspect="1" noChangeArrowheads="1"/>
          </p:cNvPicPr>
          <p:nvPr>
            <p:ph idx="1"/>
          </p:nvPr>
        </p:nvPicPr>
        <p:blipFill>
          <a:blip r:embed="rId2" cstate="print"/>
          <a:srcRect/>
          <a:stretch>
            <a:fillRect/>
          </a:stretch>
        </p:blipFill>
        <p:spPr>
          <a:xfrm>
            <a:off x="3563888" y="0"/>
            <a:ext cx="4679950" cy="6858000"/>
          </a:xfrm>
          <a:noFill/>
          <a:ln/>
        </p:spPr>
      </p:pic>
      <p:sp>
        <p:nvSpPr>
          <p:cNvPr id="3" name="3 Başlık"/>
          <p:cNvSpPr>
            <a:spLocks noGrp="1"/>
          </p:cNvSpPr>
          <p:nvPr>
            <p:ph type="title"/>
          </p:nvPr>
        </p:nvSpPr>
        <p:spPr>
          <a:xfrm>
            <a:off x="-1620688" y="404664"/>
            <a:ext cx="8229600" cy="1143000"/>
          </a:xfrm>
        </p:spPr>
        <p:txBody>
          <a:bodyPr/>
          <a:lstStyle/>
          <a:p>
            <a:r>
              <a:rPr lang="tr-TR" dirty="0" smtClean="0"/>
              <a:t>Kör vadi</a:t>
            </a:r>
            <a:endParaRPr lang="tr-TR"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27" name="Picture 3" descr="tara0016"/>
          <p:cNvPicPr>
            <a:picLocks noGrp="1" noChangeAspect="1" noChangeArrowheads="1"/>
          </p:cNvPicPr>
          <p:nvPr>
            <p:ph idx="1"/>
          </p:nvPr>
        </p:nvPicPr>
        <p:blipFill>
          <a:blip r:embed="rId2" cstate="print"/>
          <a:srcRect/>
          <a:stretch>
            <a:fillRect/>
          </a:stretch>
        </p:blipFill>
        <p:spPr>
          <a:xfrm>
            <a:off x="0" y="641350"/>
            <a:ext cx="9144000" cy="5634038"/>
          </a:xfrm>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nSpc>
                <a:spcPct val="115000"/>
              </a:lnSpc>
              <a:spcAft>
                <a:spcPts val="1000"/>
              </a:spcAft>
            </a:pPr>
            <a:r>
              <a:rPr lang="tr-TR" b="1" dirty="0">
                <a:latin typeface="Times New Roman"/>
                <a:ea typeface="Calibri"/>
                <a:cs typeface="Times New Roman"/>
              </a:rPr>
              <a:t>Kaynaklar</a:t>
            </a:r>
            <a:endParaRPr lang="en-US" sz="2800" dirty="0">
              <a:ea typeface="Calibri"/>
              <a:cs typeface="Times New Roman"/>
            </a:endParaRPr>
          </a:p>
          <a:p>
            <a:pPr>
              <a:lnSpc>
                <a:spcPct val="115000"/>
              </a:lnSpc>
              <a:spcAft>
                <a:spcPts val="1000"/>
              </a:spcAft>
            </a:pPr>
            <a:r>
              <a:rPr lang="tr-TR" dirty="0">
                <a:latin typeface="Times New Roman"/>
                <a:ea typeface="Calibri"/>
                <a:cs typeface="Times New Roman"/>
              </a:rPr>
              <a:t>D.C. Ford, P.W. Williams. 2007. Karst </a:t>
            </a:r>
            <a:r>
              <a:rPr lang="tr-TR" dirty="0" err="1">
                <a:latin typeface="Times New Roman"/>
                <a:ea typeface="Calibri"/>
                <a:cs typeface="Times New Roman"/>
              </a:rPr>
              <a:t>Hydrogeology</a:t>
            </a:r>
            <a:r>
              <a:rPr lang="tr-TR" dirty="0">
                <a:latin typeface="Times New Roman"/>
                <a:ea typeface="Calibri"/>
                <a:cs typeface="Times New Roman"/>
              </a:rPr>
              <a:t> </a:t>
            </a:r>
            <a:r>
              <a:rPr lang="tr-TR" dirty="0" err="1">
                <a:latin typeface="Times New Roman"/>
                <a:ea typeface="Calibri"/>
                <a:cs typeface="Times New Roman"/>
              </a:rPr>
              <a:t>and</a:t>
            </a:r>
            <a:r>
              <a:rPr lang="tr-TR" dirty="0">
                <a:latin typeface="Times New Roman"/>
                <a:ea typeface="Calibri"/>
                <a:cs typeface="Times New Roman"/>
              </a:rPr>
              <a:t> </a:t>
            </a:r>
            <a:r>
              <a:rPr lang="tr-TR" dirty="0" err="1">
                <a:latin typeface="Times New Roman"/>
                <a:ea typeface="Calibri"/>
                <a:cs typeface="Times New Roman"/>
              </a:rPr>
              <a:t>Geomorphology</a:t>
            </a:r>
            <a:r>
              <a:rPr lang="tr-TR" dirty="0">
                <a:latin typeface="Times New Roman"/>
                <a:ea typeface="Calibri"/>
                <a:cs typeface="Times New Roman"/>
              </a:rPr>
              <a:t>. John </a:t>
            </a:r>
            <a:r>
              <a:rPr lang="tr-TR" dirty="0" err="1">
                <a:latin typeface="Times New Roman"/>
                <a:ea typeface="Calibri"/>
                <a:cs typeface="Times New Roman"/>
              </a:rPr>
              <a:t>Wiley</a:t>
            </a:r>
            <a:r>
              <a:rPr lang="tr-TR" dirty="0">
                <a:latin typeface="Times New Roman"/>
                <a:ea typeface="Calibri"/>
                <a:cs typeface="Times New Roman"/>
              </a:rPr>
              <a:t> &amp; </a:t>
            </a:r>
            <a:r>
              <a:rPr lang="tr-TR" dirty="0" err="1">
                <a:latin typeface="Times New Roman"/>
                <a:ea typeface="Calibri"/>
                <a:cs typeface="Times New Roman"/>
              </a:rPr>
              <a:t>Sons</a:t>
            </a:r>
            <a:r>
              <a:rPr lang="tr-TR" dirty="0">
                <a:latin typeface="Times New Roman"/>
                <a:ea typeface="Calibri"/>
                <a:cs typeface="Times New Roman"/>
              </a:rPr>
              <a:t> </a:t>
            </a:r>
            <a:r>
              <a:rPr lang="tr-TR" smtClean="0">
                <a:latin typeface="Times New Roman"/>
                <a:ea typeface="Calibri"/>
                <a:cs typeface="Times New Roman"/>
              </a:rPr>
              <a:t>Ltd.</a:t>
            </a:r>
          </a:p>
          <a:p>
            <a:pPr>
              <a:lnSpc>
                <a:spcPct val="115000"/>
              </a:lnSpc>
              <a:spcAft>
                <a:spcPts val="1000"/>
              </a:spcAft>
            </a:pPr>
            <a:r>
              <a:rPr lang="tr-TR" smtClean="0">
                <a:latin typeface="Times New Roman"/>
                <a:ea typeface="Calibri"/>
                <a:cs typeface="Times New Roman"/>
              </a:rPr>
              <a:t>William </a:t>
            </a:r>
            <a:r>
              <a:rPr lang="tr-TR" dirty="0">
                <a:latin typeface="Times New Roman"/>
                <a:ea typeface="Calibri"/>
                <a:cs typeface="Times New Roman"/>
              </a:rPr>
              <a:t>B. White. 1998.Geomorphology </a:t>
            </a:r>
            <a:r>
              <a:rPr lang="tr-TR" dirty="0" err="1">
                <a:latin typeface="Times New Roman"/>
                <a:ea typeface="Calibri"/>
                <a:cs typeface="Times New Roman"/>
              </a:rPr>
              <a:t>and</a:t>
            </a:r>
            <a:r>
              <a:rPr lang="tr-TR" dirty="0">
                <a:latin typeface="Times New Roman"/>
                <a:ea typeface="Calibri"/>
                <a:cs typeface="Times New Roman"/>
              </a:rPr>
              <a:t> </a:t>
            </a:r>
            <a:r>
              <a:rPr lang="tr-TR" dirty="0" err="1">
                <a:latin typeface="Times New Roman"/>
                <a:ea typeface="Calibri"/>
                <a:cs typeface="Times New Roman"/>
              </a:rPr>
              <a:t>Hydrology</a:t>
            </a:r>
            <a:r>
              <a:rPr lang="tr-TR" dirty="0">
                <a:latin typeface="Times New Roman"/>
                <a:ea typeface="Calibri"/>
                <a:cs typeface="Times New Roman"/>
              </a:rPr>
              <a:t> of Karst </a:t>
            </a:r>
            <a:r>
              <a:rPr lang="tr-TR" dirty="0" err="1">
                <a:latin typeface="Times New Roman"/>
                <a:ea typeface="Calibri"/>
                <a:cs typeface="Times New Roman"/>
              </a:rPr>
              <a:t>Terrains</a:t>
            </a:r>
            <a:r>
              <a:rPr lang="tr-TR" dirty="0">
                <a:latin typeface="Times New Roman"/>
                <a:ea typeface="Calibri"/>
                <a:cs typeface="Times New Roman"/>
              </a:rPr>
              <a:t>. Oxford </a:t>
            </a:r>
            <a:r>
              <a:rPr lang="tr-TR" dirty="0" err="1">
                <a:latin typeface="Times New Roman"/>
                <a:ea typeface="Calibri"/>
                <a:cs typeface="Times New Roman"/>
              </a:rPr>
              <a:t>University</a:t>
            </a:r>
            <a:r>
              <a:rPr lang="tr-TR" dirty="0">
                <a:latin typeface="Times New Roman"/>
                <a:ea typeface="Calibri"/>
                <a:cs typeface="Times New Roman"/>
              </a:rPr>
              <a:t> </a:t>
            </a:r>
            <a:r>
              <a:rPr lang="tr-TR" dirty="0" err="1">
                <a:latin typeface="Times New Roman"/>
                <a:ea typeface="Calibri"/>
                <a:cs typeface="Times New Roman"/>
              </a:rPr>
              <a:t>Press</a:t>
            </a:r>
            <a:r>
              <a:rPr lang="tr-TR" dirty="0">
                <a:latin typeface="Times New Roman"/>
                <a:ea typeface="Calibri"/>
                <a:cs typeface="Times New Roman"/>
              </a:rPr>
              <a:t>.</a:t>
            </a:r>
            <a:endParaRPr lang="en-US" sz="2800" dirty="0">
              <a:ea typeface="Calibri"/>
              <a:cs typeface="Times New Roman"/>
            </a:endParaRPr>
          </a:p>
          <a:p>
            <a:endParaRPr lang="en-US" dirty="0"/>
          </a:p>
        </p:txBody>
      </p:sp>
    </p:spTree>
    <p:extLst>
      <p:ext uri="{BB962C8B-B14F-4D97-AF65-F5344CB8AC3E}">
        <p14:creationId xmlns="" xmlns:p14="http://schemas.microsoft.com/office/powerpoint/2010/main" val="232430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pPr indent="0" algn="just">
              <a:lnSpc>
                <a:spcPct val="150000"/>
              </a:lnSpc>
              <a:spcAft>
                <a:spcPts val="0"/>
              </a:spcAft>
              <a:buNone/>
            </a:pPr>
            <a:r>
              <a:rPr lang="tr-TR" b="1" dirty="0" err="1">
                <a:latin typeface="Times New Roman"/>
              </a:rPr>
              <a:t>Fluviokarst</a:t>
            </a:r>
            <a:endParaRPr lang="en-US" b="1" dirty="0">
              <a:latin typeface="Times New Roman"/>
            </a:endParaRPr>
          </a:p>
          <a:p>
            <a:pPr indent="342900" algn="just">
              <a:lnSpc>
                <a:spcPct val="150000"/>
              </a:lnSpc>
              <a:spcAft>
                <a:spcPts val="0"/>
              </a:spcAft>
            </a:pPr>
            <a:r>
              <a:rPr lang="tr-TR" dirty="0" err="1">
                <a:latin typeface="Times New Roman"/>
                <a:ea typeface="Times New Roman"/>
              </a:rPr>
              <a:t>Fluviokarst</a:t>
            </a:r>
            <a:r>
              <a:rPr lang="tr-TR" dirty="0">
                <a:latin typeface="Times New Roman"/>
                <a:ea typeface="Times New Roman"/>
              </a:rPr>
              <a:t> kör vadi, düden, kaynak, kapalı depresyon ve mağaralarla bozulmuş bir drenaj sistemidir. </a:t>
            </a:r>
            <a:r>
              <a:rPr lang="tr-TR" dirty="0" err="1">
                <a:latin typeface="Times New Roman"/>
                <a:ea typeface="Times New Roman"/>
              </a:rPr>
              <a:t>Pekçok</a:t>
            </a:r>
            <a:r>
              <a:rPr lang="tr-TR" dirty="0">
                <a:latin typeface="Times New Roman"/>
                <a:ea typeface="Times New Roman"/>
              </a:rPr>
              <a:t> </a:t>
            </a:r>
            <a:r>
              <a:rPr lang="tr-TR" dirty="0" err="1">
                <a:latin typeface="Times New Roman"/>
                <a:ea typeface="Times New Roman"/>
              </a:rPr>
              <a:t>fluviokarst</a:t>
            </a:r>
            <a:r>
              <a:rPr lang="tr-TR" dirty="0">
                <a:latin typeface="Times New Roman"/>
                <a:ea typeface="Times New Roman"/>
              </a:rPr>
              <a:t> bölgesinde genellikle yeraltı kanalları ile beslenen büyük akarsular yüzey akışlarını korurlar. Eğer sınırlar jeolojik formasyonlarla çiziliyorsa karst vadilerinin düzenlenmesi </a:t>
            </a:r>
            <a:r>
              <a:rPr lang="tr-TR" dirty="0" err="1">
                <a:latin typeface="Times New Roman"/>
                <a:ea typeface="Times New Roman"/>
              </a:rPr>
              <a:t>fluviokarst</a:t>
            </a:r>
            <a:r>
              <a:rPr lang="tr-TR" dirty="0">
                <a:latin typeface="Times New Roman"/>
                <a:ea typeface="Times New Roman"/>
              </a:rPr>
              <a:t> tarafından yapılır. </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xmlns="" val="132739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fontScale="77500" lnSpcReduction="20000"/>
          </a:bodyPr>
          <a:lstStyle/>
          <a:p>
            <a:pPr indent="342900" algn="just">
              <a:lnSpc>
                <a:spcPct val="150000"/>
              </a:lnSpc>
              <a:spcAft>
                <a:spcPts val="0"/>
              </a:spcAft>
            </a:pPr>
            <a:r>
              <a:rPr lang="tr-TR" dirty="0">
                <a:latin typeface="Times New Roman"/>
                <a:ea typeface="Times New Roman"/>
              </a:rPr>
              <a:t>Yüzey drenajı ile yeraltı su yönü arasındaki fark karstik bölgelerin karakteristik bir özelliğidir. </a:t>
            </a:r>
            <a:r>
              <a:rPr lang="tr-TR" dirty="0" smtClean="0">
                <a:latin typeface="Times New Roman"/>
                <a:ea typeface="Times New Roman"/>
              </a:rPr>
              <a:t>Akarsular aniden </a:t>
            </a:r>
            <a:r>
              <a:rPr lang="tr-TR" dirty="0">
                <a:latin typeface="Times New Roman"/>
                <a:ea typeface="Times New Roman"/>
              </a:rPr>
              <a:t>düdene girer ve </a:t>
            </a:r>
            <a:r>
              <a:rPr lang="tr-TR" dirty="0" smtClean="0">
                <a:latin typeface="Times New Roman"/>
                <a:ea typeface="Times New Roman"/>
              </a:rPr>
              <a:t>bir </a:t>
            </a:r>
            <a:r>
              <a:rPr lang="tr-TR" dirty="0">
                <a:latin typeface="Times New Roman"/>
                <a:ea typeface="Times New Roman"/>
              </a:rPr>
              <a:t>karst kaynağından ortaya çıkar.</a:t>
            </a:r>
            <a:endParaRPr lang="en-US" dirty="0">
              <a:latin typeface="Times New Roman"/>
              <a:ea typeface="Times New Roman"/>
            </a:endParaRPr>
          </a:p>
          <a:p>
            <a:pPr indent="342900" algn="just">
              <a:lnSpc>
                <a:spcPct val="150000"/>
              </a:lnSpc>
              <a:spcAft>
                <a:spcPts val="0"/>
              </a:spcAft>
            </a:pPr>
            <a:r>
              <a:rPr lang="tr-TR" dirty="0" smtClean="0">
                <a:latin typeface="Times New Roman"/>
                <a:ea typeface="Times New Roman"/>
              </a:rPr>
              <a:t>Tamamen </a:t>
            </a:r>
            <a:r>
              <a:rPr lang="tr-TR" dirty="0">
                <a:latin typeface="Times New Roman"/>
                <a:ea typeface="Times New Roman"/>
              </a:rPr>
              <a:t>karstik drenaja sahip kesimler nadirdir ve </a:t>
            </a:r>
            <a:r>
              <a:rPr lang="tr-TR" dirty="0" err="1">
                <a:latin typeface="Times New Roman"/>
                <a:ea typeface="Times New Roman"/>
              </a:rPr>
              <a:t>Cvijic</a:t>
            </a:r>
            <a:r>
              <a:rPr lang="tr-TR" dirty="0">
                <a:latin typeface="Times New Roman"/>
                <a:ea typeface="Times New Roman"/>
              </a:rPr>
              <a:t> (</a:t>
            </a:r>
            <a:r>
              <a:rPr lang="tr-TR" dirty="0" smtClean="0">
                <a:latin typeface="Times New Roman"/>
                <a:ea typeface="Times New Roman"/>
              </a:rPr>
              <a:t>1906) </a:t>
            </a:r>
            <a:r>
              <a:rPr lang="tr-TR" dirty="0">
                <a:latin typeface="Times New Roman"/>
                <a:ea typeface="Times New Roman"/>
              </a:rPr>
              <a:t>onların özel önemini kabul ederek </a:t>
            </a:r>
            <a:r>
              <a:rPr lang="tr-TR" dirty="0" err="1">
                <a:latin typeface="Times New Roman"/>
                <a:ea typeface="Times New Roman"/>
              </a:rPr>
              <a:t>Holokarst</a:t>
            </a:r>
            <a:r>
              <a:rPr lang="tr-TR" dirty="0">
                <a:latin typeface="Times New Roman"/>
                <a:ea typeface="Times New Roman"/>
              </a:rPr>
              <a:t> olarak tanımladı. Karst bölgeleri karstik ve </a:t>
            </a:r>
            <a:r>
              <a:rPr lang="tr-TR" dirty="0" err="1">
                <a:latin typeface="Times New Roman"/>
                <a:ea typeface="Times New Roman"/>
              </a:rPr>
              <a:t>fluvial</a:t>
            </a:r>
            <a:r>
              <a:rPr lang="tr-TR" dirty="0">
                <a:latin typeface="Times New Roman"/>
                <a:ea typeface="Times New Roman"/>
              </a:rPr>
              <a:t> bölgelerin karışımından oluşuyorsa </a:t>
            </a:r>
            <a:r>
              <a:rPr lang="tr-TR" dirty="0" err="1">
                <a:latin typeface="Times New Roman"/>
                <a:ea typeface="Times New Roman"/>
              </a:rPr>
              <a:t>Cvijic</a:t>
            </a:r>
            <a:r>
              <a:rPr lang="tr-TR" dirty="0">
                <a:latin typeface="Times New Roman"/>
                <a:ea typeface="Times New Roman"/>
              </a:rPr>
              <a:t> tarafından </a:t>
            </a:r>
            <a:r>
              <a:rPr lang="tr-TR" dirty="0" err="1">
                <a:latin typeface="Times New Roman"/>
                <a:ea typeface="Times New Roman"/>
              </a:rPr>
              <a:t>mero</a:t>
            </a:r>
            <a:r>
              <a:rPr lang="tr-TR" dirty="0">
                <a:latin typeface="Times New Roman"/>
                <a:ea typeface="Times New Roman"/>
              </a:rPr>
              <a:t> karst ve diğerleri tarafından </a:t>
            </a:r>
            <a:r>
              <a:rPr lang="tr-TR" dirty="0" err="1">
                <a:latin typeface="Times New Roman"/>
                <a:ea typeface="Times New Roman"/>
              </a:rPr>
              <a:t>fluviokarst</a:t>
            </a:r>
            <a:r>
              <a:rPr lang="tr-TR" dirty="0">
                <a:latin typeface="Times New Roman"/>
                <a:ea typeface="Times New Roman"/>
              </a:rPr>
              <a:t> olarak </a:t>
            </a:r>
            <a:r>
              <a:rPr lang="tr-TR" dirty="0" smtClean="0">
                <a:latin typeface="Times New Roman"/>
                <a:ea typeface="Times New Roman"/>
              </a:rPr>
              <a:t>isimlendirildi (Ford ve </a:t>
            </a:r>
            <a:r>
              <a:rPr lang="tr-TR" dirty="0" err="1" smtClean="0">
                <a:latin typeface="Times New Roman"/>
                <a:ea typeface="Times New Roman"/>
              </a:rPr>
              <a:t>Willams</a:t>
            </a:r>
            <a:r>
              <a:rPr lang="tr-TR" dirty="0" smtClean="0">
                <a:latin typeface="Times New Roman"/>
                <a:ea typeface="Times New Roman"/>
              </a:rPr>
              <a:t>, 2007). </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xmlns="" val="102768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55000" lnSpcReduction="20000"/>
          </a:bodyPr>
          <a:lstStyle/>
          <a:p>
            <a:pPr indent="342900" algn="just">
              <a:lnSpc>
                <a:spcPct val="150000"/>
              </a:lnSpc>
              <a:spcAft>
                <a:spcPts val="0"/>
              </a:spcAft>
            </a:pPr>
            <a:r>
              <a:rPr lang="tr-TR" dirty="0" err="1" smtClean="0">
                <a:latin typeface="Times New Roman"/>
                <a:ea typeface="Times New Roman"/>
              </a:rPr>
              <a:t>Cvijic</a:t>
            </a:r>
            <a:r>
              <a:rPr lang="tr-TR" dirty="0">
                <a:latin typeface="Times New Roman"/>
                <a:ea typeface="Times New Roman"/>
              </a:rPr>
              <a:t>’ in </a:t>
            </a:r>
            <a:r>
              <a:rPr lang="tr-TR" dirty="0" err="1">
                <a:latin typeface="Times New Roman"/>
                <a:ea typeface="Times New Roman"/>
              </a:rPr>
              <a:t>holokarstı</a:t>
            </a:r>
            <a:r>
              <a:rPr lang="tr-TR" dirty="0">
                <a:latin typeface="Times New Roman"/>
                <a:ea typeface="Times New Roman"/>
              </a:rPr>
              <a:t> en iyi saf olan kireçtaşları üzerinde gelişir. </a:t>
            </a:r>
            <a:r>
              <a:rPr lang="tr-TR" dirty="0" smtClean="0">
                <a:latin typeface="Times New Roman"/>
                <a:ea typeface="Times New Roman"/>
              </a:rPr>
              <a:t>çözünme </a:t>
            </a:r>
            <a:r>
              <a:rPr lang="tr-TR" dirty="0">
                <a:latin typeface="Times New Roman"/>
                <a:ea typeface="Times New Roman"/>
              </a:rPr>
              <a:t>süreci tarafından kayaçlar tamamen taşınır. Pek çok kireçtaşı saf değildir veya en azından </a:t>
            </a:r>
            <a:r>
              <a:rPr lang="tr-TR" dirty="0" err="1">
                <a:latin typeface="Times New Roman"/>
                <a:ea typeface="Times New Roman"/>
              </a:rPr>
              <a:t>stratifikasyon</a:t>
            </a:r>
            <a:r>
              <a:rPr lang="tr-TR" dirty="0">
                <a:latin typeface="Times New Roman"/>
                <a:ea typeface="Times New Roman"/>
              </a:rPr>
              <a:t> boşluklarında kil kum gibi malzemeler bulunur. Kireçtaşı içerinde kil, kum ve </a:t>
            </a:r>
            <a:r>
              <a:rPr lang="tr-TR" dirty="0" err="1">
                <a:latin typeface="Times New Roman"/>
                <a:ea typeface="Times New Roman"/>
              </a:rPr>
              <a:t>çört</a:t>
            </a:r>
            <a:r>
              <a:rPr lang="tr-TR" dirty="0">
                <a:latin typeface="Times New Roman"/>
                <a:ea typeface="Times New Roman"/>
              </a:rPr>
              <a:t> gibi </a:t>
            </a:r>
            <a:r>
              <a:rPr lang="tr-TR" dirty="0" smtClean="0">
                <a:latin typeface="Times New Roman"/>
                <a:ea typeface="Times New Roman"/>
              </a:rPr>
              <a:t>çözünmeyen </a:t>
            </a:r>
            <a:r>
              <a:rPr lang="tr-TR" dirty="0">
                <a:latin typeface="Times New Roman"/>
                <a:ea typeface="Times New Roman"/>
              </a:rPr>
              <a:t>maddeler bulunur. Benzer şeklide ayrışma ürünleri olan ve mekanik olarak taşınan </a:t>
            </a:r>
            <a:r>
              <a:rPr lang="tr-TR" dirty="0" err="1">
                <a:latin typeface="Times New Roman"/>
                <a:ea typeface="Times New Roman"/>
              </a:rPr>
              <a:t>şeyl</a:t>
            </a:r>
            <a:r>
              <a:rPr lang="tr-TR" dirty="0">
                <a:latin typeface="Times New Roman"/>
                <a:ea typeface="Times New Roman"/>
              </a:rPr>
              <a:t> veya kumtaşı tabakaları arasında saf kireçtaşı tabakaları yer alabilir. Dahası eğer kenar arazilerden gelen akarsular karst alanına girmek zorunda kalırsa oralardan aşındırdığı </a:t>
            </a:r>
            <a:r>
              <a:rPr lang="tr-TR" dirty="0" err="1">
                <a:latin typeface="Times New Roman"/>
                <a:ea typeface="Times New Roman"/>
              </a:rPr>
              <a:t>klastik</a:t>
            </a:r>
            <a:r>
              <a:rPr lang="tr-TR" dirty="0">
                <a:latin typeface="Times New Roman"/>
                <a:ea typeface="Times New Roman"/>
              </a:rPr>
              <a:t> malzemeyi de beraberinde taşır. </a:t>
            </a:r>
            <a:r>
              <a:rPr lang="tr-TR" dirty="0" err="1">
                <a:latin typeface="Times New Roman"/>
                <a:ea typeface="Times New Roman"/>
              </a:rPr>
              <a:t>Klastik</a:t>
            </a:r>
            <a:r>
              <a:rPr lang="tr-TR" dirty="0">
                <a:latin typeface="Times New Roman"/>
                <a:ea typeface="Times New Roman"/>
              </a:rPr>
              <a:t> malzeme yer altı akarsuyunun taşıma kapasitesinin üzerinde olursa yer altı kanalları tıkanır ve sonuç olarak drenaj yeryüzüne döner. Karst bölgesinde tekrar </a:t>
            </a:r>
            <a:r>
              <a:rPr lang="tr-TR" dirty="0" err="1">
                <a:latin typeface="Times New Roman"/>
                <a:ea typeface="Times New Roman"/>
              </a:rPr>
              <a:t>fluvial</a:t>
            </a:r>
            <a:r>
              <a:rPr lang="tr-TR" dirty="0">
                <a:latin typeface="Times New Roman"/>
                <a:ea typeface="Times New Roman"/>
              </a:rPr>
              <a:t> erozyon başlar ve akarsu </a:t>
            </a:r>
            <a:r>
              <a:rPr lang="tr-TR" dirty="0" err="1">
                <a:latin typeface="Times New Roman"/>
                <a:ea typeface="Times New Roman"/>
              </a:rPr>
              <a:t>alüvyal</a:t>
            </a:r>
            <a:r>
              <a:rPr lang="tr-TR" dirty="0">
                <a:latin typeface="Times New Roman"/>
                <a:ea typeface="Times New Roman"/>
              </a:rPr>
              <a:t> tabanda akışını sürdürür.</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xmlns="" val="174283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indent="0">
              <a:spcBef>
                <a:spcPts val="1200"/>
              </a:spcBef>
              <a:spcAft>
                <a:spcPts val="300"/>
              </a:spcAft>
              <a:buNone/>
            </a:pPr>
            <a:r>
              <a:rPr lang="tr-TR" b="1" dirty="0">
                <a:latin typeface="Times New Roman"/>
                <a:ea typeface="Times New Roman"/>
              </a:rPr>
              <a:t>Cep vadiler</a:t>
            </a:r>
            <a:endParaRPr lang="en-US" dirty="0">
              <a:latin typeface="Times New Roman"/>
              <a:ea typeface="Times New Roman"/>
            </a:endParaRPr>
          </a:p>
          <a:p>
            <a:pPr marL="0" indent="0">
              <a:buNone/>
            </a:pPr>
            <a:r>
              <a:rPr lang="tr-TR" dirty="0">
                <a:latin typeface="Times New Roman"/>
                <a:ea typeface="Times New Roman"/>
              </a:rPr>
              <a:t>Kör vadiler, kireçtaşlarının yukarı kısımlarında akarsuların girdiği kısımlarda gelişirken, cep vadiler kireçtaşlarının aşağı bölümlerinde, büyük karstik kaynakların yüzeye çıktığı kısımlarda izlenir. Cep vadiler, tabanı düz “U” şekilli vadi yamaçları dik, başlangıç kısımları sarp yarlarla çevrilidir. Karstik kaynaklar genellikle yar tabanındaki bir mağaradan çıkar</a:t>
            </a:r>
            <a:endParaRPr lang="en-US" dirty="0"/>
          </a:p>
        </p:txBody>
      </p:sp>
    </p:spTree>
    <p:extLst>
      <p:ext uri="{BB962C8B-B14F-4D97-AF65-F5344CB8AC3E}">
        <p14:creationId xmlns:p14="http://schemas.microsoft.com/office/powerpoint/2010/main" xmlns="" val="89243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pPr marL="0" indent="0">
              <a:spcBef>
                <a:spcPts val="1200"/>
              </a:spcBef>
              <a:spcAft>
                <a:spcPts val="300"/>
              </a:spcAft>
              <a:buNone/>
            </a:pPr>
            <a:r>
              <a:rPr lang="tr-TR" b="1" dirty="0">
                <a:latin typeface="Times New Roman"/>
                <a:ea typeface="Times New Roman"/>
              </a:rPr>
              <a:t>Kör vadiler</a:t>
            </a:r>
            <a:endParaRPr lang="en-US" dirty="0">
              <a:latin typeface="Times New Roman"/>
              <a:ea typeface="Times New Roman"/>
            </a:endParaRPr>
          </a:p>
          <a:p>
            <a:pPr marL="0" indent="0" algn="just">
              <a:buNone/>
            </a:pPr>
            <a:r>
              <a:rPr lang="tr-TR" dirty="0" smtClean="0">
                <a:latin typeface="Times New Roman"/>
                <a:ea typeface="Times New Roman"/>
              </a:rPr>
              <a:t>Karstik </a:t>
            </a:r>
            <a:r>
              <a:rPr lang="tr-TR" dirty="0">
                <a:latin typeface="Times New Roman"/>
                <a:ea typeface="Times New Roman"/>
              </a:rPr>
              <a:t>alan gelişimi olgunlaşma formunda olduğundan yüzey akışları tedrici olarak yeraltına iner. Çıplak karstik alanda drenajın </a:t>
            </a:r>
            <a:r>
              <a:rPr lang="tr-TR" dirty="0" err="1">
                <a:latin typeface="Times New Roman"/>
                <a:ea typeface="Times New Roman"/>
              </a:rPr>
              <a:t>karstlaşmayla</a:t>
            </a:r>
            <a:r>
              <a:rPr lang="tr-TR" dirty="0">
                <a:latin typeface="Times New Roman"/>
                <a:ea typeface="Times New Roman"/>
              </a:rPr>
              <a:t> alçalması sayısız küçük akarsu yutulma noktasının veya kör vadinin gelişmesine yol açar. Bunun yanında kör vadiler karstik alanlar ile karstik olmayan kenar alanları arasındaki karstik gelişimin bir parçasıdır. Yüzey akışının içten veya örtüden gelmesine bağlı olarak akış doğrudan karst içine yatay veya dikey </a:t>
            </a:r>
            <a:r>
              <a:rPr lang="tr-TR" dirty="0" smtClean="0">
                <a:latin typeface="Times New Roman"/>
                <a:ea typeface="Times New Roman"/>
              </a:rPr>
              <a:t>olarak girer. </a:t>
            </a:r>
            <a:r>
              <a:rPr lang="tr-TR" dirty="0">
                <a:latin typeface="Times New Roman"/>
                <a:ea typeface="Times New Roman"/>
              </a:rPr>
              <a:t>Kör vadiler sonuç olarak normal gelişmiş vadilerin bir formudur ve karst gelişim aşamasının son bozulma evresiyle ilişkilidir. Bu karst gelişim aşamasında akarsular bazen bir dik kayalık yamaçtan ortaya çıkar ve tekrar bir kayanın altında kaybolur. </a:t>
            </a:r>
            <a:endParaRPr lang="en-US" dirty="0"/>
          </a:p>
        </p:txBody>
      </p:sp>
    </p:spTree>
    <p:extLst>
      <p:ext uri="{BB962C8B-B14F-4D97-AF65-F5344CB8AC3E}">
        <p14:creationId xmlns:p14="http://schemas.microsoft.com/office/powerpoint/2010/main" xmlns="" val="223729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28800"/>
            <a:ext cx="8229600" cy="6984776"/>
          </a:xfrm>
        </p:spPr>
        <p:txBody>
          <a:bodyPr>
            <a:normAutofit/>
          </a:bodyPr>
          <a:lstStyle/>
          <a:p>
            <a:pPr indent="0" algn="just">
              <a:lnSpc>
                <a:spcPct val="150000"/>
              </a:lnSpc>
              <a:spcAft>
                <a:spcPts val="0"/>
              </a:spcAft>
              <a:buNone/>
            </a:pPr>
            <a:r>
              <a:rPr lang="tr-TR" sz="2400" b="1" dirty="0">
                <a:latin typeface="Times New Roman"/>
              </a:rPr>
              <a:t>Karst Vadileri </a:t>
            </a:r>
            <a:endParaRPr lang="en-US" sz="2400" b="1" dirty="0">
              <a:latin typeface="Times New Roman"/>
            </a:endParaRPr>
          </a:p>
          <a:p>
            <a:pPr indent="342900" algn="just">
              <a:spcAft>
                <a:spcPts val="0"/>
              </a:spcAft>
            </a:pPr>
            <a:r>
              <a:rPr lang="tr-TR" sz="2400" dirty="0">
                <a:latin typeface="Times New Roman"/>
                <a:ea typeface="Times New Roman"/>
              </a:rPr>
              <a:t>Akarsu yeraltına drene olarak tüm kanallar kireçtaşına gömülür ve yüzey akışını kaybederek yer altı drenaj sistemine dahil olursa bir </a:t>
            </a:r>
            <a:r>
              <a:rPr lang="tr-TR" sz="2400" dirty="0" err="1">
                <a:latin typeface="Times New Roman"/>
                <a:ea typeface="Times New Roman"/>
              </a:rPr>
              <a:t>fluvial</a:t>
            </a:r>
            <a:r>
              <a:rPr lang="tr-TR" sz="2400" dirty="0">
                <a:latin typeface="Times New Roman"/>
                <a:ea typeface="Times New Roman"/>
              </a:rPr>
              <a:t> vadi </a:t>
            </a:r>
            <a:r>
              <a:rPr lang="tr-TR" sz="2400" dirty="0" err="1" smtClean="0">
                <a:latin typeface="Times New Roman"/>
                <a:ea typeface="Times New Roman"/>
              </a:rPr>
              <a:t>paleokarst</a:t>
            </a:r>
            <a:r>
              <a:rPr lang="tr-TR" sz="2400" dirty="0" smtClean="0">
                <a:latin typeface="Times New Roman"/>
                <a:ea typeface="Times New Roman"/>
              </a:rPr>
              <a:t> </a:t>
            </a:r>
            <a:r>
              <a:rPr lang="tr-TR" sz="2400" dirty="0">
                <a:latin typeface="Times New Roman"/>
                <a:ea typeface="Times New Roman"/>
              </a:rPr>
              <a:t>vadisine dönüşmüş olur.</a:t>
            </a:r>
            <a:endParaRPr lang="en-US" sz="2400" dirty="0">
              <a:latin typeface="Times New Roman"/>
              <a:ea typeface="Times New Roman"/>
            </a:endParaRPr>
          </a:p>
          <a:p>
            <a:endParaRPr lang="en-US" dirty="0"/>
          </a:p>
        </p:txBody>
      </p:sp>
    </p:spTree>
    <p:extLst>
      <p:ext uri="{BB962C8B-B14F-4D97-AF65-F5344CB8AC3E}">
        <p14:creationId xmlns:p14="http://schemas.microsoft.com/office/powerpoint/2010/main" xmlns="" val="95331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Flüvyo</a:t>
            </a:r>
            <a:r>
              <a:rPr lang="tr-TR" dirty="0" smtClean="0"/>
              <a:t>-karst</a:t>
            </a:r>
            <a:endParaRPr lang="tr-TR" dirty="0"/>
          </a:p>
        </p:txBody>
      </p:sp>
      <p:pic>
        <p:nvPicPr>
          <p:cNvPr id="1026" name="Picture 2" descr="C:\Users\-\Desktop\2.jpg"/>
          <p:cNvPicPr>
            <a:picLocks noGrp="1" noChangeAspect="1" noChangeArrowheads="1"/>
          </p:cNvPicPr>
          <p:nvPr>
            <p:ph idx="1"/>
          </p:nvPr>
        </p:nvPicPr>
        <p:blipFill>
          <a:blip r:embed="rId2" cstate="print"/>
          <a:srcRect/>
          <a:stretch>
            <a:fillRect/>
          </a:stretch>
        </p:blipFill>
        <p:spPr bwMode="auto">
          <a:xfrm>
            <a:off x="554249" y="1600200"/>
            <a:ext cx="8035502" cy="45259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Peleovadi</a:t>
            </a:r>
            <a:endParaRPr lang="tr-TR" dirty="0"/>
          </a:p>
        </p:txBody>
      </p:sp>
      <p:pic>
        <p:nvPicPr>
          <p:cNvPr id="1026" name="Picture 2" descr="E:\2018\Korkuteli-Uğur\Paleovadi jeomorfoloji\paleovadi\DSC_0586.JPG"/>
          <p:cNvPicPr>
            <a:picLocks noGrp="1" noChangeAspect="1" noChangeArrowheads="1"/>
          </p:cNvPicPr>
          <p:nvPr>
            <p:ph idx="1"/>
          </p:nvPr>
        </p:nvPicPr>
        <p:blipFill>
          <a:blip r:embed="rId2" cstate="print"/>
          <a:srcRect/>
          <a:stretch>
            <a:fillRect/>
          </a:stretch>
        </p:blipFill>
        <p:spPr bwMode="auto">
          <a:xfrm>
            <a:off x="457200" y="2448376"/>
            <a:ext cx="8229600" cy="2829611"/>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466</Words>
  <Application>Microsoft Office PowerPoint</Application>
  <PresentationFormat>Ekran Gösterisi (4:3)</PresentationFormat>
  <Paragraphs>19</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Ofis Teması</vt:lpstr>
      <vt:lpstr>flüvyokarst</vt:lpstr>
      <vt:lpstr>Slayt 2</vt:lpstr>
      <vt:lpstr>Slayt 3</vt:lpstr>
      <vt:lpstr>Slayt 4</vt:lpstr>
      <vt:lpstr>Slayt 5</vt:lpstr>
      <vt:lpstr>Slayt 6</vt:lpstr>
      <vt:lpstr>Slayt 7</vt:lpstr>
      <vt:lpstr>Flüvyo-karst</vt:lpstr>
      <vt:lpstr>Peleovadi</vt:lpstr>
      <vt:lpstr>Kör vadi</vt:lpstr>
      <vt:lpstr>Slayt 11</vt:lpstr>
      <vt:lpstr>Slayt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flüvyokarst</dc:title>
  <dc:creator>Kullanıcı</dc:creator>
  <cp:lastModifiedBy>-</cp:lastModifiedBy>
  <cp:revision>5</cp:revision>
  <dcterms:created xsi:type="dcterms:W3CDTF">2020-01-29T19:11:04Z</dcterms:created>
  <dcterms:modified xsi:type="dcterms:W3CDTF">2020-02-05T09:47:01Z</dcterms:modified>
</cp:coreProperties>
</file>