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57" r:id="rId3"/>
    <p:sldId id="265" r:id="rId4"/>
    <p:sldId id="266" r:id="rId5"/>
    <p:sldId id="267" r:id="rId6"/>
    <p:sldId id="268" r:id="rId7"/>
    <p:sldId id="258" r:id="rId8"/>
    <p:sldId id="259" r:id="rId9"/>
    <p:sldId id="269" r:id="rId10"/>
    <p:sldId id="260" r:id="rId11"/>
    <p:sldId id="270" r:id="rId12"/>
    <p:sldId id="261" r:id="rId13"/>
    <p:sldId id="262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94660"/>
  </p:normalViewPr>
  <p:slideViewPr>
    <p:cSldViewPr snapToGrid="0">
      <p:cViewPr varScale="1">
        <p:scale>
          <a:sx n="95" d="100"/>
          <a:sy n="95" d="100"/>
        </p:scale>
        <p:origin x="1083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4460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335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14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478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849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801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6489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674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9719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7460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5658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0B207-7543-4F46-A583-42AB8F2D0F18}" type="datetimeFigureOut">
              <a:rPr lang="tr-TR" smtClean="0"/>
              <a:t>20.10.2020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381D1-FD0F-4ED8-A112-3C0075EA35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195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87829" y="699089"/>
            <a:ext cx="8269793" cy="2554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4000" b="1" dirty="0">
                <a:latin typeface="Arial Black" panose="020B0A04020102020204" pitchFamily="34" charset="0"/>
              </a:rPr>
              <a:t>TIBBİ BİTKİLER ve ECZACI: GÜNCEL BAŞLIKLAR </a:t>
            </a:r>
          </a:p>
          <a:p>
            <a:pPr algn="ctr"/>
            <a:endParaRPr lang="tr-TR" sz="4000" b="1" dirty="0">
              <a:latin typeface="Arial Black" panose="020B0A04020102020204" pitchFamily="34" charset="0"/>
            </a:endParaRPr>
          </a:p>
          <a:p>
            <a:pPr algn="ctr"/>
            <a:r>
              <a:rPr lang="tr-TR" sz="4000" b="1" dirty="0">
                <a:latin typeface="Arial Black" panose="020B0A04020102020204" pitchFamily="34" charset="0"/>
              </a:rPr>
              <a:t>DERS </a:t>
            </a:r>
            <a:r>
              <a:rPr lang="tr-TR" sz="4000" b="1" dirty="0" smtClean="0">
                <a:latin typeface="Arial Black" panose="020B0A04020102020204" pitchFamily="34" charset="0"/>
              </a:rPr>
              <a:t>12</a:t>
            </a:r>
            <a:endParaRPr lang="tr-TR" sz="4000" b="1" dirty="0">
              <a:latin typeface="Arial Black" panose="020B0A04020102020204" pitchFamily="34" charset="0"/>
            </a:endParaRPr>
          </a:p>
        </p:txBody>
      </p:sp>
      <p:sp>
        <p:nvSpPr>
          <p:cNvPr id="3" name="Metin kutusu 2"/>
          <p:cNvSpPr txBox="1"/>
          <p:nvPr/>
        </p:nvSpPr>
        <p:spPr>
          <a:xfrm>
            <a:off x="2445669" y="3756797"/>
            <a:ext cx="4251554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/>
              <a:t>ECZACININ TIBBİ BİTKİ DANIŞMANLIĞI KONUSUNDA </a:t>
            </a:r>
            <a:r>
              <a:rPr lang="tr-TR" sz="2800" b="1" dirty="0" smtClean="0"/>
              <a:t>ÖNERİLER</a:t>
            </a:r>
            <a:endParaRPr lang="tr-TR" sz="2800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EF6D-BB33-4130-A97B-316C65A83C87}" type="slidenum">
              <a:rPr lang="tr-TR" b="1" smtClean="0">
                <a:solidFill>
                  <a:schemeClr val="tx1"/>
                </a:solidFill>
              </a:rPr>
              <a:t>1</a:t>
            </a:fld>
            <a:endParaRPr lang="tr-TR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40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87345" y="262169"/>
            <a:ext cx="837027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4000" dirty="0"/>
          </a:p>
          <a:p>
            <a:r>
              <a:rPr lang="tr-TR" sz="4000" b="1" dirty="0" smtClean="0"/>
              <a:t>-</a:t>
            </a:r>
            <a:r>
              <a:rPr lang="tr-TR" sz="4000" b="1" dirty="0"/>
              <a:t>Ürünü kullanmak isteyen kişinin medya ve internet üzerinden </a:t>
            </a:r>
            <a:r>
              <a:rPr lang="tr-TR" sz="4000" b="1" dirty="0" smtClean="0"/>
              <a:t>kolayca ulaşılabilen yalan </a:t>
            </a:r>
            <a:r>
              <a:rPr lang="tr-TR" sz="4000" b="1" dirty="0"/>
              <a:t>yanlış bilgilerle </a:t>
            </a:r>
            <a:r>
              <a:rPr lang="tr-TR" sz="4000" b="1" dirty="0" smtClean="0"/>
              <a:t>yönlendirilmiş olabileceği akıldan </a:t>
            </a:r>
            <a:r>
              <a:rPr lang="tr-TR" sz="4000" b="1" dirty="0"/>
              <a:t>çıkarılmamalıdır.</a:t>
            </a:r>
          </a:p>
          <a:p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2963280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22032" y="2012742"/>
            <a:ext cx="8475784" cy="193899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r-TR" sz="4000" b="1" dirty="0"/>
              <a:t>-Tıbbi bitkiler konusunda en güncel ve </a:t>
            </a:r>
            <a:r>
              <a:rPr lang="tr-TR" sz="4000" b="1" dirty="0" smtClean="0"/>
              <a:t>doğru </a:t>
            </a:r>
            <a:r>
              <a:rPr lang="tr-TR" sz="4000" b="1" dirty="0"/>
              <a:t>bilgi kaynağının eczaneler ve eczacılar olduğu unutulmamalıdır.</a:t>
            </a:r>
          </a:p>
        </p:txBody>
      </p:sp>
    </p:spTree>
    <p:extLst>
      <p:ext uri="{BB962C8B-B14F-4D97-AF65-F5344CB8AC3E}">
        <p14:creationId xmlns:p14="http://schemas.microsoft.com/office/powerpoint/2010/main" val="2682935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5266" y="476793"/>
            <a:ext cx="8882742" cy="5390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b="1" dirty="0" smtClean="0"/>
              <a:t>- </a:t>
            </a:r>
            <a:r>
              <a:rPr lang="tr-TR" sz="3600" b="1" dirty="0"/>
              <a:t>Eczacı, </a:t>
            </a:r>
            <a:r>
              <a:rPr lang="tr-TR" sz="3600" b="1" dirty="0" smtClean="0"/>
              <a:t>popüler yönelimleri </a:t>
            </a:r>
            <a:r>
              <a:rPr lang="tr-TR" sz="3600" b="1" dirty="0"/>
              <a:t>takip edip </a:t>
            </a:r>
            <a:r>
              <a:rPr lang="tr-TR" sz="3600" b="1" dirty="0" smtClean="0"/>
              <a:t>bitkisel </a:t>
            </a:r>
            <a:r>
              <a:rPr lang="tr-TR" sz="3600" b="1" dirty="0"/>
              <a:t>ürünlerle ilgili bilgilerini devamlı güncellemeli ve en kolay ulaşılabilen doğru bilgi kaynağı/danışmanlık </a:t>
            </a:r>
            <a:r>
              <a:rPr lang="tr-TR" sz="3600" b="1" dirty="0" err="1"/>
              <a:t>rolününün</a:t>
            </a:r>
            <a:r>
              <a:rPr lang="tr-TR" sz="3600" b="1" dirty="0"/>
              <a:t> gereğini yerine getirmelidir.</a:t>
            </a:r>
          </a:p>
          <a:p>
            <a:endParaRPr lang="tr-TR" sz="3600" dirty="0"/>
          </a:p>
          <a:p>
            <a:pPr algn="ctr"/>
            <a:r>
              <a:rPr lang="tr-TR" sz="3600" b="1" dirty="0"/>
              <a:t>ECZACININ HALKA SUNDUĞU HER ÜRÜN HAKKINDA AYRINTILI GÜNCEL BİLGİYE SAHİP OLMASI ETİK BİR SORUMLULUKTUR.  </a:t>
            </a:r>
          </a:p>
          <a:p>
            <a:endParaRPr lang="tr-TR" sz="1013" dirty="0"/>
          </a:p>
          <a:p>
            <a:endParaRPr lang="tr-TR" sz="1013" dirty="0"/>
          </a:p>
        </p:txBody>
      </p:sp>
    </p:spTree>
    <p:extLst>
      <p:ext uri="{BB962C8B-B14F-4D97-AF65-F5344CB8AC3E}">
        <p14:creationId xmlns:p14="http://schemas.microsoft.com/office/powerpoint/2010/main" val="40358619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31597" y="1069645"/>
            <a:ext cx="874708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000" b="1" dirty="0" smtClean="0"/>
              <a:t>-Bitkisel </a:t>
            </a:r>
            <a:r>
              <a:rPr lang="tr-TR" sz="4000" b="1" dirty="0"/>
              <a:t>ürünlerin eczaneden </a:t>
            </a:r>
            <a:r>
              <a:rPr lang="tr-TR" sz="4000" b="1" dirty="0" smtClean="0"/>
              <a:t>halka sunumunun </a:t>
            </a:r>
            <a:r>
              <a:rPr lang="tr-TR" sz="4000" b="1" dirty="0"/>
              <a:t>her açıdan en </a:t>
            </a:r>
            <a:r>
              <a:rPr lang="tr-TR" sz="4000" b="1" dirty="0" smtClean="0"/>
              <a:t>önemli </a:t>
            </a:r>
            <a:r>
              <a:rPr lang="tr-TR" sz="4000" b="1" dirty="0"/>
              <a:t>garanti olduğu mesajının topluma iletilmesinde, eczacının bilgi, ilgi, tercih ve icraatlarının  taşıdığı önem akıldan çıkarılmamalıdır. </a:t>
            </a:r>
          </a:p>
          <a:p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1579288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422030" y="1309357"/>
            <a:ext cx="841549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400" b="1" dirty="0"/>
              <a:t>-</a:t>
            </a:r>
            <a:r>
              <a:rPr lang="tr-TR" sz="4400" b="1" dirty="0" err="1"/>
              <a:t>Advers</a:t>
            </a:r>
            <a:r>
              <a:rPr lang="tr-TR" sz="4400" b="1" dirty="0"/>
              <a:t> ve yan </a:t>
            </a:r>
            <a:r>
              <a:rPr lang="tr-TR" sz="4400" b="1" dirty="0" smtClean="0"/>
              <a:t>etkiler bağlamındaki geri </a:t>
            </a:r>
            <a:r>
              <a:rPr lang="tr-TR" sz="4400" b="1" dirty="0"/>
              <a:t>dönüşler konusunda da eczacının rolü büyük önem taşımaktadır (</a:t>
            </a:r>
            <a:r>
              <a:rPr lang="tr-TR" sz="4400" b="1" dirty="0" err="1"/>
              <a:t>Farmakovijilans</a:t>
            </a:r>
            <a:r>
              <a:rPr lang="tr-TR" sz="4400" b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6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84738" y="1148464"/>
            <a:ext cx="6631913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/>
              <a:t> </a:t>
            </a:r>
          </a:p>
          <a:p>
            <a:r>
              <a:rPr lang="tr-TR" sz="4000" b="1" dirty="0" smtClean="0"/>
              <a:t>-</a:t>
            </a:r>
            <a:r>
              <a:rPr lang="tr-TR" sz="4000" b="1" dirty="0"/>
              <a:t>Ürünü kullanacak kişinin yaşı ve cinsiyeti öğrenilmeli, kullanım </a:t>
            </a:r>
          </a:p>
          <a:p>
            <a:r>
              <a:rPr lang="tr-TR" sz="4000" b="1" dirty="0" smtClean="0"/>
              <a:t>önerileri bu bilgilere </a:t>
            </a:r>
            <a:r>
              <a:rPr lang="tr-TR" sz="4000" b="1" dirty="0"/>
              <a:t>göre yapılmalıdır.</a:t>
            </a:r>
          </a:p>
          <a:p>
            <a:r>
              <a:rPr lang="tr-TR" sz="4000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07972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1209" y="84637"/>
            <a:ext cx="889279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 smtClean="0"/>
              <a:t>-Aşağıda yer alan </a:t>
            </a:r>
            <a:r>
              <a:rPr lang="tr-TR" sz="3600" b="1" dirty="0"/>
              <a:t>soruların cevapları </a:t>
            </a:r>
            <a:r>
              <a:rPr lang="tr-TR" sz="3600" b="1" dirty="0" smtClean="0"/>
              <a:t>öğrenilmelidir</a:t>
            </a:r>
            <a:r>
              <a:rPr lang="tr-TR" sz="3600" b="1" dirty="0"/>
              <a:t>:</a:t>
            </a:r>
          </a:p>
          <a:p>
            <a:endParaRPr lang="tr-TR" sz="3600" b="1" dirty="0"/>
          </a:p>
          <a:p>
            <a:r>
              <a:rPr lang="tr-TR" sz="3600" b="1" dirty="0" smtClean="0"/>
              <a:t>-Ürünü </a:t>
            </a:r>
            <a:r>
              <a:rPr lang="tr-TR" sz="3600" b="1" dirty="0"/>
              <a:t>kullanacak kişi kadın ise, hamile mi, hamile kalma ihtimali var </a:t>
            </a:r>
            <a:r>
              <a:rPr lang="tr-TR" sz="3600" b="1" dirty="0" smtClean="0"/>
              <a:t>mı, bebek </a:t>
            </a:r>
            <a:r>
              <a:rPr lang="tr-TR" sz="3600" b="1" dirty="0"/>
              <a:t>emziriyor mu</a:t>
            </a:r>
            <a:r>
              <a:rPr lang="tr-TR" sz="3600" b="1" dirty="0" smtClean="0"/>
              <a:t>?</a:t>
            </a:r>
          </a:p>
          <a:p>
            <a:endParaRPr lang="tr-TR" sz="3600" b="1" dirty="0"/>
          </a:p>
          <a:p>
            <a:r>
              <a:rPr lang="tr-TR" sz="3600" b="1" dirty="0"/>
              <a:t>-Kullanıma neden olan </a:t>
            </a:r>
            <a:r>
              <a:rPr lang="tr-TR" sz="3600" b="1" dirty="0" smtClean="0"/>
              <a:t>durum modern tıp dahilinde </a:t>
            </a:r>
            <a:r>
              <a:rPr lang="tr-TR" sz="3600" b="1" dirty="0"/>
              <a:t>tedavi gerektiriyor mu</a:t>
            </a:r>
            <a:r>
              <a:rPr lang="tr-TR" sz="3600" b="1" dirty="0" smtClean="0"/>
              <a:t>?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229498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07441" y="1175883"/>
            <a:ext cx="842554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400" b="1" dirty="0" smtClean="0"/>
              <a:t>-Bitkisel ürünü </a:t>
            </a:r>
            <a:r>
              <a:rPr lang="tr-TR" sz="4400" b="1" dirty="0"/>
              <a:t>kullanacak kişinin </a:t>
            </a:r>
            <a:r>
              <a:rPr lang="tr-TR" sz="4400" b="1" dirty="0" smtClean="0"/>
              <a:t>kronik </a:t>
            </a:r>
            <a:r>
              <a:rPr lang="tr-TR" sz="4400" b="1" dirty="0"/>
              <a:t>bir hastalığı/</a:t>
            </a:r>
            <a:r>
              <a:rPr lang="tr-TR" sz="4400" b="1" dirty="0" err="1"/>
              <a:t>allerjisi</a:t>
            </a:r>
            <a:r>
              <a:rPr lang="tr-TR" sz="4400" b="1" dirty="0"/>
              <a:t> var mı</a:t>
            </a:r>
            <a:r>
              <a:rPr lang="tr-TR" sz="4400" b="1" dirty="0" smtClean="0"/>
              <a:t>?</a:t>
            </a:r>
          </a:p>
          <a:p>
            <a:endParaRPr lang="tr-TR" sz="4400" b="1" dirty="0"/>
          </a:p>
          <a:p>
            <a:r>
              <a:rPr lang="tr-TR" sz="4400" b="1" dirty="0" smtClean="0"/>
              <a:t>Düzenli </a:t>
            </a:r>
            <a:r>
              <a:rPr lang="tr-TR" sz="4400" b="1" dirty="0"/>
              <a:t>olarak </a:t>
            </a:r>
            <a:r>
              <a:rPr lang="tr-TR" sz="4400" b="1" dirty="0" smtClean="0"/>
              <a:t>kullandığı başka </a:t>
            </a:r>
            <a:r>
              <a:rPr lang="tr-TR" sz="4400" b="1" dirty="0"/>
              <a:t>ilaçlar </a:t>
            </a:r>
            <a:r>
              <a:rPr lang="tr-TR" sz="4400" b="1" dirty="0" smtClean="0"/>
              <a:t>var mı? </a:t>
            </a:r>
            <a:endParaRPr lang="tr-TR" sz="4400" b="1" dirty="0"/>
          </a:p>
        </p:txBody>
      </p:sp>
    </p:spTree>
    <p:extLst>
      <p:ext uri="{BB962C8B-B14F-4D97-AF65-F5344CB8AC3E}">
        <p14:creationId xmlns:p14="http://schemas.microsoft.com/office/powerpoint/2010/main" val="353177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16524" y="700498"/>
            <a:ext cx="869684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b="1" dirty="0" smtClean="0"/>
              <a:t>-Bitkisel ürünün kullanımında </a:t>
            </a:r>
            <a:r>
              <a:rPr lang="tr-TR" sz="3600" b="1" dirty="0"/>
              <a:t>herhangi bir güvenlik sorunu var mı</a:t>
            </a:r>
            <a:r>
              <a:rPr lang="tr-TR" sz="3600" b="1" dirty="0" smtClean="0"/>
              <a:t>?</a:t>
            </a:r>
          </a:p>
          <a:p>
            <a:endParaRPr lang="tr-TR" sz="3600" b="1" dirty="0"/>
          </a:p>
          <a:p>
            <a:r>
              <a:rPr lang="tr-TR" sz="3600" b="1" dirty="0" smtClean="0"/>
              <a:t>-Ürün </a:t>
            </a:r>
            <a:r>
              <a:rPr lang="tr-TR" sz="3600" b="1" dirty="0"/>
              <a:t>kullanım nedeni olan durum için </a:t>
            </a:r>
            <a:r>
              <a:rPr lang="tr-TR" sz="3600" b="1" dirty="0" smtClean="0"/>
              <a:t>gerçekten en uygun </a:t>
            </a:r>
            <a:r>
              <a:rPr lang="tr-TR" sz="3600" b="1" dirty="0"/>
              <a:t>çözüm mü? </a:t>
            </a:r>
            <a:endParaRPr lang="tr-TR" sz="3600" b="1" dirty="0" smtClean="0"/>
          </a:p>
          <a:p>
            <a:endParaRPr lang="tr-TR" sz="3600" b="1" dirty="0"/>
          </a:p>
          <a:p>
            <a:r>
              <a:rPr lang="tr-TR" sz="3600" b="1" dirty="0"/>
              <a:t>-Ürünü kullanacak kişinin </a:t>
            </a:r>
            <a:r>
              <a:rPr lang="tr-TR" sz="3600" b="1" dirty="0" smtClean="0"/>
              <a:t>cerrahi operasyon </a:t>
            </a:r>
            <a:r>
              <a:rPr lang="tr-TR" sz="3600" b="1" dirty="0"/>
              <a:t>geçirme durumu/ihtimali var mı?</a:t>
            </a:r>
          </a:p>
          <a:p>
            <a:pPr marL="160735" indent="-160735">
              <a:buFontTx/>
              <a:buChar char="-"/>
            </a:pPr>
            <a:endParaRPr lang="tr-TR" sz="36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570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86378" y="1630905"/>
            <a:ext cx="8636558" cy="212365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tr-TR" sz="4400" b="1" dirty="0" smtClean="0"/>
              <a:t>Bu soruların cevaplarına göre en uygun </a:t>
            </a:r>
            <a:r>
              <a:rPr lang="tr-TR" sz="4400" b="1" dirty="0"/>
              <a:t>tedbirler alınmalı, gerekli uyarılar </a:t>
            </a:r>
            <a:r>
              <a:rPr lang="tr-TR" sz="4400" b="1" dirty="0" smtClean="0"/>
              <a:t>yapılmalıdır</a:t>
            </a:r>
            <a:r>
              <a:rPr lang="tr-TR" sz="4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9481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61258" y="632231"/>
            <a:ext cx="8646606" cy="452431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tr-TR" sz="3600" b="1" dirty="0" smtClean="0"/>
              <a:t>-Hastaya çıkabilecek herhangi bir sorunda ürünün </a:t>
            </a:r>
            <a:r>
              <a:rPr lang="tr-TR" sz="3600" b="1" dirty="0" err="1" smtClean="0"/>
              <a:t>kullanımınının</a:t>
            </a:r>
            <a:r>
              <a:rPr lang="tr-TR" sz="3600" b="1" dirty="0" smtClean="0"/>
              <a:t> hemen kesilmesi gerektiği </a:t>
            </a:r>
            <a:r>
              <a:rPr lang="tr-TR" sz="3600" b="1" dirty="0"/>
              <a:t>söylenmelidir.</a:t>
            </a:r>
          </a:p>
          <a:p>
            <a:endParaRPr lang="tr-TR" sz="3600" b="1" dirty="0"/>
          </a:p>
          <a:p>
            <a:r>
              <a:rPr lang="tr-TR" sz="3600" b="1" dirty="0" smtClean="0"/>
              <a:t>-</a:t>
            </a:r>
            <a:r>
              <a:rPr lang="tr-TR" sz="3600" b="1" dirty="0"/>
              <a:t>Herhangi bir </a:t>
            </a:r>
            <a:r>
              <a:rPr lang="tr-TR" sz="3600" b="1" dirty="0" smtClean="0"/>
              <a:t>bitkisel ürünün </a:t>
            </a:r>
            <a:r>
              <a:rPr lang="tr-TR" sz="3600" b="1" dirty="0"/>
              <a:t>yüksek dozda ve uzun süreli olarak kullanılmaması </a:t>
            </a:r>
            <a:r>
              <a:rPr lang="tr-TR" sz="3600" b="1" dirty="0" smtClean="0"/>
              <a:t>gerektiği konusunda uyarı yapılmalıdır.</a:t>
            </a:r>
            <a:endParaRPr lang="tr-TR" sz="3600" b="1" dirty="0"/>
          </a:p>
          <a:p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194610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74688" y="1504055"/>
            <a:ext cx="696350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400" b="1" dirty="0" smtClean="0"/>
              <a:t>-</a:t>
            </a:r>
            <a:r>
              <a:rPr lang="tr-TR" sz="4400" b="1" dirty="0"/>
              <a:t>Sadece güvenilir kaynaklardan alınmış, </a:t>
            </a:r>
            <a:r>
              <a:rPr lang="tr-TR" sz="4400" b="1" dirty="0" smtClean="0"/>
              <a:t>kontrol altındaki ürünlerin </a:t>
            </a:r>
            <a:r>
              <a:rPr lang="tr-TR" sz="4400" b="1" dirty="0"/>
              <a:t>kullanımı önerilmelidir</a:t>
            </a:r>
            <a:r>
              <a:rPr lang="tr-TR" sz="4400" b="1" dirty="0" smtClean="0"/>
              <a:t>.</a:t>
            </a:r>
          </a:p>
          <a:p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40839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58168" y="1165165"/>
            <a:ext cx="775732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4400" b="1" dirty="0"/>
              <a:t>-Aynı anda birkaç bitkisel ürünün </a:t>
            </a:r>
            <a:r>
              <a:rPr lang="tr-TR" sz="4400" b="1" dirty="0" smtClean="0"/>
              <a:t>kullanımı, diğer ilaçlarla bitkisel </a:t>
            </a:r>
            <a:r>
              <a:rPr lang="tr-TR" sz="4400" b="1" dirty="0"/>
              <a:t>ürünlerin birlikte kullanımı </a:t>
            </a:r>
            <a:r>
              <a:rPr lang="tr-TR" sz="4400" b="1" dirty="0" smtClean="0"/>
              <a:t>ve </a:t>
            </a:r>
            <a:r>
              <a:rPr lang="tr-TR" sz="4400" b="1" dirty="0"/>
              <a:t>etkileşimler konusunda hasta uyarılmalıdır.</a:t>
            </a:r>
          </a:p>
          <a:p>
            <a:endParaRPr lang="tr-TR" sz="4000" b="1" dirty="0"/>
          </a:p>
        </p:txBody>
      </p:sp>
    </p:spTree>
    <p:extLst>
      <p:ext uri="{BB962C8B-B14F-4D97-AF65-F5344CB8AC3E}">
        <p14:creationId xmlns:p14="http://schemas.microsoft.com/office/powerpoint/2010/main" val="424680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325</Words>
  <Application>Microsoft Office PowerPoint</Application>
  <PresentationFormat>Ekran Gösterisi (4:3)</PresentationFormat>
  <Paragraphs>36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ASUS</cp:lastModifiedBy>
  <cp:revision>8</cp:revision>
  <dcterms:created xsi:type="dcterms:W3CDTF">2020-10-20T05:38:32Z</dcterms:created>
  <dcterms:modified xsi:type="dcterms:W3CDTF">2020-10-20T08:58:59Z</dcterms:modified>
</cp:coreProperties>
</file>