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5"/>
  </p:notesMasterIdLst>
  <p:handoutMasterIdLst>
    <p:handoutMasterId r:id="rId16"/>
  </p:handoutMasterIdLst>
  <p:sldIdLst>
    <p:sldId id="668" r:id="rId4"/>
    <p:sldId id="688" r:id="rId5"/>
    <p:sldId id="711" r:id="rId6"/>
    <p:sldId id="712" r:id="rId7"/>
    <p:sldId id="713" r:id="rId8"/>
    <p:sldId id="714" r:id="rId9"/>
    <p:sldId id="715" r:id="rId10"/>
    <p:sldId id="716" r:id="rId11"/>
    <p:sldId id="717" r:id="rId12"/>
    <p:sldId id="710" r:id="rId13"/>
    <p:sldId id="718" r:id="rId14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4660"/>
  </p:normalViewPr>
  <p:slideViewPr>
    <p:cSldViewPr snapToGrid="0">
      <p:cViewPr varScale="1">
        <p:scale>
          <a:sx n="86" d="100"/>
          <a:sy n="86" d="100"/>
        </p:scale>
        <p:origin x="1692" y="96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28.02.2020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2/28/2020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66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GGY214</a:t>
            </a:r>
            <a:r>
              <a:rPr lang="tr-T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tr-T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r-T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YAPI BİLGİSİ VE MALİYET ANALİZİ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503198" y="4382651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</a:t>
            </a: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Mustafa YILMAZ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93239"/>
            <a:ext cx="8517837" cy="4387260"/>
          </a:xfrm>
        </p:spPr>
        <p:txBody>
          <a:bodyPr anchor="t">
            <a:noAutofit/>
          </a:bodyPr>
          <a:lstStyle/>
          <a:p>
            <a:pPr lvl="1" algn="just">
              <a:lnSpc>
                <a:spcPct val="100000"/>
              </a:lnSpc>
            </a:pPr>
            <a:r>
              <a:rPr lang="tr-TR" dirty="0"/>
              <a:t>Arslan, M., 2015. Yapı Teknolojisi 1 (3. Baskı), Seçkin Yayıncılık, Ankara.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Arslan, M., 2015. Yapı Teknolojisi 2 (3. Baskı), Seçkin Yayıncılık, Ankara.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Banz</a:t>
            </a:r>
            <a:r>
              <a:rPr lang="tr-TR" dirty="0"/>
              <a:t>, H., 1979. </a:t>
            </a:r>
            <a:r>
              <a:rPr lang="tr-TR" dirty="0" err="1"/>
              <a:t>Building</a:t>
            </a:r>
            <a:r>
              <a:rPr lang="tr-TR" dirty="0"/>
              <a:t> Construction </a:t>
            </a:r>
            <a:r>
              <a:rPr lang="tr-TR" dirty="0" err="1"/>
              <a:t>Details</a:t>
            </a:r>
            <a:r>
              <a:rPr lang="tr-TR" dirty="0"/>
              <a:t> </a:t>
            </a:r>
            <a:r>
              <a:rPr lang="tr-TR" dirty="0" err="1"/>
              <a:t>Practical</a:t>
            </a:r>
            <a:r>
              <a:rPr lang="tr-TR" dirty="0"/>
              <a:t> </a:t>
            </a:r>
            <a:r>
              <a:rPr lang="tr-TR" dirty="0" err="1"/>
              <a:t>Drawings</a:t>
            </a:r>
            <a:r>
              <a:rPr lang="tr-TR" dirty="0"/>
              <a:t>, </a:t>
            </a:r>
            <a:r>
              <a:rPr lang="tr-TR" dirty="0" err="1"/>
              <a:t>Von</a:t>
            </a:r>
            <a:r>
              <a:rPr lang="tr-TR" dirty="0"/>
              <a:t> </a:t>
            </a:r>
            <a:r>
              <a:rPr lang="tr-TR" dirty="0" err="1"/>
              <a:t>Nostrand</a:t>
            </a:r>
            <a:r>
              <a:rPr lang="tr-TR" dirty="0"/>
              <a:t> </a:t>
            </a:r>
            <a:r>
              <a:rPr lang="tr-TR" dirty="0" err="1"/>
              <a:t>Reinhold</a:t>
            </a:r>
            <a:r>
              <a:rPr lang="tr-TR" dirty="0"/>
              <a:t> </a:t>
            </a:r>
            <a:r>
              <a:rPr lang="tr-TR" dirty="0" err="1"/>
              <a:t>Company</a:t>
            </a:r>
            <a:r>
              <a:rPr lang="tr-TR" dirty="0"/>
              <a:t>, New York, USA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Francis, D. ve </a:t>
            </a:r>
            <a:r>
              <a:rPr lang="tr-TR" dirty="0" err="1"/>
              <a:t>Ching</a:t>
            </a:r>
            <a:r>
              <a:rPr lang="tr-TR" dirty="0"/>
              <a:t>, K., 2000. Yapı, Bilim Yayınevi, 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Griffith, A. </a:t>
            </a:r>
            <a:r>
              <a:rPr lang="tr-TR" dirty="0" err="1"/>
              <a:t>and</a:t>
            </a:r>
            <a:r>
              <a:rPr lang="tr-TR" dirty="0"/>
              <a:t> Watson, P., 2003. Construction Management: </a:t>
            </a:r>
            <a:r>
              <a:rPr lang="tr-TR" dirty="0" err="1"/>
              <a:t>Principles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Practice</a:t>
            </a:r>
            <a:r>
              <a:rPr lang="tr-TR" dirty="0"/>
              <a:t>, </a:t>
            </a:r>
            <a:r>
              <a:rPr lang="tr-TR" dirty="0" err="1"/>
              <a:t>Palgrave</a:t>
            </a:r>
            <a:r>
              <a:rPr lang="tr-TR" dirty="0"/>
              <a:t>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Güner, M.S., 2001. Yapı Bilgisi (Yapı Teknolojisi I-II), Aktif Yayınevi, 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Harrison, C.B., 1992. </a:t>
            </a:r>
            <a:r>
              <a:rPr lang="tr-TR" dirty="0" err="1"/>
              <a:t>Problems</a:t>
            </a:r>
            <a:r>
              <a:rPr lang="tr-TR" dirty="0"/>
              <a:t> in </a:t>
            </a:r>
            <a:r>
              <a:rPr lang="tr-TR" dirty="0" err="1"/>
              <a:t>Roofing</a:t>
            </a:r>
            <a:r>
              <a:rPr lang="tr-TR" dirty="0"/>
              <a:t> Design, </a:t>
            </a:r>
            <a:r>
              <a:rPr lang="tr-TR" dirty="0" err="1"/>
              <a:t>Butterworth</a:t>
            </a:r>
            <a:r>
              <a:rPr lang="tr-TR" dirty="0"/>
              <a:t> Architecture, </a:t>
            </a:r>
            <a:r>
              <a:rPr lang="tr-TR" dirty="0" err="1"/>
              <a:t>London</a:t>
            </a:r>
            <a:r>
              <a:rPr lang="tr-TR" dirty="0"/>
              <a:t>, UK</a:t>
            </a:r>
            <a:r>
              <a:rPr lang="tr-TR" dirty="0" smtClean="0"/>
              <a:t>.</a:t>
            </a:r>
            <a:endParaRPr lang="tr-TR" dirty="0" smtClean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Kaynakça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73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93239"/>
            <a:ext cx="8517837" cy="4387260"/>
          </a:xfrm>
        </p:spPr>
        <p:txBody>
          <a:bodyPr anchor="t">
            <a:noAutofit/>
          </a:bodyPr>
          <a:lstStyle/>
          <a:p>
            <a:pPr lvl="1" algn="just">
              <a:lnSpc>
                <a:spcPct val="100000"/>
              </a:lnSpc>
            </a:pPr>
            <a:r>
              <a:rPr lang="tr-TR" dirty="0" err="1" smtClean="0"/>
              <a:t>Kymmell</a:t>
            </a:r>
            <a:r>
              <a:rPr lang="tr-TR" dirty="0"/>
              <a:t>, W., 2008. </a:t>
            </a:r>
            <a:r>
              <a:rPr lang="tr-TR" dirty="0" err="1"/>
              <a:t>Building</a:t>
            </a:r>
            <a:r>
              <a:rPr lang="tr-TR" dirty="0"/>
              <a:t> Information </a:t>
            </a:r>
            <a:r>
              <a:rPr lang="tr-TR" dirty="0" err="1"/>
              <a:t>Modeling</a:t>
            </a:r>
            <a:r>
              <a:rPr lang="tr-TR" dirty="0"/>
              <a:t>: Planning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Managing</a:t>
            </a:r>
            <a:r>
              <a:rPr lang="tr-TR" dirty="0"/>
              <a:t> Construction </a:t>
            </a:r>
            <a:r>
              <a:rPr lang="tr-TR" dirty="0" err="1"/>
              <a:t>Projects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4D CAD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Simulations</a:t>
            </a:r>
            <a:r>
              <a:rPr lang="tr-TR" dirty="0"/>
              <a:t>, 1st Edition, </a:t>
            </a:r>
            <a:r>
              <a:rPr lang="tr-TR" dirty="0" err="1"/>
              <a:t>McGraw-Hill</a:t>
            </a:r>
            <a:r>
              <a:rPr lang="tr-TR" dirty="0"/>
              <a:t> Construction Series, Set 2, USA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Mann, A.P., 1989. </a:t>
            </a:r>
            <a:r>
              <a:rPr lang="tr-TR" dirty="0" err="1"/>
              <a:t>Illustrated</a:t>
            </a:r>
            <a:r>
              <a:rPr lang="tr-TR" dirty="0"/>
              <a:t> </a:t>
            </a:r>
            <a:r>
              <a:rPr lang="tr-TR" dirty="0" err="1"/>
              <a:t>Residential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Commercial Construction, </a:t>
            </a:r>
            <a:r>
              <a:rPr lang="tr-TR" dirty="0" err="1"/>
              <a:t>Prentice</a:t>
            </a:r>
            <a:r>
              <a:rPr lang="tr-TR" dirty="0"/>
              <a:t> </a:t>
            </a:r>
            <a:r>
              <a:rPr lang="tr-TR" dirty="0" err="1"/>
              <a:t>Hall</a:t>
            </a:r>
            <a:r>
              <a:rPr lang="tr-TR" dirty="0"/>
              <a:t> </a:t>
            </a:r>
            <a:r>
              <a:rPr lang="tr-TR" dirty="0" err="1"/>
              <a:t>Englewood</a:t>
            </a:r>
            <a:r>
              <a:rPr lang="tr-TR" dirty="0"/>
              <a:t> </a:t>
            </a:r>
            <a:r>
              <a:rPr lang="tr-TR" dirty="0" err="1"/>
              <a:t>Cliffs</a:t>
            </a:r>
            <a:r>
              <a:rPr lang="tr-TR" dirty="0"/>
              <a:t>, New Jersey, USA.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Mindham</a:t>
            </a:r>
            <a:r>
              <a:rPr lang="tr-TR" dirty="0"/>
              <a:t>, C.N., 1994. </a:t>
            </a:r>
            <a:r>
              <a:rPr lang="tr-TR" dirty="0" err="1"/>
              <a:t>Roof</a:t>
            </a:r>
            <a:r>
              <a:rPr lang="tr-TR" dirty="0"/>
              <a:t> Construction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Loft</a:t>
            </a:r>
            <a:r>
              <a:rPr lang="tr-TR" dirty="0"/>
              <a:t> Conversion, </a:t>
            </a:r>
            <a:r>
              <a:rPr lang="tr-TR" dirty="0" err="1"/>
              <a:t>Blackwell</a:t>
            </a:r>
            <a:r>
              <a:rPr lang="tr-TR" dirty="0"/>
              <a:t> </a:t>
            </a:r>
            <a:r>
              <a:rPr lang="tr-TR" dirty="0" err="1"/>
              <a:t>Scientific</a:t>
            </a:r>
            <a:r>
              <a:rPr lang="tr-TR" dirty="0"/>
              <a:t> Publications, </a:t>
            </a:r>
            <a:r>
              <a:rPr lang="tr-TR" dirty="0" err="1"/>
              <a:t>London</a:t>
            </a:r>
            <a:r>
              <a:rPr lang="tr-TR" dirty="0"/>
              <a:t>, UK.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Pancarcı</a:t>
            </a:r>
            <a:r>
              <a:rPr lang="tr-TR" dirty="0"/>
              <a:t> A. ve Öcal, M.E., 2009. Yapı İşletmesi ve </a:t>
            </a:r>
            <a:r>
              <a:rPr lang="tr-TR" dirty="0" err="1"/>
              <a:t>Maloluş</a:t>
            </a:r>
            <a:r>
              <a:rPr lang="tr-TR" dirty="0"/>
              <a:t> Hesapları, Birsen Yayınevi, 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Uğur, L.O., 2009. Yapı Maliyeti Çalışmaları </a:t>
            </a:r>
            <a:r>
              <a:rPr lang="tr-TR" dirty="0" err="1"/>
              <a:t>Alter</a:t>
            </a:r>
            <a:r>
              <a:rPr lang="tr-TR" dirty="0"/>
              <a:t> Yayıncılık, Ankara.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Walker</a:t>
            </a:r>
            <a:r>
              <a:rPr lang="tr-TR" dirty="0"/>
              <a:t>, A., 2015. Project Management in Construction, 6th Edition, </a:t>
            </a:r>
            <a:r>
              <a:rPr lang="tr-TR" dirty="0" err="1"/>
              <a:t>Wiley-Blackwell</a:t>
            </a:r>
            <a:r>
              <a:rPr lang="tr-TR" dirty="0"/>
              <a:t>, UK.</a:t>
            </a:r>
            <a:endParaRPr lang="tr-TR" dirty="0" smtClean="0"/>
          </a:p>
          <a:p>
            <a:pPr marL="0" indent="0" algn="just">
              <a:lnSpc>
                <a:spcPct val="100000"/>
              </a:lnSpc>
              <a:buNone/>
            </a:pPr>
            <a:endParaRPr lang="tr-TR" dirty="0" smtClean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Kaynakça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70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565068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YAPI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313080" y="1698238"/>
            <a:ext cx="8804910" cy="2585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265" marR="5080" indent="-4572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spc="-40" dirty="0">
                <a:solidFill>
                  <a:srgbClr val="FF0000"/>
                </a:solidFill>
                <a:latin typeface="Arial"/>
                <a:cs typeface="Arial"/>
              </a:rPr>
              <a:t>Yapı</a:t>
            </a:r>
            <a:r>
              <a:rPr sz="2400" spc="-40" dirty="0">
                <a:latin typeface="Arial"/>
                <a:cs typeface="Arial"/>
              </a:rPr>
              <a:t>; </a:t>
            </a:r>
            <a:r>
              <a:rPr sz="2400" spc="-5" dirty="0">
                <a:latin typeface="Arial"/>
                <a:cs typeface="Arial"/>
              </a:rPr>
              <a:t>çeşitli yapı malzemeleri ve yapım teknikleri uygulanarak  yapılan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15" dirty="0">
                <a:latin typeface="Arial"/>
                <a:cs typeface="Arial"/>
              </a:rPr>
              <a:t>tesislerdir.</a:t>
            </a:r>
            <a:endParaRPr sz="2400" dirty="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buChar char="•"/>
              <a:tabLst>
                <a:tab pos="469265" algn="l"/>
                <a:tab pos="469900" algn="l"/>
              </a:tabLst>
            </a:pPr>
            <a:r>
              <a:rPr sz="2400" spc="-25" dirty="0">
                <a:latin typeface="Arial"/>
                <a:cs typeface="Arial"/>
              </a:rPr>
              <a:t>Yapılar;</a:t>
            </a:r>
            <a:endParaRPr sz="2400" dirty="0">
              <a:latin typeface="Arial"/>
              <a:cs typeface="Arial"/>
            </a:endParaRPr>
          </a:p>
          <a:p>
            <a:pPr marL="927100" lvl="1" indent="-457200">
              <a:lnSpc>
                <a:spcPct val="100000"/>
              </a:lnSpc>
              <a:buClr>
                <a:srgbClr val="000000"/>
              </a:buClr>
              <a:buChar char="•"/>
              <a:tabLst>
                <a:tab pos="926465" algn="l"/>
                <a:tab pos="9271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Kullanım</a:t>
            </a:r>
            <a:r>
              <a:rPr sz="2400" spc="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şekillerine</a:t>
            </a:r>
            <a:r>
              <a:rPr sz="2400" spc="-5" dirty="0">
                <a:latin typeface="Arial"/>
                <a:cs typeface="Arial"/>
              </a:rPr>
              <a:t>,</a:t>
            </a:r>
            <a:endParaRPr sz="2400" dirty="0">
              <a:latin typeface="Arial"/>
              <a:cs typeface="Arial"/>
            </a:endParaRPr>
          </a:p>
          <a:p>
            <a:pPr marL="927100" lvl="1" indent="-457200">
              <a:lnSpc>
                <a:spcPct val="100000"/>
              </a:lnSpc>
              <a:buChar char="•"/>
              <a:tabLst>
                <a:tab pos="926465" algn="l"/>
                <a:tab pos="927100" algn="l"/>
              </a:tabLst>
            </a:pPr>
            <a:r>
              <a:rPr sz="2400" spc="-20" dirty="0">
                <a:latin typeface="Arial"/>
                <a:cs typeface="Arial"/>
              </a:rPr>
              <a:t>Yapıldıkları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malzeme</a:t>
            </a:r>
            <a:r>
              <a:rPr sz="2400" spc="4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türüne</a:t>
            </a:r>
            <a:r>
              <a:rPr sz="2400" spc="-5" dirty="0">
                <a:latin typeface="Arial"/>
                <a:cs typeface="Arial"/>
              </a:rPr>
              <a:t>,</a:t>
            </a:r>
            <a:endParaRPr sz="2400" dirty="0">
              <a:latin typeface="Arial"/>
              <a:cs typeface="Arial"/>
            </a:endParaRPr>
          </a:p>
          <a:p>
            <a:pPr marL="927100" lvl="1" indent="-457200">
              <a:lnSpc>
                <a:spcPct val="100000"/>
              </a:lnSpc>
              <a:buClr>
                <a:srgbClr val="000000"/>
              </a:buClr>
              <a:buChar char="•"/>
              <a:tabLst>
                <a:tab pos="926465" algn="l"/>
                <a:tab pos="927100" algn="l"/>
              </a:tabLst>
            </a:pPr>
            <a:r>
              <a:rPr sz="2400" spc="-40" dirty="0">
                <a:solidFill>
                  <a:srgbClr val="FF0000"/>
                </a:solidFill>
                <a:latin typeface="Arial"/>
                <a:cs typeface="Arial"/>
              </a:rPr>
              <a:t>Taşıyıcı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elemanlarına</a:t>
            </a:r>
            <a:r>
              <a:rPr sz="2400" spc="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ve</a:t>
            </a:r>
            <a:endParaRPr sz="2400" dirty="0">
              <a:latin typeface="Arial"/>
              <a:cs typeface="Arial"/>
            </a:endParaRPr>
          </a:p>
          <a:p>
            <a:pPr marL="927100" lvl="1" indent="-457200">
              <a:lnSpc>
                <a:spcPct val="100000"/>
              </a:lnSpc>
              <a:buClr>
                <a:srgbClr val="000000"/>
              </a:buClr>
              <a:buChar char="•"/>
              <a:tabLst>
                <a:tab pos="926465" algn="l"/>
                <a:tab pos="9271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Bulundukları yerlere </a:t>
            </a:r>
            <a:r>
              <a:rPr sz="2400" spc="-5" dirty="0">
                <a:latin typeface="Arial"/>
                <a:cs typeface="Arial"/>
              </a:rPr>
              <a:t>göre farklı sınıflara</a:t>
            </a:r>
            <a:r>
              <a:rPr sz="2400" spc="80" dirty="0">
                <a:latin typeface="Arial"/>
                <a:cs typeface="Arial"/>
              </a:rPr>
              <a:t> </a:t>
            </a:r>
            <a:r>
              <a:rPr sz="2400" spc="-15" dirty="0">
                <a:latin typeface="Arial"/>
                <a:cs typeface="Arial"/>
              </a:rPr>
              <a:t>ayrılabilirler.</a:t>
            </a:r>
            <a:endParaRPr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07193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565068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YAPI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5" name="object 6"/>
          <p:cNvSpPr txBox="1"/>
          <p:nvPr/>
        </p:nvSpPr>
        <p:spPr>
          <a:xfrm>
            <a:off x="172448" y="1342452"/>
            <a:ext cx="350964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265" marR="5080" indent="-457200">
              <a:lnSpc>
                <a:spcPct val="100000"/>
              </a:lnSpc>
              <a:spcBef>
                <a:spcPts val="100"/>
              </a:spcBef>
              <a:buChar char="•"/>
              <a:tabLst>
                <a:tab pos="469265" algn="l"/>
                <a:tab pos="469900" algn="l"/>
                <a:tab pos="2259330" algn="l"/>
              </a:tabLst>
            </a:pPr>
            <a:r>
              <a:rPr sz="2400" spc="-180" dirty="0">
                <a:latin typeface="Arial"/>
                <a:cs typeface="Arial"/>
              </a:rPr>
              <a:t>Y</a:t>
            </a:r>
            <a:r>
              <a:rPr sz="2400" dirty="0">
                <a:latin typeface="Arial"/>
                <a:cs typeface="Arial"/>
              </a:rPr>
              <a:t>a</a:t>
            </a:r>
            <a:r>
              <a:rPr sz="2400" spc="-5" dirty="0">
                <a:latin typeface="Arial"/>
                <a:cs typeface="Arial"/>
              </a:rPr>
              <a:t>pı</a:t>
            </a:r>
            <a:r>
              <a:rPr sz="2400" spc="5" dirty="0">
                <a:latin typeface="Arial"/>
                <a:cs typeface="Arial"/>
              </a:rPr>
              <a:t>l</a:t>
            </a:r>
            <a:r>
              <a:rPr sz="2400" spc="-5" dirty="0">
                <a:latin typeface="Arial"/>
                <a:cs typeface="Arial"/>
              </a:rPr>
              <a:t>dı</a:t>
            </a:r>
            <a:r>
              <a:rPr sz="2400" dirty="0">
                <a:latin typeface="Arial"/>
                <a:cs typeface="Arial"/>
              </a:rPr>
              <a:t>k</a:t>
            </a:r>
            <a:r>
              <a:rPr sz="2400" spc="5" dirty="0">
                <a:latin typeface="Arial"/>
                <a:cs typeface="Arial"/>
              </a:rPr>
              <a:t>l</a:t>
            </a:r>
            <a:r>
              <a:rPr sz="2400" spc="-5" dirty="0">
                <a:latin typeface="Arial"/>
                <a:cs typeface="Arial"/>
              </a:rPr>
              <a:t>a</a:t>
            </a:r>
            <a:r>
              <a:rPr sz="2400" dirty="0">
                <a:latin typeface="Arial"/>
                <a:cs typeface="Arial"/>
              </a:rPr>
              <a:t>rı	</a:t>
            </a:r>
            <a:r>
              <a:rPr sz="2400" spc="-5" dirty="0">
                <a:latin typeface="Arial"/>
                <a:cs typeface="Arial"/>
              </a:rPr>
              <a:t>malzeme  çeşitlerinin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bazıları;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7" name="object 5"/>
          <p:cNvSpPr txBox="1"/>
          <p:nvPr/>
        </p:nvSpPr>
        <p:spPr>
          <a:xfrm>
            <a:off x="3854223" y="1326165"/>
            <a:ext cx="50361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20395" algn="l"/>
                <a:tab pos="1871345" algn="l"/>
                <a:tab pos="3547745" algn="l"/>
                <a:tab pos="4445635" algn="l"/>
              </a:tabLst>
            </a:pPr>
            <a:r>
              <a:rPr sz="2400" spc="-5" dirty="0">
                <a:latin typeface="Arial"/>
                <a:cs typeface="Arial"/>
              </a:rPr>
              <a:t>ve	ta</a:t>
            </a:r>
            <a:r>
              <a:rPr sz="2400" dirty="0">
                <a:latin typeface="Arial"/>
                <a:cs typeface="Arial"/>
              </a:rPr>
              <a:t>ş</a:t>
            </a:r>
            <a:r>
              <a:rPr sz="2400" spc="-5" dirty="0">
                <a:latin typeface="Arial"/>
                <a:cs typeface="Arial"/>
              </a:rPr>
              <a:t>ı</a:t>
            </a:r>
            <a:r>
              <a:rPr sz="2400" dirty="0">
                <a:latin typeface="Arial"/>
                <a:cs typeface="Arial"/>
              </a:rPr>
              <a:t>y</a:t>
            </a:r>
            <a:r>
              <a:rPr sz="2400" spc="-5" dirty="0">
                <a:latin typeface="Arial"/>
                <a:cs typeface="Arial"/>
              </a:rPr>
              <a:t>ı</a:t>
            </a:r>
            <a:r>
              <a:rPr sz="2400" dirty="0">
                <a:latin typeface="Arial"/>
                <a:cs typeface="Arial"/>
              </a:rPr>
              <a:t>cı	sis</a:t>
            </a:r>
            <a:r>
              <a:rPr sz="2400" spc="-5" dirty="0">
                <a:latin typeface="Arial"/>
                <a:cs typeface="Arial"/>
              </a:rPr>
              <a:t>t</a:t>
            </a:r>
            <a:r>
              <a:rPr sz="2400" spc="-10" dirty="0">
                <a:latin typeface="Arial"/>
                <a:cs typeface="Arial"/>
              </a:rPr>
              <a:t>e</a:t>
            </a:r>
            <a:r>
              <a:rPr sz="2400" spc="-5" dirty="0">
                <a:latin typeface="Arial"/>
                <a:cs typeface="Arial"/>
              </a:rPr>
              <a:t>m</a:t>
            </a:r>
            <a:r>
              <a:rPr sz="2400" dirty="0">
                <a:latin typeface="Arial"/>
                <a:cs typeface="Arial"/>
              </a:rPr>
              <a:t>l</a:t>
            </a:r>
            <a:r>
              <a:rPr sz="2400" spc="-10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r</a:t>
            </a:r>
            <a:r>
              <a:rPr sz="2400" spc="-5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5" dirty="0">
                <a:latin typeface="Arial"/>
                <a:cs typeface="Arial"/>
              </a:rPr>
              <a:t>g</a:t>
            </a:r>
            <a:r>
              <a:rPr sz="2400" spc="-10" dirty="0">
                <a:latin typeface="Arial"/>
                <a:cs typeface="Arial"/>
              </a:rPr>
              <a:t>ö</a:t>
            </a:r>
            <a:r>
              <a:rPr sz="2400" spc="-5" dirty="0">
                <a:latin typeface="Arial"/>
                <a:cs typeface="Arial"/>
              </a:rPr>
              <a:t>re</a:t>
            </a:r>
            <a:r>
              <a:rPr sz="2400" dirty="0">
                <a:latin typeface="Arial"/>
                <a:cs typeface="Arial"/>
              </a:rPr>
              <a:t>	yapı</a:t>
            </a:r>
          </a:p>
        </p:txBody>
      </p:sp>
      <p:sp>
        <p:nvSpPr>
          <p:cNvPr id="8" name="object 7"/>
          <p:cNvSpPr txBox="1"/>
          <p:nvPr/>
        </p:nvSpPr>
        <p:spPr>
          <a:xfrm>
            <a:off x="710293" y="2324259"/>
            <a:ext cx="2971800" cy="2951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00"/>
              </a:spcBef>
              <a:buClr>
                <a:srgbClr val="000000"/>
              </a:buClr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Kerpiç</a:t>
            </a:r>
            <a:r>
              <a:rPr sz="2400" spc="-7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yapılar</a:t>
            </a:r>
            <a:endParaRPr sz="2400" dirty="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buClr>
                <a:srgbClr val="000000"/>
              </a:buClr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Ahşap</a:t>
            </a:r>
            <a:r>
              <a:rPr sz="2400" spc="-8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yapılar</a:t>
            </a:r>
            <a:endParaRPr sz="2400" dirty="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buClr>
                <a:srgbClr val="000000"/>
              </a:buClr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Betonarme</a:t>
            </a:r>
            <a:r>
              <a:rPr sz="2400" spc="-5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yapılar</a:t>
            </a:r>
            <a:endParaRPr sz="2400" dirty="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buClr>
                <a:srgbClr val="000000"/>
              </a:buClr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Kârgir </a:t>
            </a:r>
            <a:r>
              <a:rPr sz="2400" spc="-5" dirty="0">
                <a:latin typeface="Arial"/>
                <a:cs typeface="Arial"/>
              </a:rPr>
              <a:t>yapılar</a:t>
            </a:r>
            <a:endParaRPr sz="2400" dirty="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buClr>
                <a:srgbClr val="000000"/>
              </a:buClr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Çelik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yapılar</a:t>
            </a:r>
            <a:endParaRPr sz="2400" dirty="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buClr>
                <a:srgbClr val="000000"/>
              </a:buClr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Prefabrik</a:t>
            </a:r>
            <a:r>
              <a:rPr sz="2400" spc="-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yapılar</a:t>
            </a:r>
            <a:endParaRPr sz="2400" dirty="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buClr>
                <a:srgbClr val="000000"/>
              </a:buClr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Yığma</a:t>
            </a:r>
            <a:r>
              <a:rPr sz="2400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yapılar</a:t>
            </a:r>
            <a:endParaRPr sz="2400" dirty="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buClr>
                <a:srgbClr val="000000"/>
              </a:buClr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Kompozit</a:t>
            </a:r>
            <a:r>
              <a:rPr sz="2400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yapılar</a:t>
            </a:r>
            <a:endParaRPr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75643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565068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YAPI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205901" y="1643534"/>
            <a:ext cx="8627745" cy="1854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dirty="0">
                <a:latin typeface="Arial"/>
                <a:cs typeface="Arial"/>
              </a:rPr>
              <a:t>Bir </a:t>
            </a:r>
            <a:r>
              <a:rPr sz="2400" spc="-5" dirty="0">
                <a:latin typeface="Arial"/>
                <a:cs typeface="Arial"/>
              </a:rPr>
              <a:t>yapının değerlemesini yapabilmek</a:t>
            </a:r>
            <a:r>
              <a:rPr sz="2400" spc="3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için;</a:t>
            </a:r>
            <a:endParaRPr sz="2400" dirty="0">
              <a:latin typeface="Arial"/>
              <a:cs typeface="Arial"/>
            </a:endParaRPr>
          </a:p>
          <a:p>
            <a:pPr marL="927100" lvl="1" indent="-457200">
              <a:lnSpc>
                <a:spcPct val="100000"/>
              </a:lnSpc>
              <a:buChar char="•"/>
              <a:tabLst>
                <a:tab pos="926465" algn="l"/>
                <a:tab pos="927100" algn="l"/>
              </a:tabLst>
            </a:pPr>
            <a:r>
              <a:rPr sz="2400" spc="-5" dirty="0">
                <a:latin typeface="Arial"/>
                <a:cs typeface="Arial"/>
              </a:rPr>
              <a:t>Mevcut yapının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onaylı projeye uygunluğunun</a:t>
            </a:r>
            <a:r>
              <a:rPr sz="2400" spc="5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tespiti,</a:t>
            </a:r>
            <a:endParaRPr sz="2400" dirty="0">
              <a:latin typeface="Arial"/>
              <a:cs typeface="Arial"/>
            </a:endParaRPr>
          </a:p>
          <a:p>
            <a:pPr marL="927100" lvl="1" indent="-457200">
              <a:lnSpc>
                <a:spcPct val="100000"/>
              </a:lnSpc>
              <a:buChar char="•"/>
              <a:tabLst>
                <a:tab pos="926465" algn="l"/>
                <a:tab pos="927100" algn="l"/>
              </a:tabLst>
            </a:pPr>
            <a:r>
              <a:rPr sz="2400" spc="-30" dirty="0">
                <a:latin typeface="Arial"/>
                <a:cs typeface="Arial"/>
              </a:rPr>
              <a:t>Yapının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hasar durumu </a:t>
            </a:r>
            <a:r>
              <a:rPr sz="2400" spc="-5" dirty="0">
                <a:latin typeface="Arial"/>
                <a:cs typeface="Arial"/>
              </a:rPr>
              <a:t>ve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onarım ihtiyacının</a:t>
            </a:r>
            <a:r>
              <a:rPr sz="2400" spc="8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belirlenmesi,</a:t>
            </a:r>
            <a:endParaRPr sz="2400" dirty="0">
              <a:latin typeface="Arial"/>
              <a:cs typeface="Arial"/>
            </a:endParaRPr>
          </a:p>
          <a:p>
            <a:pPr marL="926465" marR="34925" lvl="1" indent="-457200">
              <a:lnSpc>
                <a:spcPct val="100000"/>
              </a:lnSpc>
              <a:buChar char="•"/>
              <a:tabLst>
                <a:tab pos="926465" algn="l"/>
                <a:tab pos="927100" algn="l"/>
              </a:tabLst>
            </a:pPr>
            <a:r>
              <a:rPr sz="2400" spc="-30" dirty="0">
                <a:latin typeface="Arial"/>
                <a:cs typeface="Arial"/>
              </a:rPr>
              <a:t>Yapının </a:t>
            </a:r>
            <a:r>
              <a:rPr sz="2400" spc="-5" dirty="0">
                <a:latin typeface="Arial"/>
                <a:cs typeface="Arial"/>
              </a:rPr>
              <a:t>planlanan kullanım amacı doğrultusunda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tadilata  uygunluğu </a:t>
            </a:r>
            <a:r>
              <a:rPr sz="2400" spc="-5" dirty="0">
                <a:latin typeface="Arial"/>
                <a:cs typeface="Arial"/>
              </a:rPr>
              <a:t>gibi konuların detaylıca incelenmesi</a:t>
            </a:r>
            <a:r>
              <a:rPr sz="2400" spc="7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gerekir.</a:t>
            </a:r>
            <a:endParaRPr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94652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565068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PROJE OKUMA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194750" y="1275545"/>
            <a:ext cx="8485505" cy="41827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marR="46355" indent="-4572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469265" algn="l"/>
                <a:tab pos="469900" algn="l"/>
                <a:tab pos="1722120" algn="l"/>
              </a:tabLst>
            </a:pPr>
            <a:r>
              <a:rPr sz="2400" spc="-30" dirty="0">
                <a:latin typeface="Arial"/>
                <a:cs typeface="Arial"/>
              </a:rPr>
              <a:t>Vaziyet </a:t>
            </a:r>
            <a:r>
              <a:rPr sz="2400" spc="-5" dirty="0">
                <a:latin typeface="Arial"/>
                <a:cs typeface="Arial"/>
              </a:rPr>
              <a:t>planından arsanın yeri, yönü, konumunun tespiti </a:t>
            </a:r>
            <a:r>
              <a:rPr sz="2400" dirty="0">
                <a:latin typeface="Arial"/>
                <a:cs typeface="Arial"/>
              </a:rPr>
              <a:t>ve  </a:t>
            </a:r>
            <a:r>
              <a:rPr sz="2400" spc="-5" dirty="0">
                <a:latin typeface="Arial"/>
                <a:cs typeface="Arial"/>
              </a:rPr>
              <a:t>binanın	yerinin </a:t>
            </a:r>
            <a:r>
              <a:rPr sz="2400" dirty="0">
                <a:latin typeface="Arial"/>
                <a:cs typeface="Arial"/>
              </a:rPr>
              <a:t>ve </a:t>
            </a:r>
            <a:r>
              <a:rPr sz="2400" spc="-5" dirty="0">
                <a:latin typeface="Arial"/>
                <a:cs typeface="Arial"/>
              </a:rPr>
              <a:t>kotunun</a:t>
            </a:r>
            <a:r>
              <a:rPr sz="2400" spc="2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tespiti</a:t>
            </a:r>
            <a:endParaRPr sz="2400" dirty="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latin typeface="Arial"/>
                <a:cs typeface="Arial"/>
              </a:rPr>
              <a:t>Kat planlarının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incelenmesi</a:t>
            </a:r>
            <a:endParaRPr sz="2400" dirty="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latin typeface="Arial"/>
                <a:cs typeface="Arial"/>
              </a:rPr>
              <a:t>Kesit ve cephelerin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incelenmesi</a:t>
            </a:r>
            <a:endParaRPr sz="2400" dirty="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buChar char="•"/>
              <a:tabLst>
                <a:tab pos="469265" algn="l"/>
                <a:tab pos="469900" algn="l"/>
              </a:tabLst>
            </a:pPr>
            <a:r>
              <a:rPr sz="2400" spc="-40" dirty="0">
                <a:latin typeface="Arial"/>
                <a:cs typeface="Arial"/>
              </a:rPr>
              <a:t>Taşıyıcı </a:t>
            </a:r>
            <a:r>
              <a:rPr sz="2400" spc="-5" dirty="0">
                <a:latin typeface="Arial"/>
                <a:cs typeface="Arial"/>
              </a:rPr>
              <a:t>sistemin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incelenmesi</a:t>
            </a:r>
            <a:endParaRPr sz="2400" dirty="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latin typeface="Arial"/>
                <a:cs typeface="Arial"/>
              </a:rPr>
              <a:t>Bağımsız bölümün yer </a:t>
            </a:r>
            <a:r>
              <a:rPr sz="2400" dirty="0">
                <a:latin typeface="Arial"/>
                <a:cs typeface="Arial"/>
              </a:rPr>
              <a:t>ve </a:t>
            </a:r>
            <a:r>
              <a:rPr sz="2400" spc="-5" dirty="0">
                <a:latin typeface="Arial"/>
                <a:cs typeface="Arial"/>
              </a:rPr>
              <a:t>yönünün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tespiti</a:t>
            </a:r>
            <a:endParaRPr sz="2400" dirty="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latin typeface="Arial"/>
                <a:cs typeface="Arial"/>
              </a:rPr>
              <a:t>Ortak alan tespiti</a:t>
            </a:r>
            <a:endParaRPr sz="2400" dirty="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latin typeface="Arial"/>
                <a:cs typeface="Arial"/>
              </a:rPr>
              <a:t>Eklenti alanların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tespiti</a:t>
            </a:r>
            <a:endParaRPr sz="2400" dirty="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latin typeface="Arial"/>
                <a:cs typeface="Arial"/>
              </a:rPr>
              <a:t>Bağımsız bölüm net, brüt alanlarının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hesaplanması</a:t>
            </a:r>
            <a:endParaRPr sz="2400" dirty="0">
              <a:latin typeface="Arial"/>
              <a:cs typeface="Arial"/>
            </a:endParaRPr>
          </a:p>
          <a:p>
            <a:pPr marL="469900" marR="175260" indent="-457834">
              <a:lnSpc>
                <a:spcPct val="100000"/>
              </a:lnSpc>
              <a:buChar char="•"/>
              <a:tabLst>
                <a:tab pos="469265" algn="l"/>
                <a:tab pos="469900" algn="l"/>
              </a:tabLst>
            </a:pPr>
            <a:r>
              <a:rPr sz="2400" spc="-30" dirty="0">
                <a:latin typeface="Arial"/>
                <a:cs typeface="Arial"/>
              </a:rPr>
              <a:t>Yapının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maliyet tahminine </a:t>
            </a:r>
            <a:r>
              <a:rPr sz="2400" spc="-5" dirty="0">
                <a:latin typeface="Arial"/>
                <a:cs typeface="Arial"/>
              </a:rPr>
              <a:t>ilişkin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mahal metrajlarının </a:t>
            </a:r>
            <a:r>
              <a:rPr sz="2400" spc="-5" dirty="0">
                <a:latin typeface="Arial"/>
                <a:cs typeface="Arial"/>
              </a:rPr>
              <a:t> çıkarılması ilgili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projelerin doğru okunması </a:t>
            </a:r>
            <a:r>
              <a:rPr sz="2400" spc="-5" dirty="0">
                <a:latin typeface="Arial"/>
                <a:cs typeface="Arial"/>
              </a:rPr>
              <a:t>ile</a:t>
            </a:r>
            <a:r>
              <a:rPr sz="2400" spc="114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mümkündür.</a:t>
            </a:r>
            <a:endParaRPr sz="2400" dirty="0">
              <a:latin typeface="Arial"/>
              <a:cs typeface="Arial"/>
            </a:endParaRPr>
          </a:p>
          <a:p>
            <a:pPr marR="5080" algn="r">
              <a:lnSpc>
                <a:spcPts val="1050"/>
              </a:lnSpc>
            </a:pPr>
            <a:endParaRPr sz="1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27959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0" y="1487417"/>
            <a:ext cx="8807450" cy="3683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 algn="just">
              <a:lnSpc>
                <a:spcPct val="100000"/>
              </a:lnSpc>
              <a:spcBef>
                <a:spcPts val="100"/>
              </a:spcBef>
              <a:buClr>
                <a:srgbClr val="FF0000"/>
              </a:buClr>
              <a:buFont typeface="Arial"/>
              <a:buChar char="•"/>
              <a:tabLst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Proje üzerinde yer alan yapıya ait genel</a:t>
            </a:r>
            <a:r>
              <a:rPr sz="2400" spc="6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bilgileri</a:t>
            </a:r>
            <a:r>
              <a:rPr sz="2400" dirty="0">
                <a:latin typeface="Arial"/>
                <a:cs typeface="Arial"/>
              </a:rPr>
              <a:t>;</a:t>
            </a:r>
          </a:p>
          <a:p>
            <a:pPr marL="927735" marR="5080" lvl="1" indent="-458470" algn="just">
              <a:lnSpc>
                <a:spcPct val="100000"/>
              </a:lnSpc>
              <a:buChar char="•"/>
              <a:tabLst>
                <a:tab pos="927100" algn="l"/>
              </a:tabLst>
            </a:pPr>
            <a:r>
              <a:rPr sz="2400" spc="-5" dirty="0">
                <a:latin typeface="Arial"/>
                <a:cs typeface="Arial"/>
              </a:rPr>
              <a:t>Bina (inşaat) yapılacak yer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İl -İlce -Mahalle -Sokak 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-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Kapı  no </a:t>
            </a:r>
            <a:r>
              <a:rPr sz="2400" spc="-5" dirty="0">
                <a:latin typeface="Arial"/>
                <a:cs typeface="Arial"/>
              </a:rPr>
              <a:t>belirtilmek suretiyle adres olarak tarif</a:t>
            </a:r>
            <a:r>
              <a:rPr sz="2400" spc="9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edilir.</a:t>
            </a:r>
            <a:endParaRPr sz="2400" dirty="0">
              <a:latin typeface="Arial"/>
              <a:cs typeface="Arial"/>
            </a:endParaRPr>
          </a:p>
          <a:p>
            <a:pPr marL="927100" marR="5715" lvl="1" indent="-457834" algn="just">
              <a:lnSpc>
                <a:spcPct val="100000"/>
              </a:lnSpc>
              <a:buChar char="•"/>
              <a:tabLst>
                <a:tab pos="927100" algn="l"/>
              </a:tabLst>
            </a:pPr>
            <a:r>
              <a:rPr sz="2400" spc="-5" dirty="0">
                <a:latin typeface="Arial"/>
                <a:cs typeface="Arial"/>
              </a:rPr>
              <a:t>Arsanın tapu kayıtları, diğer bir deyişle tapu dairesindeki  paftalarda arsanın yerini belirleyen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pafta, ada, parsel </a:t>
            </a:r>
            <a:r>
              <a:rPr sz="2400" spc="-5" dirty="0">
                <a:latin typeface="Arial"/>
                <a:cs typeface="Arial"/>
              </a:rPr>
              <a:t> bilgileri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bulunur.</a:t>
            </a:r>
            <a:endParaRPr sz="2400" dirty="0">
              <a:latin typeface="Arial"/>
              <a:cs typeface="Arial"/>
            </a:endParaRPr>
          </a:p>
          <a:p>
            <a:pPr marL="926465" marR="6350" lvl="1" indent="-457200" algn="just">
              <a:lnSpc>
                <a:spcPct val="100000"/>
              </a:lnSpc>
              <a:buChar char="•"/>
              <a:tabLst>
                <a:tab pos="927100" algn="l"/>
              </a:tabLst>
            </a:pPr>
            <a:r>
              <a:rPr sz="2400" spc="-5" dirty="0">
                <a:latin typeface="Arial"/>
                <a:cs typeface="Arial"/>
              </a:rPr>
              <a:t>Kaç katlı bir </a:t>
            </a:r>
            <a:r>
              <a:rPr sz="2400" dirty="0">
                <a:latin typeface="Arial"/>
                <a:cs typeface="Arial"/>
              </a:rPr>
              <a:t>yapı olduğu </a:t>
            </a:r>
            <a:r>
              <a:rPr sz="2400" spc="-5" dirty="0">
                <a:latin typeface="Arial"/>
                <a:cs typeface="Arial"/>
              </a:rPr>
              <a:t>(bodrum </a:t>
            </a:r>
            <a:r>
              <a:rPr sz="2400" dirty="0">
                <a:latin typeface="Arial"/>
                <a:cs typeface="Arial"/>
              </a:rPr>
              <a:t>+ </a:t>
            </a:r>
            <a:r>
              <a:rPr sz="2400" spc="-5" dirty="0">
                <a:latin typeface="Arial"/>
                <a:cs typeface="Arial"/>
              </a:rPr>
              <a:t>zemin </a:t>
            </a:r>
            <a:r>
              <a:rPr sz="2400" dirty="0">
                <a:latin typeface="Arial"/>
                <a:cs typeface="Arial"/>
              </a:rPr>
              <a:t>+ </a:t>
            </a:r>
            <a:r>
              <a:rPr sz="2400" spc="-5" dirty="0">
                <a:latin typeface="Arial"/>
                <a:cs typeface="Arial"/>
              </a:rPr>
              <a:t>normal kat  olarak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kat adedi</a:t>
            </a:r>
            <a:r>
              <a:rPr sz="2400" spc="-5" dirty="0">
                <a:latin typeface="Arial"/>
                <a:cs typeface="Arial"/>
              </a:rPr>
              <a:t>)</a:t>
            </a:r>
            <a:r>
              <a:rPr sz="2400" spc="30" dirty="0">
                <a:latin typeface="Arial"/>
                <a:cs typeface="Arial"/>
              </a:rPr>
              <a:t> </a:t>
            </a:r>
            <a:r>
              <a:rPr sz="2400" spc="-15" dirty="0">
                <a:latin typeface="Arial"/>
                <a:cs typeface="Arial"/>
              </a:rPr>
              <a:t>belirtilir.</a:t>
            </a:r>
            <a:endParaRPr sz="2400" dirty="0">
              <a:latin typeface="Arial"/>
              <a:cs typeface="Arial"/>
            </a:endParaRPr>
          </a:p>
          <a:p>
            <a:pPr marL="927100" marR="6350" lvl="1" indent="-457834" algn="just">
              <a:lnSpc>
                <a:spcPct val="100000"/>
              </a:lnSpc>
              <a:buChar char="•"/>
              <a:tabLst>
                <a:tab pos="927100" algn="l"/>
              </a:tabLst>
            </a:pPr>
            <a:r>
              <a:rPr sz="2400" spc="-25" dirty="0">
                <a:latin typeface="Arial"/>
                <a:cs typeface="Arial"/>
              </a:rPr>
              <a:t>Yapılacak </a:t>
            </a:r>
            <a:r>
              <a:rPr sz="2400" spc="-5" dirty="0">
                <a:latin typeface="Arial"/>
                <a:cs typeface="Arial"/>
              </a:rPr>
              <a:t>yapının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taşıyıcı sistemi </a:t>
            </a:r>
            <a:r>
              <a:rPr sz="2400" spc="-5" dirty="0">
                <a:latin typeface="Arial"/>
                <a:cs typeface="Arial"/>
              </a:rPr>
              <a:t>(betonarme, çelik,  prefabrik </a:t>
            </a:r>
            <a:r>
              <a:rPr sz="2400" spc="-45" dirty="0">
                <a:latin typeface="Arial"/>
                <a:cs typeface="Arial"/>
              </a:rPr>
              <a:t>v.s)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15" dirty="0">
                <a:latin typeface="Arial"/>
                <a:cs typeface="Arial"/>
              </a:rPr>
              <a:t>belirtilir.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313080" y="565068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PROJE OKUMA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4268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5" name="Dikdörtgen 4"/>
          <p:cNvSpPr/>
          <p:nvPr/>
        </p:nvSpPr>
        <p:spPr>
          <a:xfrm>
            <a:off x="313080" y="565068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PROJE OKUMA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7" name="object 5"/>
          <p:cNvSpPr txBox="1"/>
          <p:nvPr/>
        </p:nvSpPr>
        <p:spPr>
          <a:xfrm>
            <a:off x="150145" y="1509720"/>
            <a:ext cx="8807450" cy="3317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00"/>
              </a:spcBef>
              <a:buClr>
                <a:srgbClr val="FF0000"/>
              </a:buClr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Proje üzerinde yer alan yapıya ait genel</a:t>
            </a:r>
            <a:r>
              <a:rPr sz="2400" spc="6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bilgileri</a:t>
            </a:r>
            <a:r>
              <a:rPr sz="2400" dirty="0">
                <a:latin typeface="Arial"/>
                <a:cs typeface="Arial"/>
              </a:rPr>
              <a:t>;</a:t>
            </a:r>
          </a:p>
          <a:p>
            <a:pPr marL="927735" marR="5080" lvl="1" indent="-458470">
              <a:lnSpc>
                <a:spcPct val="100000"/>
              </a:lnSpc>
              <a:buChar char="•"/>
              <a:tabLst>
                <a:tab pos="926465" algn="l"/>
                <a:tab pos="927100" algn="l"/>
                <a:tab pos="2049145" algn="l"/>
                <a:tab pos="3816350" algn="l"/>
                <a:tab pos="4751705" algn="l"/>
                <a:tab pos="5837555" algn="l"/>
                <a:tab pos="6755130" algn="l"/>
                <a:tab pos="7571740" algn="l"/>
                <a:tab pos="8302625" algn="l"/>
              </a:tabLst>
            </a:pPr>
            <a:r>
              <a:rPr sz="2400" dirty="0">
                <a:latin typeface="Arial"/>
                <a:cs typeface="Arial"/>
              </a:rPr>
              <a:t>B</a:t>
            </a:r>
            <a:r>
              <a:rPr sz="2400" spc="-5" dirty="0">
                <a:latin typeface="Arial"/>
                <a:cs typeface="Arial"/>
              </a:rPr>
              <a:t>inada	kul</a:t>
            </a:r>
            <a:r>
              <a:rPr sz="2400" spc="5" dirty="0">
                <a:latin typeface="Arial"/>
                <a:cs typeface="Arial"/>
              </a:rPr>
              <a:t>l</a:t>
            </a:r>
            <a:r>
              <a:rPr sz="2400" dirty="0">
                <a:latin typeface="Arial"/>
                <a:cs typeface="Arial"/>
              </a:rPr>
              <a:t>a</a:t>
            </a:r>
            <a:r>
              <a:rPr sz="2400" spc="-5" dirty="0">
                <a:latin typeface="Arial"/>
                <a:cs typeface="Arial"/>
              </a:rPr>
              <a:t>nı</a:t>
            </a:r>
            <a:r>
              <a:rPr sz="2400" spc="5" dirty="0">
                <a:latin typeface="Arial"/>
                <a:cs typeface="Arial"/>
              </a:rPr>
              <a:t>l</a:t>
            </a:r>
            <a:r>
              <a:rPr sz="2400" spc="-5" dirty="0">
                <a:latin typeface="Arial"/>
                <a:cs typeface="Arial"/>
              </a:rPr>
              <a:t>a</a:t>
            </a:r>
            <a:r>
              <a:rPr sz="2400" dirty="0">
                <a:latin typeface="Arial"/>
                <a:cs typeface="Arial"/>
              </a:rPr>
              <a:t>c</a:t>
            </a:r>
            <a:r>
              <a:rPr sz="2400" spc="-5" dirty="0">
                <a:latin typeface="Arial"/>
                <a:cs typeface="Arial"/>
              </a:rPr>
              <a:t>a</a:t>
            </a:r>
            <a:r>
              <a:rPr sz="2400" dirty="0">
                <a:latin typeface="Arial"/>
                <a:cs typeface="Arial"/>
              </a:rPr>
              <a:t>k	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be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t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on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	s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ı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ı</a:t>
            </a:r>
            <a:r>
              <a:rPr sz="2400" spc="-10" dirty="0">
                <a:solidFill>
                  <a:srgbClr val="FF0000"/>
                </a:solidFill>
                <a:latin typeface="Arial"/>
                <a:cs typeface="Arial"/>
              </a:rPr>
              <a:t>f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ın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ı	</a:t>
            </a:r>
            <a:r>
              <a:rPr sz="2400" spc="-15" dirty="0">
                <a:latin typeface="Arial"/>
                <a:cs typeface="Arial"/>
              </a:rPr>
              <a:t>(</a:t>
            </a:r>
            <a:r>
              <a:rPr sz="2400" dirty="0">
                <a:latin typeface="Arial"/>
                <a:cs typeface="Arial"/>
              </a:rPr>
              <a:t>C</a:t>
            </a:r>
            <a:r>
              <a:rPr sz="2400" spc="-10" dirty="0">
                <a:latin typeface="Arial"/>
                <a:cs typeface="Arial"/>
              </a:rPr>
              <a:t>20</a:t>
            </a:r>
            <a:r>
              <a:rPr sz="2400" dirty="0">
                <a:latin typeface="Arial"/>
                <a:cs typeface="Arial"/>
              </a:rPr>
              <a:t>,	</a:t>
            </a:r>
            <a:r>
              <a:rPr sz="2400" spc="-5" dirty="0">
                <a:latin typeface="Arial"/>
                <a:cs typeface="Arial"/>
              </a:rPr>
              <a:t>C25</a:t>
            </a:r>
            <a:r>
              <a:rPr sz="2400" dirty="0">
                <a:latin typeface="Arial"/>
                <a:cs typeface="Arial"/>
              </a:rPr>
              <a:t>,	</a:t>
            </a:r>
            <a:r>
              <a:rPr sz="2400" spc="-5" dirty="0">
                <a:latin typeface="Arial"/>
                <a:cs typeface="Arial"/>
              </a:rPr>
              <a:t>C</a:t>
            </a:r>
            <a:r>
              <a:rPr sz="2400" spc="-10" dirty="0">
                <a:latin typeface="Arial"/>
                <a:cs typeface="Arial"/>
              </a:rPr>
              <a:t>3</a:t>
            </a:r>
            <a:r>
              <a:rPr sz="2400" spc="-5" dirty="0">
                <a:latin typeface="Arial"/>
                <a:cs typeface="Arial"/>
              </a:rPr>
              <a:t>0</a:t>
            </a:r>
            <a:r>
              <a:rPr sz="2400" dirty="0">
                <a:latin typeface="Arial"/>
                <a:cs typeface="Arial"/>
              </a:rPr>
              <a:t>	vs.)  </a:t>
            </a:r>
            <a:r>
              <a:rPr sz="2400" spc="-15" dirty="0">
                <a:latin typeface="Arial"/>
                <a:cs typeface="Arial"/>
              </a:rPr>
              <a:t>belirtilir.</a:t>
            </a:r>
            <a:endParaRPr sz="2400" dirty="0">
              <a:latin typeface="Arial"/>
              <a:cs typeface="Arial"/>
            </a:endParaRPr>
          </a:p>
          <a:p>
            <a:pPr marL="927100" marR="6350" lvl="1" indent="-457834">
              <a:lnSpc>
                <a:spcPct val="100000"/>
              </a:lnSpc>
              <a:buChar char="•"/>
              <a:tabLst>
                <a:tab pos="926465" algn="l"/>
                <a:tab pos="927100" algn="l"/>
                <a:tab pos="1889760" algn="l"/>
                <a:tab pos="2649855" algn="l"/>
                <a:tab pos="3284854" algn="l"/>
                <a:tab pos="3517900" algn="l"/>
                <a:tab pos="3767454" algn="l"/>
                <a:tab pos="4459605" algn="l"/>
                <a:tab pos="5439410" algn="l"/>
                <a:tab pos="5972175" algn="l"/>
                <a:tab pos="6373495" algn="l"/>
                <a:tab pos="6624955" algn="l"/>
                <a:tab pos="7927975" algn="l"/>
              </a:tabLst>
            </a:pP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D</a:t>
            </a:r>
            <a:r>
              <a:rPr sz="2400" spc="-10" dirty="0">
                <a:solidFill>
                  <a:srgbClr val="FF0000"/>
                </a:solidFill>
                <a:latin typeface="Arial"/>
                <a:cs typeface="Arial"/>
              </a:rPr>
              <a:t>e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m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i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r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cinsi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sz="2400" spc="-5" dirty="0">
                <a:latin typeface="Arial"/>
                <a:cs typeface="Arial"/>
              </a:rPr>
              <a:t>(</a:t>
            </a:r>
            <a:r>
              <a:rPr sz="2400" dirty="0">
                <a:latin typeface="Arial"/>
                <a:cs typeface="Arial"/>
              </a:rPr>
              <a:t>ST	I	-	</a:t>
            </a:r>
            <a:r>
              <a:rPr sz="2400" spc="-5" dirty="0">
                <a:latin typeface="Arial"/>
                <a:cs typeface="Arial"/>
              </a:rPr>
              <a:t>D</a:t>
            </a:r>
            <a:r>
              <a:rPr sz="2400" spc="-10" dirty="0">
                <a:latin typeface="Arial"/>
                <a:cs typeface="Arial"/>
              </a:rPr>
              <a:t>ü</a:t>
            </a:r>
            <a:r>
              <a:rPr sz="2400" spc="-5" dirty="0">
                <a:latin typeface="Arial"/>
                <a:cs typeface="Arial"/>
              </a:rPr>
              <a:t>z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10" dirty="0">
                <a:latin typeface="Arial"/>
                <a:cs typeface="Arial"/>
              </a:rPr>
              <a:t>d</a:t>
            </a:r>
            <a:r>
              <a:rPr sz="2400" spc="-5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m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spc="-135" dirty="0">
                <a:latin typeface="Arial"/>
                <a:cs typeface="Arial"/>
              </a:rPr>
              <a:t>r</a:t>
            </a:r>
            <a:r>
              <a:rPr sz="2400" dirty="0">
                <a:latin typeface="Arial"/>
                <a:cs typeface="Arial"/>
              </a:rPr>
              <a:t>,	ST	</a:t>
            </a:r>
            <a:r>
              <a:rPr sz="2400" spc="-10" dirty="0">
                <a:latin typeface="Arial"/>
                <a:cs typeface="Arial"/>
              </a:rPr>
              <a:t>I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I	-	</a:t>
            </a:r>
            <a:r>
              <a:rPr sz="2400" spc="-5" dirty="0">
                <a:latin typeface="Arial"/>
                <a:cs typeface="Arial"/>
              </a:rPr>
              <a:t>Ne</a:t>
            </a:r>
            <a:r>
              <a:rPr sz="2400" dirty="0">
                <a:latin typeface="Arial"/>
                <a:cs typeface="Arial"/>
              </a:rPr>
              <a:t>r</a:t>
            </a:r>
            <a:r>
              <a:rPr sz="2400" spc="-5" dirty="0">
                <a:latin typeface="Arial"/>
                <a:cs typeface="Arial"/>
              </a:rPr>
              <a:t>v</a:t>
            </a:r>
            <a:r>
              <a:rPr sz="2400" spc="-10" dirty="0">
                <a:latin typeface="Arial"/>
                <a:cs typeface="Arial"/>
              </a:rPr>
              <a:t>ü</a:t>
            </a:r>
            <a:r>
              <a:rPr sz="2400" dirty="0">
                <a:latin typeface="Arial"/>
                <a:cs typeface="Arial"/>
              </a:rPr>
              <a:t>rl</a:t>
            </a:r>
            <a:r>
              <a:rPr sz="2400" spc="-5" dirty="0">
                <a:latin typeface="Arial"/>
                <a:cs typeface="Arial"/>
              </a:rPr>
              <a:t>ü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5" dirty="0">
                <a:latin typeface="Arial"/>
                <a:cs typeface="Arial"/>
              </a:rPr>
              <a:t>d</a:t>
            </a:r>
            <a:r>
              <a:rPr sz="2400" spc="-10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m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spc="-10" dirty="0">
                <a:latin typeface="Arial"/>
                <a:cs typeface="Arial"/>
              </a:rPr>
              <a:t>r</a:t>
            </a:r>
            <a:r>
              <a:rPr sz="2400" dirty="0">
                <a:latin typeface="Arial"/>
                <a:cs typeface="Arial"/>
              </a:rPr>
              <a:t>)  </a:t>
            </a:r>
            <a:r>
              <a:rPr sz="2400" spc="-15" dirty="0">
                <a:latin typeface="Arial"/>
                <a:cs typeface="Arial"/>
              </a:rPr>
              <a:t>belirtilir.</a:t>
            </a:r>
            <a:endParaRPr sz="2400" dirty="0">
              <a:latin typeface="Arial"/>
              <a:cs typeface="Arial"/>
            </a:endParaRPr>
          </a:p>
          <a:p>
            <a:pPr marL="927100" marR="5080" lvl="1" indent="-457834">
              <a:lnSpc>
                <a:spcPct val="100000"/>
              </a:lnSpc>
              <a:buChar char="•"/>
              <a:tabLst>
                <a:tab pos="926465" algn="l"/>
                <a:tab pos="927100" algn="l"/>
                <a:tab pos="2197735" algn="l"/>
                <a:tab pos="2655570" algn="l"/>
                <a:tab pos="3435350" algn="l"/>
                <a:tab pos="4519930" algn="l"/>
                <a:tab pos="5317490" algn="l"/>
                <a:tab pos="5554345" algn="l"/>
                <a:tab pos="6844030" algn="l"/>
                <a:tab pos="7080884" algn="l"/>
                <a:tab pos="8133080" algn="l"/>
              </a:tabLst>
            </a:pPr>
            <a:r>
              <a:rPr sz="2400" spc="5" dirty="0">
                <a:solidFill>
                  <a:srgbClr val="FF0000"/>
                </a:solidFill>
                <a:latin typeface="Arial"/>
                <a:cs typeface="Arial"/>
              </a:rPr>
              <a:t>D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ö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şe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m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e	</a:t>
            </a:r>
            <a:r>
              <a:rPr sz="2400" spc="5" dirty="0">
                <a:solidFill>
                  <a:srgbClr val="FF0000"/>
                </a:solidFill>
                <a:latin typeface="Arial"/>
                <a:cs typeface="Arial"/>
              </a:rPr>
              <a:t>v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e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	ka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lı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p	sis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t</a:t>
            </a:r>
            <a:r>
              <a:rPr sz="2400" spc="-10" dirty="0">
                <a:solidFill>
                  <a:srgbClr val="FF0000"/>
                </a:solidFill>
                <a:latin typeface="Arial"/>
                <a:cs typeface="Arial"/>
              </a:rPr>
              <a:t>e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m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i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sz="2400" dirty="0">
                <a:latin typeface="Arial"/>
                <a:cs typeface="Arial"/>
              </a:rPr>
              <a:t>(</a:t>
            </a:r>
            <a:r>
              <a:rPr sz="2400" spc="-5" dirty="0">
                <a:latin typeface="Arial"/>
                <a:cs typeface="Arial"/>
              </a:rPr>
              <a:t>pl</a:t>
            </a:r>
            <a:r>
              <a:rPr sz="2400" spc="-10" dirty="0">
                <a:latin typeface="Arial"/>
                <a:cs typeface="Arial"/>
              </a:rPr>
              <a:t>a</a:t>
            </a:r>
            <a:r>
              <a:rPr sz="2400" spc="-5" dirty="0">
                <a:latin typeface="Arial"/>
                <a:cs typeface="Arial"/>
              </a:rPr>
              <a:t>k</a:t>
            </a:r>
            <a:r>
              <a:rPr sz="2400" dirty="0">
                <a:latin typeface="Arial"/>
                <a:cs typeface="Arial"/>
              </a:rPr>
              <a:t>	-	</a:t>
            </a:r>
            <a:r>
              <a:rPr sz="2400" spc="-10" dirty="0">
                <a:latin typeface="Arial"/>
                <a:cs typeface="Arial"/>
              </a:rPr>
              <a:t>a</a:t>
            </a:r>
            <a:r>
              <a:rPr sz="2400" spc="5" dirty="0">
                <a:latin typeface="Arial"/>
                <a:cs typeface="Arial"/>
              </a:rPr>
              <a:t>s</a:t>
            </a:r>
            <a:r>
              <a:rPr sz="2400" spc="-5" dirty="0">
                <a:latin typeface="Arial"/>
                <a:cs typeface="Arial"/>
              </a:rPr>
              <a:t>mo</a:t>
            </a:r>
            <a:r>
              <a:rPr sz="2400" dirty="0">
                <a:latin typeface="Arial"/>
                <a:cs typeface="Arial"/>
              </a:rPr>
              <a:t>l</a:t>
            </a:r>
            <a:r>
              <a:rPr sz="2400" spc="-5" dirty="0">
                <a:latin typeface="Arial"/>
                <a:cs typeface="Arial"/>
              </a:rPr>
              <a:t>en</a:t>
            </a:r>
            <a:r>
              <a:rPr sz="2400" dirty="0">
                <a:latin typeface="Arial"/>
                <a:cs typeface="Arial"/>
              </a:rPr>
              <a:t>	-	k</a:t>
            </a:r>
            <a:r>
              <a:rPr sz="2400" spc="5" dirty="0">
                <a:latin typeface="Arial"/>
                <a:cs typeface="Arial"/>
              </a:rPr>
              <a:t>i</a:t>
            </a:r>
            <a:r>
              <a:rPr sz="2400" spc="-5" dirty="0">
                <a:latin typeface="Arial"/>
                <a:cs typeface="Arial"/>
              </a:rPr>
              <a:t>riş</a:t>
            </a:r>
            <a:r>
              <a:rPr sz="2400" spc="5" dirty="0">
                <a:latin typeface="Arial"/>
                <a:cs typeface="Arial"/>
              </a:rPr>
              <a:t>s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z	</a:t>
            </a:r>
            <a:r>
              <a:rPr sz="2400" spc="-10" dirty="0">
                <a:latin typeface="Arial"/>
                <a:cs typeface="Arial"/>
              </a:rPr>
              <a:t>p</a:t>
            </a:r>
            <a:r>
              <a:rPr sz="2400" dirty="0">
                <a:latin typeface="Arial"/>
                <a:cs typeface="Arial"/>
              </a:rPr>
              <a:t>l</a:t>
            </a:r>
            <a:r>
              <a:rPr sz="2400" spc="-10" dirty="0">
                <a:latin typeface="Arial"/>
                <a:cs typeface="Arial"/>
              </a:rPr>
              <a:t>a</a:t>
            </a:r>
            <a:r>
              <a:rPr sz="2400" spc="-5" dirty="0">
                <a:latin typeface="Arial"/>
                <a:cs typeface="Arial"/>
              </a:rPr>
              <a:t>k</a:t>
            </a:r>
            <a:r>
              <a:rPr sz="2400" dirty="0">
                <a:latin typeface="Arial"/>
                <a:cs typeface="Arial"/>
              </a:rPr>
              <a:t>)  </a:t>
            </a:r>
            <a:r>
              <a:rPr sz="2400" spc="-15" dirty="0">
                <a:latin typeface="Arial"/>
                <a:cs typeface="Arial"/>
              </a:rPr>
              <a:t>belirtilir.</a:t>
            </a:r>
            <a:endParaRPr sz="2400" dirty="0">
              <a:latin typeface="Arial"/>
              <a:cs typeface="Arial"/>
            </a:endParaRPr>
          </a:p>
          <a:p>
            <a:pPr marL="927100" lvl="1" indent="-457200">
              <a:lnSpc>
                <a:spcPct val="100000"/>
              </a:lnSpc>
              <a:buChar char="•"/>
              <a:tabLst>
                <a:tab pos="926465" algn="l"/>
                <a:tab pos="927100" algn="l"/>
              </a:tabLst>
            </a:pPr>
            <a:r>
              <a:rPr sz="2400" spc="-60" dirty="0">
                <a:solidFill>
                  <a:srgbClr val="FF0000"/>
                </a:solidFill>
                <a:latin typeface="Arial"/>
                <a:cs typeface="Arial"/>
              </a:rPr>
              <a:t>Temel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sistemi </a:t>
            </a:r>
            <a:r>
              <a:rPr sz="2400" spc="-5" dirty="0">
                <a:latin typeface="Arial"/>
                <a:cs typeface="Arial"/>
              </a:rPr>
              <a:t>(münferit, mütemadi, radye </a:t>
            </a:r>
            <a:r>
              <a:rPr sz="2400" dirty="0">
                <a:latin typeface="Arial"/>
                <a:cs typeface="Arial"/>
              </a:rPr>
              <a:t>vs)</a:t>
            </a:r>
            <a:r>
              <a:rPr sz="2400" spc="110" dirty="0">
                <a:latin typeface="Arial"/>
                <a:cs typeface="Arial"/>
              </a:rPr>
              <a:t> </a:t>
            </a:r>
            <a:r>
              <a:rPr sz="2400" spc="-15" dirty="0">
                <a:latin typeface="Arial"/>
                <a:cs typeface="Arial"/>
              </a:rPr>
              <a:t>belirtilir.</a:t>
            </a:r>
            <a:endParaRPr sz="2400" dirty="0">
              <a:latin typeface="Arial"/>
              <a:cs typeface="Arial"/>
            </a:endParaRPr>
          </a:p>
          <a:p>
            <a:pPr marL="927100" lvl="1" indent="-457200">
              <a:lnSpc>
                <a:spcPct val="100000"/>
              </a:lnSpc>
              <a:buChar char="•"/>
              <a:tabLst>
                <a:tab pos="926465" algn="l"/>
                <a:tab pos="9271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Kullanım amacı </a:t>
            </a:r>
            <a:r>
              <a:rPr sz="2400" spc="-5" dirty="0">
                <a:latin typeface="Arial"/>
                <a:cs typeface="Arial"/>
              </a:rPr>
              <a:t>(Konut, işyeri, mağaza </a:t>
            </a:r>
            <a:r>
              <a:rPr sz="2400" dirty="0">
                <a:latin typeface="Arial"/>
                <a:cs typeface="Arial"/>
              </a:rPr>
              <a:t>vs)</a:t>
            </a:r>
            <a:r>
              <a:rPr sz="2400" spc="45" dirty="0">
                <a:latin typeface="Arial"/>
                <a:cs typeface="Arial"/>
              </a:rPr>
              <a:t> </a:t>
            </a:r>
            <a:r>
              <a:rPr sz="2400" spc="-15" dirty="0">
                <a:latin typeface="Arial"/>
                <a:cs typeface="Arial"/>
              </a:rPr>
              <a:t>belirtilir.</a:t>
            </a:r>
            <a:endParaRPr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43930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228204" y="1766199"/>
            <a:ext cx="8430895" cy="2585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marR="3435350" indent="-457200">
              <a:lnSpc>
                <a:spcPct val="100000"/>
              </a:lnSpc>
              <a:spcBef>
                <a:spcPts val="100"/>
              </a:spcBef>
              <a:buClr>
                <a:srgbClr val="FF0000"/>
              </a:buClr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spc="-30" dirty="0">
                <a:solidFill>
                  <a:srgbClr val="FF0000"/>
                </a:solidFill>
                <a:latin typeface="Arial"/>
                <a:cs typeface="Arial"/>
              </a:rPr>
              <a:t>Vaziyet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planı 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ve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numarataj krokisi 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-30" dirty="0">
                <a:latin typeface="Arial"/>
                <a:cs typeface="Arial"/>
              </a:rPr>
              <a:t>Vaziyet </a:t>
            </a:r>
            <a:r>
              <a:rPr sz="2400" spc="-5" dirty="0">
                <a:latin typeface="Arial"/>
                <a:cs typeface="Arial"/>
              </a:rPr>
              <a:t>planında yer alan</a:t>
            </a:r>
            <a:r>
              <a:rPr sz="2400" spc="2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bilgiler;</a:t>
            </a:r>
            <a:endParaRPr sz="2400" dirty="0">
              <a:latin typeface="Arial"/>
              <a:cs typeface="Arial"/>
            </a:endParaRPr>
          </a:p>
          <a:p>
            <a:pPr marL="927100" lvl="1" indent="-457200">
              <a:lnSpc>
                <a:spcPct val="100000"/>
              </a:lnSpc>
              <a:buChar char="•"/>
              <a:tabLst>
                <a:tab pos="926465" algn="l"/>
                <a:tab pos="927100" algn="l"/>
              </a:tabLst>
            </a:pPr>
            <a:r>
              <a:rPr sz="2400" spc="-5" dirty="0">
                <a:latin typeface="Arial"/>
                <a:cs typeface="Arial"/>
              </a:rPr>
              <a:t>yapının arsa üzerindeki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yerleşim konumu </a:t>
            </a:r>
            <a:r>
              <a:rPr sz="2400" spc="-5" dirty="0">
                <a:latin typeface="Arial"/>
                <a:cs typeface="Arial"/>
              </a:rPr>
              <a:t>(kuzeye</a:t>
            </a:r>
            <a:r>
              <a:rPr sz="2400" spc="10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göre)</a:t>
            </a:r>
            <a:endParaRPr sz="2400" dirty="0">
              <a:latin typeface="Arial"/>
              <a:cs typeface="Arial"/>
            </a:endParaRPr>
          </a:p>
          <a:p>
            <a:pPr marL="927100" lvl="1" indent="-457200">
              <a:lnSpc>
                <a:spcPct val="100000"/>
              </a:lnSpc>
              <a:buChar char="•"/>
              <a:tabLst>
                <a:tab pos="926465" algn="l"/>
                <a:tab pos="927100" algn="l"/>
              </a:tabLst>
            </a:pPr>
            <a:r>
              <a:rPr sz="2400" spc="-5" dirty="0">
                <a:latin typeface="Arial"/>
                <a:cs typeface="Arial"/>
              </a:rPr>
              <a:t>yapının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kat adedi</a:t>
            </a:r>
            <a:r>
              <a:rPr sz="2400" spc="-5" dirty="0">
                <a:latin typeface="Arial"/>
                <a:cs typeface="Arial"/>
              </a:rPr>
              <a:t>,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kat isimleri</a:t>
            </a:r>
            <a:r>
              <a:rPr sz="2400" spc="4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(kesitten)</a:t>
            </a:r>
            <a:endParaRPr sz="2400" dirty="0">
              <a:latin typeface="Arial"/>
              <a:cs typeface="Arial"/>
            </a:endParaRPr>
          </a:p>
          <a:p>
            <a:pPr marL="927100" lvl="1" indent="-457200">
              <a:lnSpc>
                <a:spcPct val="100000"/>
              </a:lnSpc>
              <a:buChar char="•"/>
              <a:tabLst>
                <a:tab pos="926465" algn="l"/>
                <a:tab pos="927100" algn="l"/>
              </a:tabLst>
            </a:pPr>
            <a:r>
              <a:rPr sz="2400" spc="-5" dirty="0">
                <a:latin typeface="Arial"/>
                <a:cs typeface="Arial"/>
              </a:rPr>
              <a:t>ön bahçe, yan ve arka bahçe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çekme</a:t>
            </a:r>
            <a:r>
              <a:rPr sz="2400" spc="4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mesafeleri</a:t>
            </a:r>
            <a:endParaRPr sz="2400" dirty="0">
              <a:latin typeface="Arial"/>
              <a:cs typeface="Arial"/>
            </a:endParaRPr>
          </a:p>
          <a:p>
            <a:pPr marL="927100" lvl="1" indent="-457200">
              <a:lnSpc>
                <a:spcPct val="100000"/>
              </a:lnSpc>
              <a:buChar char="•"/>
              <a:tabLst>
                <a:tab pos="926465" algn="l"/>
                <a:tab pos="927100" algn="l"/>
              </a:tabLst>
            </a:pPr>
            <a:r>
              <a:rPr sz="2400" spc="-5" dirty="0">
                <a:latin typeface="Arial"/>
                <a:cs typeface="Arial"/>
              </a:rPr>
              <a:t>komşu parselleri ve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parsel</a:t>
            </a:r>
            <a:r>
              <a:rPr sz="2400" spc="4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numaraları</a:t>
            </a:r>
            <a:endParaRPr sz="2400" dirty="0">
              <a:latin typeface="Arial"/>
              <a:cs typeface="Arial"/>
            </a:endParaRPr>
          </a:p>
          <a:p>
            <a:pPr marL="927100" lvl="1" indent="-457200">
              <a:lnSpc>
                <a:spcPct val="100000"/>
              </a:lnSpc>
              <a:buChar char="•"/>
              <a:tabLst>
                <a:tab pos="926465" algn="l"/>
                <a:tab pos="9271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cadde, sokak</a:t>
            </a:r>
            <a:r>
              <a:rPr sz="2400" spc="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isimleri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313080" y="565068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PROJE OKUMA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565068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Kat Planları (Mimari)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5" name="object 5"/>
          <p:cNvSpPr/>
          <p:nvPr/>
        </p:nvSpPr>
        <p:spPr>
          <a:xfrm>
            <a:off x="1385526" y="1275757"/>
            <a:ext cx="6215100" cy="42396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49184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17137</TotalTime>
  <Words>537</Words>
  <Application>Microsoft Office PowerPoint</Application>
  <PresentationFormat>Ekran Gösterisi (4:3)</PresentationFormat>
  <Paragraphs>82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11</vt:i4>
      </vt:variant>
    </vt:vector>
  </HeadingPairs>
  <TitlesOfParts>
    <vt:vector size="20" baseType="lpstr">
      <vt:lpstr>ＭＳ Ｐゴシック</vt:lpstr>
      <vt:lpstr>Arial</vt:lpstr>
      <vt:lpstr>Calibri</vt:lpstr>
      <vt:lpstr>Tahoma</vt:lpstr>
      <vt:lpstr>Times New Roman</vt:lpstr>
      <vt:lpstr>Wingdings</vt:lpstr>
      <vt:lpstr>ekonomi</vt:lpstr>
      <vt:lpstr>1_Rics</vt:lpstr>
      <vt:lpstr>h.t.</vt:lpstr>
      <vt:lpstr>PowerPoint Sunusu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gizem ulusoy</cp:lastModifiedBy>
  <cp:revision>878</cp:revision>
  <cp:lastPrinted>2016-10-24T07:53:35Z</cp:lastPrinted>
  <dcterms:created xsi:type="dcterms:W3CDTF">2016-09-18T09:35:24Z</dcterms:created>
  <dcterms:modified xsi:type="dcterms:W3CDTF">2020-02-28T06:30:32Z</dcterms:modified>
</cp:coreProperties>
</file>