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52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79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277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31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60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63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489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053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33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59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14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383A3-7349-44EB-8E6B-917A7DE33D46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EA944-3A7E-47F4-84E3-F893CE8C36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52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47107" name="2 İçerik Yer Tutucusu"/>
          <p:cNvSpPr>
            <a:spLocks noGrp="1"/>
          </p:cNvSpPr>
          <p:nvPr>
            <p:ph sz="quarter" idx="1"/>
          </p:nvPr>
        </p:nvSpPr>
        <p:spPr>
          <a:xfrm>
            <a:off x="357188" y="1571625"/>
            <a:ext cx="8237537" cy="45593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dirty="0" smtClean="0"/>
              <a:t>Bu </a:t>
            </a:r>
            <a:r>
              <a:rPr lang="tr-TR" altLang="tr-TR" dirty="0" err="1" smtClean="0"/>
              <a:t>metabolitler</a:t>
            </a:r>
            <a:r>
              <a:rPr lang="tr-TR" altLang="tr-TR" dirty="0" smtClean="0"/>
              <a:t> ile oksijen yetmezliği oluşarak bitki kök gelişimi azalmakta ve buna bağlı olarak su alımı ve besin maddesi </a:t>
            </a:r>
            <a:r>
              <a:rPr lang="tr-TR" altLang="tr-TR" dirty="0" err="1" smtClean="0"/>
              <a:t>absorbsiyonunun</a:t>
            </a:r>
            <a:r>
              <a:rPr lang="tr-TR" altLang="tr-TR" dirty="0" smtClean="0"/>
              <a:t>  azalmasından kaynaklanan gelişim bozuklukları ortaya çıkmaktadır.</a:t>
            </a:r>
          </a:p>
          <a:p>
            <a:pPr algn="just" eaLnBrk="1" hangingPunct="1"/>
            <a:r>
              <a:rPr lang="tr-TR" altLang="tr-TR" dirty="0" err="1" smtClean="0"/>
              <a:t>Anaerob</a:t>
            </a:r>
            <a:r>
              <a:rPr lang="tr-TR" altLang="tr-TR" dirty="0" smtClean="0"/>
              <a:t> koşullarda nitrat ve fosfatlar azalmakta sülfitler </a:t>
            </a:r>
            <a:r>
              <a:rPr lang="tr-TR" altLang="tr-TR" baseline="30000" dirty="0" smtClean="0"/>
              <a:t>+2</a:t>
            </a:r>
            <a:r>
              <a:rPr lang="tr-TR" altLang="tr-TR" dirty="0" smtClean="0"/>
              <a:t> Fe vb. madde, asetik asit ve formik asit gibi organik asitler artar. Selüloz ayrışması CO</a:t>
            </a:r>
            <a:r>
              <a:rPr lang="tr-TR" altLang="tr-TR" baseline="-25000" dirty="0" smtClean="0"/>
              <a:t>2</a:t>
            </a:r>
            <a:r>
              <a:rPr lang="tr-TR" altLang="tr-TR" dirty="0" smtClean="0"/>
              <a:t> ve H</a:t>
            </a:r>
            <a:r>
              <a:rPr lang="tr-TR" altLang="tr-TR" baseline="-25000" dirty="0" smtClean="0"/>
              <a:t>2</a:t>
            </a:r>
            <a:r>
              <a:rPr lang="tr-TR" altLang="tr-TR" dirty="0" smtClean="0"/>
              <a:t>O oluşumu ile sonuçlanır.</a:t>
            </a:r>
          </a:p>
          <a:p>
            <a:pPr algn="just"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63169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dirty="0" smtClean="0">
                <a:solidFill>
                  <a:srgbClr val="002060"/>
                </a:solidFill>
              </a:rPr>
              <a:t>Toprak Sıcaklığı ve </a:t>
            </a:r>
            <a:r>
              <a:rPr lang="tr-TR" sz="3200" b="1" dirty="0" err="1" smtClean="0">
                <a:solidFill>
                  <a:srgbClr val="002060"/>
                </a:solidFill>
              </a:rPr>
              <a:t>Mikroflora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tr-TR" smtClean="0"/>
              <a:t>Bazı bakteri türlerinin aktiviteleri sıcaklık ile yakından ilgilidir.</a:t>
            </a:r>
          </a:p>
          <a:p>
            <a:pPr eaLnBrk="1" hangingPunct="1"/>
            <a:r>
              <a:rPr lang="tr-TR" altLang="tr-TR" smtClean="0"/>
              <a:t>Nitrifikasyon bakterileri optimum 25-30</a:t>
            </a:r>
            <a:r>
              <a:rPr lang="tr-TR" altLang="tr-TR" baseline="30000" smtClean="0"/>
              <a:t>o</a:t>
            </a:r>
            <a:r>
              <a:rPr lang="tr-TR" altLang="tr-TR" smtClean="0"/>
              <a:t>C faaliyet gösterirler.</a:t>
            </a:r>
          </a:p>
          <a:p>
            <a:pPr eaLnBrk="1" hangingPunct="1"/>
            <a:r>
              <a:rPr lang="tr-TR" altLang="tr-TR" smtClean="0"/>
              <a:t>Sıcaklık 4.5-5.0</a:t>
            </a:r>
            <a:r>
              <a:rPr lang="tr-TR" altLang="tr-TR" baseline="30000" smtClean="0"/>
              <a:t>o</a:t>
            </a:r>
            <a:r>
              <a:rPr lang="tr-TR" altLang="tr-TR" smtClean="0"/>
              <a:t>C altında aktiviteleri durur.</a:t>
            </a: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83518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39813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rgbClr val="002060"/>
                </a:solidFill>
              </a:rPr>
              <a:t>Toprakta Güneş Enerjisinin </a:t>
            </a:r>
            <a:r>
              <a:rPr lang="tr-TR" sz="3200" b="1" dirty="0" err="1" smtClean="0">
                <a:solidFill>
                  <a:srgbClr val="002060"/>
                </a:solidFill>
              </a:rPr>
              <a:t>Absorplanmasında</a:t>
            </a:r>
            <a:r>
              <a:rPr lang="tr-TR" sz="3200" b="1" dirty="0" smtClean="0">
                <a:solidFill>
                  <a:srgbClr val="002060"/>
                </a:solidFill>
              </a:rPr>
              <a:t> Önemli Faktörler: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tr-TR" smtClean="0"/>
              <a:t>Toprak Rengi,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Toprak Eğimi ve Derecesi,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Çevredeki Bitki Örtüsü.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97433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63" y="1500188"/>
            <a:ext cx="8215312" cy="5118100"/>
          </a:xfrm>
        </p:spPr>
        <p:txBody>
          <a:bodyPr/>
          <a:lstStyle/>
          <a:p>
            <a:pPr algn="just" eaLnBrk="1" hangingPunct="1"/>
            <a:r>
              <a:rPr lang="tr-TR" altLang="tr-TR" sz="2800" smtClean="0"/>
              <a:t>Koyu renkli topraklar daha fazla ısı absorblar ve güneş ışınlarının toprak yüzeyine vurma açısı toprağa giren enerji miktarını etkiler.</a:t>
            </a:r>
          </a:p>
          <a:p>
            <a:pPr algn="just" eaLnBrk="1" hangingPunct="1"/>
            <a:endParaRPr lang="tr-TR" altLang="tr-TR" sz="2800" smtClean="0"/>
          </a:p>
          <a:p>
            <a:pPr algn="just" eaLnBrk="1" hangingPunct="1"/>
            <a:r>
              <a:rPr lang="tr-TR" altLang="tr-TR" sz="2800" smtClean="0"/>
              <a:t>En sıcak bölgeler mevsimlere bağlı olarak ilkbaharda güneydoğu, yazın güney, sonbaharda güneybatı yönündeki alanlar ışınların dik gelmesi nedeniyle en sıcak bölgeleri oluştururlar.</a:t>
            </a:r>
            <a:endParaRPr lang="en-US" altLang="tr-TR" sz="2800" smtClean="0"/>
          </a:p>
        </p:txBody>
      </p:sp>
    </p:spTree>
    <p:extLst>
      <p:ext uri="{BB962C8B-B14F-4D97-AF65-F5344CB8AC3E}">
        <p14:creationId xmlns:p14="http://schemas.microsoft.com/office/powerpoint/2010/main" val="356031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500188"/>
            <a:ext cx="8318500" cy="5097462"/>
          </a:xfrm>
        </p:spPr>
        <p:txBody>
          <a:bodyPr/>
          <a:lstStyle/>
          <a:p>
            <a:pPr algn="just" eaLnBrk="1" hangingPunct="1"/>
            <a:r>
              <a:rPr lang="tr-TR" altLang="tr-TR" sz="2800" smtClean="0"/>
              <a:t>Bitki örtüsü ve bıraktıkları döküntü katmanı toprağın ısınmasını engellediği gibi radyasyon sonucu oluşan ısı kaybını da azaltır.</a:t>
            </a:r>
          </a:p>
          <a:p>
            <a:pPr algn="just" eaLnBrk="1" hangingPunct="1"/>
            <a:endParaRPr lang="tr-TR" altLang="tr-TR" sz="2800" smtClean="0"/>
          </a:p>
          <a:p>
            <a:pPr algn="just" eaLnBrk="1" hangingPunct="1"/>
            <a:r>
              <a:rPr lang="tr-TR" altLang="tr-TR" sz="2800" smtClean="0"/>
              <a:t>Nemli toprak güneş enerjisini yüzeyde absorbladığında su molekülleri arasında hidrojen bağları kırılır ve toprak yüzeyinde buharlaşma başlar.</a:t>
            </a:r>
            <a:endParaRPr lang="en-US" altLang="tr-TR" sz="2800" smtClean="0"/>
          </a:p>
        </p:txBody>
      </p:sp>
    </p:spTree>
    <p:extLst>
      <p:ext uri="{BB962C8B-B14F-4D97-AF65-F5344CB8AC3E}">
        <p14:creationId xmlns:p14="http://schemas.microsoft.com/office/powerpoint/2010/main" val="229177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71625"/>
            <a:ext cx="8329613" cy="4559300"/>
          </a:xfrm>
        </p:spPr>
        <p:txBody>
          <a:bodyPr/>
          <a:lstStyle/>
          <a:p>
            <a:pPr eaLnBrk="1" hangingPunct="1"/>
            <a:r>
              <a:rPr lang="tr-TR" altLang="tr-TR" smtClean="0"/>
              <a:t>Bu nedenle yüzey toprakta su noksanlığı</a:t>
            </a:r>
          </a:p>
          <a:p>
            <a:pPr eaLnBrk="1" hangingPunct="1"/>
            <a:r>
              <a:rPr lang="tr-TR" altLang="tr-TR" smtClean="0"/>
              <a:t>Alt katlardan yukarı doğru kapillar hareket  başlar</a:t>
            </a:r>
          </a:p>
          <a:p>
            <a:pPr eaLnBrk="1" hangingPunct="1"/>
            <a:r>
              <a:rPr lang="tr-TR" altLang="tr-TR" smtClean="0"/>
              <a:t>Sıcaklık yükselmesi ile gazların difüzyonu artar</a:t>
            </a:r>
          </a:p>
          <a:p>
            <a:pPr eaLnBrk="1" hangingPunct="1"/>
            <a:r>
              <a:rPr lang="tr-TR" altLang="tr-TR" smtClean="0"/>
              <a:t>Sıcaklık-nem-havalanma arasında karmaşık bir etkileşim meydana gelir.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63999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600" b="1" dirty="0" smtClean="0">
                <a:solidFill>
                  <a:srgbClr val="002060"/>
                </a:solidFill>
              </a:rPr>
              <a:t>Toprak strüktürü</a:t>
            </a:r>
          </a:p>
        </p:txBody>
      </p:sp>
      <p:sp>
        <p:nvSpPr>
          <p:cNvPr id="48131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Toprakta yaygın olarak bulunan kaolinit, illit, montmorillonit mineralleri 5,20,100 meq 100 g</a:t>
            </a:r>
            <a:r>
              <a:rPr lang="tr-TR" altLang="tr-TR" baseline="30000" smtClean="0"/>
              <a:t>-1</a:t>
            </a:r>
            <a:r>
              <a:rPr lang="tr-TR" altLang="tr-TR" smtClean="0"/>
              <a:t> yük içermektedir</a:t>
            </a:r>
          </a:p>
          <a:p>
            <a:pPr algn="just" eaLnBrk="1" hangingPunct="1"/>
            <a:r>
              <a:rPr lang="tr-TR" altLang="tr-TR" smtClean="0"/>
              <a:t>Toprak bakterileri sadece kil mineralleri ile etkileşim halindedir.</a:t>
            </a:r>
          </a:p>
          <a:p>
            <a:pPr algn="just" eaLnBrk="1" hangingPunct="1"/>
            <a:r>
              <a:rPr lang="tr-TR" altLang="tr-TR" smtClean="0"/>
              <a:t>Bakteri hücreleri ve killer üzerindeki yükler polarize olarak veya metal iyonları ile köprüler oluşturarak etkileşirler.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5075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200" b="1" dirty="0" smtClean="0">
                <a:solidFill>
                  <a:srgbClr val="002060"/>
                </a:solidFill>
              </a:rPr>
              <a:t>Toprak havalanması</a:t>
            </a:r>
          </a:p>
        </p:txBody>
      </p:sp>
      <p:sp>
        <p:nvSpPr>
          <p:cNvPr id="49155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Toprak organik maddesi, polisakkaritler, humik asitler; anorganik partiküller ile mikroorganizmaların etrafını sarar.</a:t>
            </a:r>
          </a:p>
          <a:p>
            <a:pPr algn="just" eaLnBrk="1" hangingPunct="1"/>
            <a:r>
              <a:rPr lang="tr-TR" altLang="tr-TR" smtClean="0"/>
              <a:t>Bunlar yapıştırıcı özellikteki maddelerdir.</a:t>
            </a:r>
          </a:p>
          <a:p>
            <a:pPr algn="just" eaLnBrk="1" hangingPunct="1"/>
            <a:r>
              <a:rPr lang="tr-TR" altLang="tr-TR" smtClean="0"/>
              <a:t>Toprak strüktürünün oluşumunda rol oynarlar.</a:t>
            </a:r>
          </a:p>
          <a:p>
            <a:pPr algn="just" eaLnBrk="1" hangingPunct="1"/>
            <a:r>
              <a:rPr lang="tr-TR" altLang="tr-TR" smtClean="0"/>
              <a:t>Kök bölgesinde yaşayan rizosfer mikroorganizmaları stabil bir toprak strüktürü oluşumunda özel öneme sahiptir.</a:t>
            </a:r>
          </a:p>
        </p:txBody>
      </p:sp>
    </p:spTree>
    <p:extLst>
      <p:ext uri="{BB962C8B-B14F-4D97-AF65-F5344CB8AC3E}">
        <p14:creationId xmlns:p14="http://schemas.microsoft.com/office/powerpoint/2010/main" val="358775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50179" name="2 İçerik Yer Tutucusu"/>
          <p:cNvSpPr>
            <a:spLocks noGrp="1"/>
          </p:cNvSpPr>
          <p:nvPr>
            <p:ph sz="quarter" idx="1"/>
          </p:nvPr>
        </p:nvSpPr>
        <p:spPr>
          <a:xfrm>
            <a:off x="214313" y="1714500"/>
            <a:ext cx="8534400" cy="4786313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dirty="0" smtClean="0"/>
              <a:t>Çayır ekosistemi işlenen (tarım ) topraklara kıyasla daha fazla </a:t>
            </a:r>
            <a:r>
              <a:rPr lang="tr-TR" altLang="tr-TR" dirty="0" err="1" smtClean="0"/>
              <a:t>rizosfer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biyokütlesi</a:t>
            </a:r>
            <a:r>
              <a:rPr lang="tr-TR" altLang="tr-TR" dirty="0" smtClean="0"/>
              <a:t> içerdiğinden dolayı daha stabil toprak strüktürüne sahiptir.</a:t>
            </a:r>
          </a:p>
          <a:p>
            <a:pPr algn="just" eaLnBrk="1" hangingPunct="1"/>
            <a:r>
              <a:rPr lang="tr-TR" altLang="tr-TR" dirty="0" smtClean="0"/>
              <a:t>Toprakta oluşan </a:t>
            </a:r>
            <a:r>
              <a:rPr lang="tr-TR" altLang="tr-TR" dirty="0" err="1" smtClean="0"/>
              <a:t>agregat</a:t>
            </a:r>
            <a:r>
              <a:rPr lang="tr-TR" altLang="tr-TR" dirty="0" smtClean="0"/>
              <a:t> sistemleri ve onların oluşturduğu </a:t>
            </a:r>
            <a:r>
              <a:rPr lang="tr-TR" altLang="tr-TR" dirty="0" err="1" smtClean="0"/>
              <a:t>por</a:t>
            </a:r>
            <a:r>
              <a:rPr lang="tr-TR" altLang="tr-TR" dirty="0" smtClean="0"/>
              <a:t> büyüklükleri toprak havalanmasında çok önemlidir.</a:t>
            </a:r>
          </a:p>
          <a:p>
            <a:pPr algn="just" eaLnBrk="1" hangingPunct="1"/>
            <a:r>
              <a:rPr lang="tr-TR" altLang="tr-TR" dirty="0" smtClean="0"/>
              <a:t>Toprak strüktürü bitki kök çevresinde yeterli suyun tutulması, iyi tohum yatağı ve çimlenme için de önemlidir </a:t>
            </a:r>
          </a:p>
        </p:txBody>
      </p:sp>
    </p:spTree>
    <p:extLst>
      <p:ext uri="{BB962C8B-B14F-4D97-AF65-F5344CB8AC3E}">
        <p14:creationId xmlns:p14="http://schemas.microsoft.com/office/powerpoint/2010/main" val="156742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534400" cy="9842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dirty="0" err="1" smtClean="0">
                <a:solidFill>
                  <a:srgbClr val="002060"/>
                </a:solidFill>
              </a:rPr>
              <a:t>Agregatlaşmada</a:t>
            </a:r>
            <a:r>
              <a:rPr lang="tr-TR" sz="3200" b="1" dirty="0" smtClean="0">
                <a:solidFill>
                  <a:srgbClr val="002060"/>
                </a:solidFill>
              </a:rPr>
              <a:t> Mikroorganizmaların Rolü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700213"/>
            <a:ext cx="8504238" cy="46085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800" dirty="0" smtClean="0"/>
              <a:t>Topraklarda iyi </a:t>
            </a:r>
            <a:r>
              <a:rPr lang="tr-TR" altLang="tr-TR" sz="2800" dirty="0" err="1" smtClean="0"/>
              <a:t>stüruktürün</a:t>
            </a:r>
            <a:r>
              <a:rPr lang="tr-TR" altLang="tr-TR" sz="2800" dirty="0" smtClean="0"/>
              <a:t> değerlendirilmesinde suya karşı dirençli </a:t>
            </a:r>
            <a:r>
              <a:rPr lang="tr-TR" altLang="tr-TR" sz="2800" dirty="0" err="1" smtClean="0"/>
              <a:t>agregatların</a:t>
            </a:r>
            <a:r>
              <a:rPr lang="tr-TR" altLang="tr-TR" sz="2800" dirty="0" smtClean="0"/>
              <a:t> miktarı önemlidir.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2800" dirty="0" smtClean="0"/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dirty="0" smtClean="0"/>
              <a:t>Suya dirençli </a:t>
            </a:r>
            <a:r>
              <a:rPr lang="tr-TR" altLang="tr-TR" sz="2800" dirty="0" err="1" smtClean="0"/>
              <a:t>agregat</a:t>
            </a:r>
            <a:r>
              <a:rPr lang="tr-TR" altLang="tr-TR" sz="2800" dirty="0" smtClean="0"/>
              <a:t> artışı ile toprak </a:t>
            </a:r>
            <a:r>
              <a:rPr lang="tr-TR" altLang="tr-TR" sz="2800" dirty="0" err="1" smtClean="0"/>
              <a:t>biyokütlesi</a:t>
            </a:r>
            <a:r>
              <a:rPr lang="tr-TR" altLang="tr-TR" sz="2800" dirty="0" smtClean="0"/>
              <a:t> artışı ile ilişkili artar.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2800" dirty="0" smtClean="0"/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dirty="0" smtClean="0"/>
              <a:t>Mantar ve bakteriler </a:t>
            </a:r>
            <a:r>
              <a:rPr lang="tr-TR" altLang="tr-TR" sz="2800" dirty="0" err="1" smtClean="0"/>
              <a:t>agregasyon</a:t>
            </a:r>
            <a:r>
              <a:rPr lang="tr-TR" altLang="tr-TR" sz="2800" dirty="0" smtClean="0"/>
              <a:t> özelliğini arttırır.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2800" dirty="0" smtClean="0"/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b="1" i="1" dirty="0" err="1" smtClean="0"/>
              <a:t>Mucor</a:t>
            </a:r>
            <a:r>
              <a:rPr lang="tr-TR" altLang="tr-TR" sz="2800" b="1" i="1" dirty="0" smtClean="0"/>
              <a:t> </a:t>
            </a:r>
            <a:r>
              <a:rPr lang="tr-TR" altLang="tr-TR" sz="2800" b="1" i="1" dirty="0" err="1" smtClean="0"/>
              <a:t>heamalis</a:t>
            </a:r>
            <a:r>
              <a:rPr lang="tr-TR" altLang="tr-TR" sz="2800" b="1" i="1" dirty="0" smtClean="0"/>
              <a:t> </a:t>
            </a:r>
            <a:r>
              <a:rPr lang="tr-TR" altLang="tr-TR" sz="2800" dirty="0" smtClean="0"/>
              <a:t>gibi toprak mantarları </a:t>
            </a:r>
            <a:r>
              <a:rPr lang="tr-TR" altLang="tr-TR" sz="2800" dirty="0" err="1" smtClean="0"/>
              <a:t>agregasyon</a:t>
            </a:r>
            <a:r>
              <a:rPr lang="tr-TR" altLang="tr-TR" sz="2800" dirty="0" smtClean="0"/>
              <a:t> özelliğini azaltır.</a:t>
            </a:r>
            <a:endParaRPr lang="en-US" alt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04035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333375"/>
            <a:ext cx="8504238" cy="57658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Mantar </a:t>
            </a:r>
            <a:r>
              <a:rPr lang="tr-TR" dirty="0" err="1" smtClean="0"/>
              <a:t>hifleri</a:t>
            </a:r>
            <a:r>
              <a:rPr lang="tr-TR" dirty="0" smtClean="0"/>
              <a:t> ortamda bulunan doğal bakterilerin aktiviteleri sonucu oluşan </a:t>
            </a:r>
            <a:r>
              <a:rPr lang="tr-TR" dirty="0" err="1" smtClean="0"/>
              <a:t>agregasyonu</a:t>
            </a:r>
            <a:r>
              <a:rPr lang="tr-TR" dirty="0" smtClean="0"/>
              <a:t> önlediği belirtilmektedir</a:t>
            </a:r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Wingdings 2" pitchFamily="18" charset="2"/>
              <a:buAutoNum type="alphaLcPeriod"/>
              <a:defRPr/>
            </a:pP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Toprak parçacıklarını </a:t>
            </a: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agregatlaştıran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 bakteri popülasyonu,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Wingdings 2" pitchFamily="18" charset="2"/>
              <a:buAutoNum type="alphaLcPeriod"/>
              <a:defRPr/>
            </a:pPr>
            <a:r>
              <a:rPr lang="tr-TR" sz="2400" dirty="0">
                <a:solidFill>
                  <a:schemeClr val="accent6">
                    <a:lumMod val="50000"/>
                  </a:schemeClr>
                </a:solidFill>
              </a:rPr>
              <a:t> A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rtan bakteriyel popülasyon nedeniyle </a:t>
            </a: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çimentolanma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Wingdings 2" pitchFamily="18" charset="2"/>
              <a:buAutoNum type="alphaLcPeriod"/>
              <a:defRPr/>
            </a:pPr>
            <a:r>
              <a:rPr lang="tr-TR" sz="2400" dirty="0">
                <a:solidFill>
                  <a:schemeClr val="accent6">
                    <a:lumMod val="50000"/>
                  </a:schemeClr>
                </a:solidFill>
              </a:rPr>
              <a:t> D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oğal popülasyonun çimentolama etkisinin mantar </a:t>
            </a:r>
            <a:r>
              <a:rPr lang="tr-TR" sz="2400" dirty="0" err="1" smtClean="0">
                <a:solidFill>
                  <a:schemeClr val="accent6">
                    <a:lumMod val="50000"/>
                  </a:schemeClr>
                </a:solidFill>
              </a:rPr>
              <a:t>hiflerince</a:t>
            </a:r>
            <a:r>
              <a:rPr lang="tr-TR" sz="2400" dirty="0" smtClean="0">
                <a:solidFill>
                  <a:schemeClr val="accent6">
                    <a:lumMod val="50000"/>
                  </a:schemeClr>
                </a:solidFill>
              </a:rPr>
              <a:t> engellenmesi 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2227" name="Oval 4"/>
          <p:cNvSpPr>
            <a:spLocks noChangeArrowheads="1"/>
          </p:cNvSpPr>
          <p:nvPr/>
        </p:nvSpPr>
        <p:spPr bwMode="auto">
          <a:xfrm>
            <a:off x="1763713" y="3860800"/>
            <a:ext cx="504825" cy="576263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solidFill>
                <a:srgbClr val="996600"/>
              </a:solidFill>
              <a:latin typeface="Tahoma" pitchFamily="34" charset="0"/>
            </a:endParaRPr>
          </a:p>
        </p:txBody>
      </p:sp>
      <p:sp>
        <p:nvSpPr>
          <p:cNvPr id="52228" name="Oval 5"/>
          <p:cNvSpPr>
            <a:spLocks noChangeArrowheads="1"/>
          </p:cNvSpPr>
          <p:nvPr/>
        </p:nvSpPr>
        <p:spPr bwMode="auto">
          <a:xfrm>
            <a:off x="2411413" y="3933825"/>
            <a:ext cx="576262" cy="647700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29" name="Oval 6"/>
          <p:cNvSpPr>
            <a:spLocks noChangeArrowheads="1"/>
          </p:cNvSpPr>
          <p:nvPr/>
        </p:nvSpPr>
        <p:spPr bwMode="auto">
          <a:xfrm>
            <a:off x="2124075" y="4724400"/>
            <a:ext cx="719138" cy="649288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0" name="Oval 8"/>
          <p:cNvSpPr>
            <a:spLocks noChangeArrowheads="1"/>
          </p:cNvSpPr>
          <p:nvPr/>
        </p:nvSpPr>
        <p:spPr bwMode="auto">
          <a:xfrm>
            <a:off x="2339975" y="4076700"/>
            <a:ext cx="71438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1" name="Oval 10"/>
          <p:cNvSpPr>
            <a:spLocks noChangeArrowheads="1"/>
          </p:cNvSpPr>
          <p:nvPr/>
        </p:nvSpPr>
        <p:spPr bwMode="auto">
          <a:xfrm>
            <a:off x="2195513" y="4292600"/>
            <a:ext cx="73025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2" name="Oval 12"/>
          <p:cNvSpPr>
            <a:spLocks noChangeArrowheads="1"/>
          </p:cNvSpPr>
          <p:nvPr/>
        </p:nvSpPr>
        <p:spPr bwMode="auto">
          <a:xfrm>
            <a:off x="2195513" y="4724400"/>
            <a:ext cx="215900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3" name="Oval 14"/>
          <p:cNvSpPr>
            <a:spLocks noChangeArrowheads="1"/>
          </p:cNvSpPr>
          <p:nvPr/>
        </p:nvSpPr>
        <p:spPr bwMode="auto">
          <a:xfrm>
            <a:off x="2555875" y="4581525"/>
            <a:ext cx="287338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4" name="Oval 16"/>
          <p:cNvSpPr>
            <a:spLocks noChangeArrowheads="1"/>
          </p:cNvSpPr>
          <p:nvPr/>
        </p:nvSpPr>
        <p:spPr bwMode="auto">
          <a:xfrm>
            <a:off x="2843213" y="4724400"/>
            <a:ext cx="288925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5" name="Oval 17"/>
          <p:cNvSpPr>
            <a:spLocks noChangeArrowheads="1"/>
          </p:cNvSpPr>
          <p:nvPr/>
        </p:nvSpPr>
        <p:spPr bwMode="auto">
          <a:xfrm>
            <a:off x="2411413" y="4437063"/>
            <a:ext cx="73025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6" name="Oval 18"/>
          <p:cNvSpPr>
            <a:spLocks noChangeArrowheads="1"/>
          </p:cNvSpPr>
          <p:nvPr/>
        </p:nvSpPr>
        <p:spPr bwMode="auto">
          <a:xfrm>
            <a:off x="2339975" y="3933825"/>
            <a:ext cx="215900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7" name="Oval 19"/>
          <p:cNvSpPr>
            <a:spLocks noChangeArrowheads="1"/>
          </p:cNvSpPr>
          <p:nvPr/>
        </p:nvSpPr>
        <p:spPr bwMode="auto">
          <a:xfrm>
            <a:off x="1763713" y="4437063"/>
            <a:ext cx="2873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8" name="Oval 21"/>
          <p:cNvSpPr>
            <a:spLocks noChangeArrowheads="1"/>
          </p:cNvSpPr>
          <p:nvPr/>
        </p:nvSpPr>
        <p:spPr bwMode="auto">
          <a:xfrm>
            <a:off x="1979613" y="4437063"/>
            <a:ext cx="215900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39" name="Oval 22"/>
          <p:cNvSpPr>
            <a:spLocks noChangeArrowheads="1"/>
          </p:cNvSpPr>
          <p:nvPr/>
        </p:nvSpPr>
        <p:spPr bwMode="auto">
          <a:xfrm>
            <a:off x="4356100" y="3933825"/>
            <a:ext cx="576263" cy="503238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0" name="Oval 23"/>
          <p:cNvSpPr>
            <a:spLocks noChangeArrowheads="1"/>
          </p:cNvSpPr>
          <p:nvPr/>
        </p:nvSpPr>
        <p:spPr bwMode="auto">
          <a:xfrm>
            <a:off x="4643438" y="4508500"/>
            <a:ext cx="649287" cy="576263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1" name="Oval 24"/>
          <p:cNvSpPr>
            <a:spLocks noChangeArrowheads="1"/>
          </p:cNvSpPr>
          <p:nvPr/>
        </p:nvSpPr>
        <p:spPr bwMode="auto">
          <a:xfrm>
            <a:off x="3924300" y="4365625"/>
            <a:ext cx="647700" cy="576263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2" name="Oval 26"/>
          <p:cNvSpPr>
            <a:spLocks noChangeArrowheads="1"/>
          </p:cNvSpPr>
          <p:nvPr/>
        </p:nvSpPr>
        <p:spPr bwMode="auto">
          <a:xfrm>
            <a:off x="4787900" y="4437063"/>
            <a:ext cx="215900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3" name="Oval 27"/>
          <p:cNvSpPr>
            <a:spLocks noChangeArrowheads="1"/>
          </p:cNvSpPr>
          <p:nvPr/>
        </p:nvSpPr>
        <p:spPr bwMode="auto">
          <a:xfrm>
            <a:off x="4643438" y="4437063"/>
            <a:ext cx="73025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4" name="Oval 29"/>
          <p:cNvSpPr>
            <a:spLocks noChangeArrowheads="1"/>
          </p:cNvSpPr>
          <p:nvPr/>
        </p:nvSpPr>
        <p:spPr bwMode="auto">
          <a:xfrm>
            <a:off x="4572000" y="4508500"/>
            <a:ext cx="71438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5" name="Oval 30"/>
          <p:cNvSpPr>
            <a:spLocks noChangeArrowheads="1"/>
          </p:cNvSpPr>
          <p:nvPr/>
        </p:nvSpPr>
        <p:spPr bwMode="auto">
          <a:xfrm>
            <a:off x="4859338" y="4365625"/>
            <a:ext cx="288925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6" name="Oval 31"/>
          <p:cNvSpPr>
            <a:spLocks noChangeArrowheads="1"/>
          </p:cNvSpPr>
          <p:nvPr/>
        </p:nvSpPr>
        <p:spPr bwMode="auto">
          <a:xfrm>
            <a:off x="4427538" y="4365625"/>
            <a:ext cx="144462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7" name="Oval 32"/>
          <p:cNvSpPr>
            <a:spLocks noChangeArrowheads="1"/>
          </p:cNvSpPr>
          <p:nvPr/>
        </p:nvSpPr>
        <p:spPr bwMode="auto">
          <a:xfrm>
            <a:off x="4716463" y="4437063"/>
            <a:ext cx="71437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8" name="Oval 33"/>
          <p:cNvSpPr>
            <a:spLocks noChangeArrowheads="1"/>
          </p:cNvSpPr>
          <p:nvPr/>
        </p:nvSpPr>
        <p:spPr bwMode="auto">
          <a:xfrm>
            <a:off x="4932363" y="4292600"/>
            <a:ext cx="287337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49" name="Oval 34"/>
          <p:cNvSpPr>
            <a:spLocks noChangeArrowheads="1"/>
          </p:cNvSpPr>
          <p:nvPr/>
        </p:nvSpPr>
        <p:spPr bwMode="auto">
          <a:xfrm>
            <a:off x="4284663" y="4292600"/>
            <a:ext cx="142875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50" name="Oval 35"/>
          <p:cNvSpPr>
            <a:spLocks noChangeArrowheads="1"/>
          </p:cNvSpPr>
          <p:nvPr/>
        </p:nvSpPr>
        <p:spPr bwMode="auto">
          <a:xfrm>
            <a:off x="4932363" y="3933825"/>
            <a:ext cx="714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51" name="Oval 36"/>
          <p:cNvSpPr>
            <a:spLocks noChangeArrowheads="1"/>
          </p:cNvSpPr>
          <p:nvPr/>
        </p:nvSpPr>
        <p:spPr bwMode="auto">
          <a:xfrm>
            <a:off x="5003800" y="4149725"/>
            <a:ext cx="215900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52" name="Oval 37"/>
          <p:cNvSpPr>
            <a:spLocks noChangeArrowheads="1"/>
          </p:cNvSpPr>
          <p:nvPr/>
        </p:nvSpPr>
        <p:spPr bwMode="auto">
          <a:xfrm>
            <a:off x="5076825" y="4437063"/>
            <a:ext cx="215900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53" name="Oval 38"/>
          <p:cNvSpPr>
            <a:spLocks noChangeArrowheads="1"/>
          </p:cNvSpPr>
          <p:nvPr/>
        </p:nvSpPr>
        <p:spPr bwMode="auto">
          <a:xfrm>
            <a:off x="4932363" y="4221163"/>
            <a:ext cx="144462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54" name="Oval 39"/>
          <p:cNvSpPr>
            <a:spLocks noChangeArrowheads="1"/>
          </p:cNvSpPr>
          <p:nvPr/>
        </p:nvSpPr>
        <p:spPr bwMode="auto">
          <a:xfrm>
            <a:off x="6948488" y="3860800"/>
            <a:ext cx="647700" cy="504825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55" name="Oval 40"/>
          <p:cNvSpPr>
            <a:spLocks noChangeArrowheads="1"/>
          </p:cNvSpPr>
          <p:nvPr/>
        </p:nvSpPr>
        <p:spPr bwMode="auto">
          <a:xfrm>
            <a:off x="6516688" y="4581525"/>
            <a:ext cx="935037" cy="576263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56" name="Oval 41"/>
          <p:cNvSpPr>
            <a:spLocks noChangeArrowheads="1"/>
          </p:cNvSpPr>
          <p:nvPr/>
        </p:nvSpPr>
        <p:spPr bwMode="auto">
          <a:xfrm>
            <a:off x="6084888" y="3933825"/>
            <a:ext cx="647700" cy="574675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57" name="Oval 42"/>
          <p:cNvSpPr>
            <a:spLocks noChangeArrowheads="1"/>
          </p:cNvSpPr>
          <p:nvPr/>
        </p:nvSpPr>
        <p:spPr bwMode="auto">
          <a:xfrm>
            <a:off x="6732588" y="4076700"/>
            <a:ext cx="71437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58" name="door"/>
          <p:cNvSpPr>
            <a:spLocks noEditPoints="1" noChangeArrowheads="1"/>
          </p:cNvSpPr>
          <p:nvPr/>
        </p:nvSpPr>
        <p:spPr bwMode="auto">
          <a:xfrm flipV="1">
            <a:off x="6804025" y="4292600"/>
            <a:ext cx="1008063" cy="2159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2668 w 21600"/>
              <a:gd name="T10" fmla="*/ 11181 h 21600"/>
              <a:gd name="T11" fmla="*/ 13404 w 21600"/>
              <a:gd name="T12" fmla="*/ 20139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2259" name="door"/>
          <p:cNvSpPr>
            <a:spLocks noEditPoints="1" noChangeArrowheads="1"/>
          </p:cNvSpPr>
          <p:nvPr/>
        </p:nvSpPr>
        <p:spPr bwMode="auto">
          <a:xfrm>
            <a:off x="6372225" y="4437063"/>
            <a:ext cx="1368425" cy="28733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2668 w 21600"/>
              <a:gd name="T10" fmla="*/ 11181 h 21600"/>
              <a:gd name="T11" fmla="*/ 13404 w 21600"/>
              <a:gd name="T12" fmla="*/ 20139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21600" y="21600"/>
                </a:moveTo>
                <a:lnTo>
                  <a:pt x="6007" y="127"/>
                </a:lnTo>
                <a:lnTo>
                  <a:pt x="4665" y="2541"/>
                </a:lnTo>
                <a:lnTo>
                  <a:pt x="3579" y="5209"/>
                </a:lnTo>
                <a:lnTo>
                  <a:pt x="2492" y="8259"/>
                </a:lnTo>
                <a:lnTo>
                  <a:pt x="1598" y="11308"/>
                </a:lnTo>
                <a:lnTo>
                  <a:pt x="959" y="14739"/>
                </a:lnTo>
                <a:lnTo>
                  <a:pt x="383" y="18169"/>
                </a:lnTo>
                <a:lnTo>
                  <a:pt x="0" y="21600"/>
                </a:lnTo>
              </a:path>
            </a:pathLst>
          </a:cu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2260" name="Oval 45"/>
          <p:cNvSpPr>
            <a:spLocks noChangeArrowheads="1"/>
          </p:cNvSpPr>
          <p:nvPr/>
        </p:nvSpPr>
        <p:spPr bwMode="auto">
          <a:xfrm>
            <a:off x="6877050" y="4076700"/>
            <a:ext cx="71438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61" name="Oval 46"/>
          <p:cNvSpPr>
            <a:spLocks noChangeArrowheads="1"/>
          </p:cNvSpPr>
          <p:nvPr/>
        </p:nvSpPr>
        <p:spPr bwMode="auto">
          <a:xfrm>
            <a:off x="7092950" y="4365625"/>
            <a:ext cx="215900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62" name="Oval 47"/>
          <p:cNvSpPr>
            <a:spLocks noChangeArrowheads="1"/>
          </p:cNvSpPr>
          <p:nvPr/>
        </p:nvSpPr>
        <p:spPr bwMode="auto">
          <a:xfrm>
            <a:off x="7596188" y="4076700"/>
            <a:ext cx="3603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63" name="Oval 48"/>
          <p:cNvSpPr>
            <a:spLocks noChangeArrowheads="1"/>
          </p:cNvSpPr>
          <p:nvPr/>
        </p:nvSpPr>
        <p:spPr bwMode="auto">
          <a:xfrm>
            <a:off x="6588125" y="4508500"/>
            <a:ext cx="288925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64" name="Oval 49"/>
          <p:cNvSpPr>
            <a:spLocks noChangeArrowheads="1"/>
          </p:cNvSpPr>
          <p:nvPr/>
        </p:nvSpPr>
        <p:spPr bwMode="auto">
          <a:xfrm>
            <a:off x="7380288" y="4437063"/>
            <a:ext cx="431800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52265" name="Oval 50"/>
          <p:cNvSpPr>
            <a:spLocks noChangeArrowheads="1"/>
          </p:cNvSpPr>
          <p:nvPr/>
        </p:nvSpPr>
        <p:spPr bwMode="auto">
          <a:xfrm>
            <a:off x="7524750" y="4797425"/>
            <a:ext cx="287338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aseline="0">
              <a:latin typeface="Arial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016125" y="5373688"/>
            <a:ext cx="91440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(a)</a:t>
            </a:r>
          </a:p>
        </p:txBody>
      </p:sp>
      <p:sp>
        <p:nvSpPr>
          <p:cNvPr id="3" name="Oval 2"/>
          <p:cNvSpPr/>
          <p:nvPr/>
        </p:nvSpPr>
        <p:spPr>
          <a:xfrm>
            <a:off x="4090988" y="5329238"/>
            <a:ext cx="91440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(b)</a:t>
            </a:r>
          </a:p>
        </p:txBody>
      </p:sp>
      <p:sp>
        <p:nvSpPr>
          <p:cNvPr id="4" name="Oval 3"/>
          <p:cNvSpPr/>
          <p:nvPr/>
        </p:nvSpPr>
        <p:spPr>
          <a:xfrm>
            <a:off x="6610350" y="5318125"/>
            <a:ext cx="91440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(c)</a:t>
            </a:r>
          </a:p>
        </p:txBody>
      </p:sp>
    </p:spTree>
    <p:extLst>
      <p:ext uri="{BB962C8B-B14F-4D97-AF65-F5344CB8AC3E}">
        <p14:creationId xmlns:p14="http://schemas.microsoft.com/office/powerpoint/2010/main" val="51306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00188"/>
            <a:ext cx="8258175" cy="4630737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tr-TR" altLang="tr-TR" smtClean="0"/>
              <a:t>Toprak mikroorganizmalarının rekabeti nedeniyle tarla koşullarında tohum çimlenmesinin zayıf olduğu belirtilmiştir.</a:t>
            </a:r>
          </a:p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Oksijenin tümü toprak çözeltisinde çözündüğünde, solunum ve kimyasal oksidasyonlar için kullanılmaktadır.</a:t>
            </a:r>
          </a:p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Mikrobiyal solunum sonucunda toprak redoks potansiyeli azalmaktadır.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0174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tr-TR" altLang="tr-TR" sz="3200" b="1" dirty="0" smtClean="0">
                <a:solidFill>
                  <a:srgbClr val="002060"/>
                </a:solidFill>
              </a:rPr>
              <a:t>Toprak Reaksiyonu ve </a:t>
            </a:r>
            <a:r>
              <a:rPr lang="tr-TR" altLang="tr-TR" sz="3200" b="1" dirty="0" err="1" smtClean="0">
                <a:solidFill>
                  <a:srgbClr val="002060"/>
                </a:solidFill>
              </a:rPr>
              <a:t>Mikroflora</a:t>
            </a:r>
            <a:endParaRPr lang="en-US" altLang="tr-TR" sz="3200" b="1" dirty="0" smtClean="0">
              <a:solidFill>
                <a:srgbClr val="002060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926013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altLang="tr-TR" dirty="0" smtClean="0"/>
              <a:t>Toprak </a:t>
            </a:r>
            <a:r>
              <a:rPr lang="tr-TR" altLang="tr-TR" dirty="0" err="1" smtClean="0"/>
              <a:t>pH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sı</a:t>
            </a:r>
            <a:r>
              <a:rPr lang="tr-TR" altLang="tr-TR" dirty="0" smtClean="0"/>
              <a:t> birkaç faktör tarafından tayin edilir:</a:t>
            </a:r>
          </a:p>
          <a:p>
            <a:pPr eaLnBrk="1" hangingPunct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tr-TR" altLang="tr-TR" dirty="0" smtClean="0"/>
              <a:t>Toprak çözeltisindeki tuzların derişimi,</a:t>
            </a:r>
          </a:p>
          <a:p>
            <a:pPr eaLnBrk="1" hangingPunct="1">
              <a:spcBef>
                <a:spcPct val="0"/>
              </a:spcBef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tr-TR" altLang="tr-TR" dirty="0" smtClean="0"/>
              <a:t>Toprak çözeltisindeki çözünmüş CO</a:t>
            </a:r>
            <a:r>
              <a:rPr lang="tr-TR" altLang="tr-TR" baseline="-25000" dirty="0" smtClean="0"/>
              <a:t>2 </a:t>
            </a:r>
            <a:r>
              <a:rPr lang="tr-TR" altLang="tr-TR" dirty="0" smtClean="0"/>
              <a:t>derişimi,</a:t>
            </a:r>
          </a:p>
          <a:p>
            <a:pPr eaLnBrk="1" hangingPunct="1">
              <a:spcBef>
                <a:spcPct val="0"/>
              </a:spcBef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tr-TR" altLang="tr-TR" dirty="0" smtClean="0"/>
              <a:t>Ortamdaki değişebilir katyonların varlığı</a:t>
            </a:r>
          </a:p>
          <a:p>
            <a:pPr eaLnBrk="1" hangingPunct="1">
              <a:spcBef>
                <a:spcPct val="0"/>
              </a:spcBef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tr-TR" altLang="tr-TR" dirty="0" smtClean="0"/>
              <a:t>Al, Fe, </a:t>
            </a:r>
            <a:r>
              <a:rPr lang="tr-TR" altLang="tr-TR" dirty="0" err="1" smtClean="0"/>
              <a:t>Ni</a:t>
            </a:r>
            <a:r>
              <a:rPr lang="tr-TR" altLang="tr-TR" dirty="0" smtClean="0"/>
              <a:t> ve diğer benzeri bileşiklerin çözünürlüğünün artması toprak çözeltisindeki </a:t>
            </a:r>
            <a:r>
              <a:rPr lang="tr-TR" altLang="tr-TR" dirty="0" err="1" smtClean="0"/>
              <a:t>derişimleri</a:t>
            </a:r>
            <a:r>
              <a:rPr lang="tr-TR" altLang="tr-TR" dirty="0" smtClean="0"/>
              <a:t> bitki ve mikroorganizmalar için zehirli olabilir.</a:t>
            </a:r>
          </a:p>
          <a:p>
            <a:pPr eaLnBrk="1" hangingPunct="1">
              <a:spcBef>
                <a:spcPct val="0"/>
              </a:spcBef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tr-TR" altLang="tr-TR" dirty="0" err="1" smtClean="0"/>
              <a:t>Mikrobiyal</a:t>
            </a:r>
            <a:r>
              <a:rPr lang="tr-TR" altLang="tr-TR" dirty="0" smtClean="0"/>
              <a:t> sitoplazmanın </a:t>
            </a:r>
            <a:r>
              <a:rPr lang="tr-TR" altLang="tr-TR" dirty="0" err="1" smtClean="0"/>
              <a:t>pH</a:t>
            </a:r>
            <a:r>
              <a:rPr lang="tr-TR" altLang="tr-TR" dirty="0" smtClean="0"/>
              <a:t> düzeyi </a:t>
            </a:r>
            <a:r>
              <a:rPr lang="tr-TR" altLang="tr-TR" dirty="0" err="1" smtClean="0"/>
              <a:t>nötraldir</a:t>
            </a:r>
            <a:r>
              <a:rPr lang="tr-TR" altLang="tr-TR" dirty="0" smtClean="0"/>
              <a:t> bu nedenle toprak mikroorganizmaları en iyi </a:t>
            </a:r>
            <a:r>
              <a:rPr lang="tr-TR" altLang="tr-TR" dirty="0" err="1" smtClean="0"/>
              <a:t>pH</a:t>
            </a:r>
            <a:r>
              <a:rPr lang="tr-TR" altLang="tr-TR" dirty="0" smtClean="0"/>
              <a:t> 7 de gelişme gösterir.</a:t>
            </a:r>
          </a:p>
          <a:p>
            <a:pPr eaLnBrk="1" hangingPunct="1">
              <a:spcBef>
                <a:spcPct val="0"/>
              </a:spcBef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lang="tr-TR" altLang="tr-TR" dirty="0" smtClean="0"/>
          </a:p>
          <a:p>
            <a:pPr eaLnBrk="1" hangingPunct="1">
              <a:spcBef>
                <a:spcPct val="0"/>
              </a:spcBef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54633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tr-TR" i="1" smtClean="0"/>
              <a:t>Thiobacillus </a:t>
            </a:r>
            <a:r>
              <a:rPr lang="tr-TR" altLang="tr-TR" smtClean="0"/>
              <a:t>cinsi bakteriler pH 6 da yaşarlar.</a:t>
            </a:r>
          </a:p>
          <a:p>
            <a:pPr eaLnBrk="1" hangingPunct="1"/>
            <a:r>
              <a:rPr lang="tr-TR" altLang="tr-TR" smtClean="0"/>
              <a:t>Mantarlar pH 3 civarında,</a:t>
            </a:r>
          </a:p>
          <a:p>
            <a:pPr eaLnBrk="1" hangingPunct="1"/>
            <a:r>
              <a:rPr lang="tr-TR" altLang="tr-TR" smtClean="0"/>
              <a:t>Bakteri ve aktinomiset için pH düzeyi 5 civarında olup altında gelişemezler.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05235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559</Words>
  <Application>Microsoft Office PowerPoint</Application>
  <PresentationFormat>Ekran Gösterisi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PowerPoint Sunusu</vt:lpstr>
      <vt:lpstr>Toprak strüktürü</vt:lpstr>
      <vt:lpstr>Toprak havalanması</vt:lpstr>
      <vt:lpstr>PowerPoint Sunusu</vt:lpstr>
      <vt:lpstr>Agregatlaşmada Mikroorganizmaların Rolü</vt:lpstr>
      <vt:lpstr>PowerPoint Sunusu</vt:lpstr>
      <vt:lpstr>PowerPoint Sunusu</vt:lpstr>
      <vt:lpstr>Toprak Reaksiyonu ve Mikroflora</vt:lpstr>
      <vt:lpstr>PowerPoint Sunusu</vt:lpstr>
      <vt:lpstr>Toprak Sıcaklığı ve Mikroflora</vt:lpstr>
      <vt:lpstr>Toprakta Güneş Enerjisinin Absorplanmasında Önemli Faktörler: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4</cp:revision>
  <dcterms:created xsi:type="dcterms:W3CDTF">2019-04-28T12:21:16Z</dcterms:created>
  <dcterms:modified xsi:type="dcterms:W3CDTF">2019-04-28T12:26:17Z</dcterms:modified>
</cp:coreProperties>
</file>