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1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Konu:Yaşantısal İnsancıl Varoluşçu Paradigma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Yaşantısal/İnsancıl/Varoluşçu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Odak:</a:t>
            </a:r>
          </a:p>
          <a:p>
            <a:pPr lvl="1"/>
            <a:r>
              <a:rPr lang="tr-TR" dirty="0" smtClean="0"/>
              <a:t>Kendi </a:t>
            </a:r>
            <a:r>
              <a:rPr lang="tr-TR" dirty="0" err="1" smtClean="0"/>
              <a:t>farkındalığı</a:t>
            </a:r>
            <a:r>
              <a:rPr lang="tr-TR" dirty="0" smtClean="0"/>
              <a:t>, </a:t>
            </a:r>
            <a:r>
              <a:rPr lang="tr-TR" dirty="0" smtClean="0"/>
              <a:t>kendini </a:t>
            </a:r>
            <a:r>
              <a:rPr lang="tr-TR" dirty="0" smtClean="0"/>
              <a:t>kabul etme </a:t>
            </a:r>
            <a:r>
              <a:rPr lang="tr-TR" dirty="0" smtClean="0"/>
              <a:t>ve </a:t>
            </a:r>
            <a:r>
              <a:rPr lang="tr-TR" dirty="0" smtClean="0"/>
              <a:t>kendini ifade etme </a:t>
            </a:r>
          </a:p>
          <a:p>
            <a:pPr lvl="1">
              <a:buNone/>
            </a:pPr>
            <a:r>
              <a:rPr lang="tr-TR" dirty="0" smtClean="0"/>
              <a:t>yoluyla </a:t>
            </a:r>
            <a:r>
              <a:rPr lang="tr-TR" dirty="0" smtClean="0"/>
              <a:t>burada </a:t>
            </a:r>
            <a:r>
              <a:rPr lang="tr-TR" dirty="0" smtClean="0"/>
              <a:t>ve şimdi kendini gerçekleştirme </a:t>
            </a:r>
            <a:r>
              <a:rPr lang="tr-TR" dirty="0" smtClean="0"/>
              <a:t>yönünde </a:t>
            </a:r>
            <a:r>
              <a:rPr lang="tr-TR" dirty="0" smtClean="0"/>
              <a:t>büyümeyi teşvik etmeye odaklanmıştır.</a:t>
            </a:r>
          </a:p>
          <a:p>
            <a:pPr lvl="1"/>
            <a:endParaRPr lang="tr-TR" dirty="0" smtClean="0"/>
          </a:p>
          <a:p>
            <a:r>
              <a:rPr lang="tr-TR" dirty="0" smtClean="0"/>
              <a:t>Güçlü </a:t>
            </a:r>
          </a:p>
          <a:p>
            <a:pPr lvl="1"/>
            <a:r>
              <a:rPr lang="tr-TR" dirty="0" smtClean="0"/>
              <a:t>Kullanılan yöntemler, konular ve amaçlar şimdi ve burada </a:t>
            </a:r>
            <a:r>
              <a:rPr lang="tr-TR" dirty="0" err="1" smtClean="0"/>
              <a:t>deneyimlendiği</a:t>
            </a:r>
            <a:r>
              <a:rPr lang="tr-TR" dirty="0" smtClean="0"/>
              <a:t> için ilişkiye yeni enerji getirmeye eğilimlidir.</a:t>
            </a:r>
          </a:p>
          <a:p>
            <a:pPr lvl="1"/>
            <a:r>
              <a:rPr lang="tr-TR" dirty="0" smtClean="0"/>
              <a:t>Müdahale sadece zihinsel değil, kafadan vücuda aşağıya doğru gider.</a:t>
            </a:r>
          </a:p>
          <a:p>
            <a:pPr lvl="1"/>
            <a:r>
              <a:rPr lang="tr-TR" dirty="0" smtClean="0"/>
              <a:t>Empatinin, sıcaklığın ve özgünlüğün kullanılması yardım edici ilişkinin gelişmesine yardımcı olur.</a:t>
            </a:r>
          </a:p>
          <a:p>
            <a:pPr lvl="1"/>
            <a:r>
              <a:rPr lang="tr-TR" dirty="0" smtClean="0"/>
              <a:t>Yönleri: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İleri Genelci Müdahaleye Uygunluğu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Müracaatçıya samimi olmak, tedavi sürecinin her paradigmasında ve yardım sürecinde yararlı olur, özellikle de samimiyetin çalışmanın başlangıç safhasında tedavi edici bir ilişki kurmada önemi vardır. </a:t>
            </a:r>
          </a:p>
          <a:p>
            <a:r>
              <a:rPr lang="tr-TR" dirty="0" smtClean="0"/>
              <a:t>Gerçekçi dönüt ve kişisel açıklık orta safhada ve çalışmada da yardımcıdır. </a:t>
            </a:r>
          </a:p>
          <a:p>
            <a:r>
              <a:rPr lang="tr-TR" dirty="0" smtClean="0"/>
              <a:t>Son olarak uzmanın samimiyeti geçiş ve kayba dair süreçler geçirmekte olan müracaatçı için anlamlıdır.</a:t>
            </a:r>
          </a:p>
          <a:p>
            <a:r>
              <a:rPr lang="tr-TR" dirty="0" smtClean="0"/>
              <a:t>Varoluşçu  yaklaşımlar müracaatçının kendi hayatının sorumluluğunu alma ve sorumluluk algısıyla karar verebilme yeteneğini vurgular. </a:t>
            </a:r>
          </a:p>
          <a:p>
            <a:r>
              <a:rPr lang="tr-TR" dirty="0" smtClean="0"/>
              <a:t>Müracaatçının  hayatında var olan seçenekleri fark etmesi ve karar vermek için irade oluşturması gerekmektedir. </a:t>
            </a:r>
          </a:p>
          <a:p>
            <a:r>
              <a:rPr lang="tr-TR" dirty="0" smtClean="0"/>
              <a:t>Üçüncü  güç müdahaleler böylelikle I. ve II. güç müdahaleleri hayata geçirir. </a:t>
            </a:r>
          </a:p>
          <a:p>
            <a:r>
              <a:rPr lang="tr-TR" dirty="0" smtClean="0"/>
              <a:t>Müracaatçıya  geçmişi yeniden tecrübe etme, şu an kim olduğu deneyimini kazandırma ve geleceğini tahmin etme fırsatı verir.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Temel Anahtar Müdahale Stratejileri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Yüzleştirme</a:t>
            </a:r>
          </a:p>
          <a:p>
            <a:r>
              <a:rPr lang="tr-TR" dirty="0" smtClean="0"/>
              <a:t>Yaşantı geçirme</a:t>
            </a:r>
          </a:p>
          <a:p>
            <a:r>
              <a:rPr lang="tr-TR" dirty="0" smtClean="0"/>
              <a:t>Benlik saygı çalışması</a:t>
            </a:r>
          </a:p>
          <a:p>
            <a:r>
              <a:rPr lang="tr-TR" dirty="0" smtClean="0"/>
              <a:t>Değerlendirme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Çiftlerle, ailelerle ve gruplarla uygulama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Üçüncü güç müdahaleler çiftlerin ve ailelerin, şimdi ve </a:t>
            </a:r>
            <a:r>
              <a:rPr lang="tr-TR" dirty="0" err="1" smtClean="0"/>
              <a:t>buradaya</a:t>
            </a:r>
            <a:r>
              <a:rPr lang="tr-TR" dirty="0" smtClean="0"/>
              <a:t> duygusal deneyimlerin daha çok farkına varmalarına ve  daha iyi duygusal yakınlık kurmalarına yardım eder. </a:t>
            </a:r>
          </a:p>
          <a:p>
            <a:r>
              <a:rPr lang="tr-TR" dirty="0" smtClean="0"/>
              <a:t>Üçüncü güç müdahaleler müracaatçıların meselelerini doğrudan tecrübe etmelerine yardım hususunda etkilidir. </a:t>
            </a:r>
          </a:p>
          <a:p>
            <a:r>
              <a:rPr lang="tr-TR" dirty="0" smtClean="0"/>
              <a:t>Bu bağlamda birinci ve ikinci güç aile müdahalelerini tamamlar. </a:t>
            </a:r>
          </a:p>
          <a:p>
            <a:r>
              <a:rPr lang="tr-TR" dirty="0" smtClean="0"/>
              <a:t>Sosyal hizmet uzman daha önce anlatılan temel müdahale stratejilerinden birini kullanabilir. </a:t>
            </a:r>
          </a:p>
          <a:p>
            <a:r>
              <a:rPr lang="tr-TR" dirty="0" smtClean="0"/>
              <a:t>Kötü muamele söz konusu olduğunda istismarcı davranış kontrol edilene kadar üçüncü güç müdahaleler kullanılmaz.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Birey</a:t>
            </a:r>
            <a:r>
              <a:rPr lang="tr-TR" dirty="0" smtClean="0"/>
              <a:t>, aile, yerel ve küresel toplum üzerine etkisi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Yaşantısal / insancıl / </a:t>
            </a:r>
            <a:r>
              <a:rPr lang="tr-TR" dirty="0" err="1" smtClean="0"/>
              <a:t>varoluşcu</a:t>
            </a:r>
            <a:r>
              <a:rPr lang="tr-TR" dirty="0" smtClean="0"/>
              <a:t> sosyal hizmet uzmanı insanın olası ilerlemesinin sonucunun “ben üretimi" değil “biz üretimi” olacağını söyler. </a:t>
            </a:r>
          </a:p>
          <a:p>
            <a:r>
              <a:rPr lang="tr-TR" dirty="0" smtClean="0"/>
              <a:t>Çalışmalar kendini gerçekleştirmenin yalnız bireysel tatmine değil, müşterek iyilik için bireysel sorumluluğa da götürdüğünü göstermektedir. </a:t>
            </a:r>
          </a:p>
          <a:p>
            <a:r>
              <a:rPr lang="tr-TR" dirty="0" smtClean="0"/>
              <a:t>Kendini gerçekleştiren bireyler kendilerinin,  ailelerinin,  toplumların ve dünyanın iyilik hallerini de artırırlar.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410</TotalTime>
  <Words>372</Words>
  <Application>Microsoft Office PowerPoint</Application>
  <PresentationFormat>Ekran Gösterisi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Kaynak</vt:lpstr>
      <vt:lpstr>Ankara Üniversitesi  Sağlık Bilimleri Fakültesi Sosyal Hizmet Bölümü</vt:lpstr>
      <vt:lpstr>Yaşantısal/İnsancıl/Varoluşçu</vt:lpstr>
      <vt:lpstr>İleri Genelci Müdahaleye Uygunluğu</vt:lpstr>
      <vt:lpstr> Temel Anahtar Müdahale Stratejileri </vt:lpstr>
      <vt:lpstr>Çiftlerle, ailelerle ve gruplarla uygulama</vt:lpstr>
      <vt:lpstr>Birey, aile, yerel ve küresel toplum üzerine etkisi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38</cp:revision>
  <dcterms:created xsi:type="dcterms:W3CDTF">2017-04-26T08:36:58Z</dcterms:created>
  <dcterms:modified xsi:type="dcterms:W3CDTF">2017-12-14T10:04:56Z</dcterms:modified>
</cp:coreProperties>
</file>