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2" r:id="rId4"/>
    <p:sldId id="260" r:id="rId5"/>
    <p:sldId id="265" r:id="rId6"/>
    <p:sldId id="269" r:id="rId7"/>
    <p:sldId id="259" r:id="rId8"/>
    <p:sldId id="268" r:id="rId9"/>
    <p:sldId id="267" r:id="rId10"/>
    <p:sldId id="258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8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1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3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1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6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0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5.6.2020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48000" y="29211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800 EDEBİYAT VE RETORİK (GÜZEL ANLATIM SANATI)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Edebiyatla ilgili, edebiyat hakkındaki eserleri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3345" y="147782"/>
            <a:ext cx="870065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880 KLASİK YUNAN EDEBİYATI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Klasik dillerin edebiyatı veya kapsamlı eserlerini burada sınıflayın Latin edebiyatı için 870'e bkz.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11734"/>
              </p:ext>
            </p:extLst>
          </p:nvPr>
        </p:nvGraphicFramePr>
        <p:xfrm>
          <a:off x="963828" y="1491048"/>
          <a:ext cx="7074320" cy="4834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405">
                  <a:extLst>
                    <a:ext uri="{9D8B030D-6E8A-4147-A177-3AD203B41FA5}">
                      <a16:colId xmlns:a16="http://schemas.microsoft.com/office/drawing/2014/main" xmlns="" val="417541830"/>
                    </a:ext>
                  </a:extLst>
                </a:gridCol>
                <a:gridCol w="3529643">
                  <a:extLst>
                    <a:ext uri="{9D8B030D-6E8A-4147-A177-3AD203B41FA5}">
                      <a16:colId xmlns:a16="http://schemas.microsoft.com/office/drawing/2014/main" xmlns="" val="207024095"/>
                    </a:ext>
                  </a:extLst>
                </a:gridCol>
                <a:gridCol w="2832272">
                  <a:extLst>
                    <a:ext uri="{9D8B030D-6E8A-4147-A177-3AD203B41FA5}">
                      <a16:colId xmlns:a16="http://schemas.microsoft.com/office/drawing/2014/main" xmlns="" val="2294487174"/>
                    </a:ext>
                  </a:extLst>
                </a:gridCol>
              </a:tblGrid>
              <a:tr h="22155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881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şiiri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şiiri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251533602"/>
                  </a:ext>
                </a:extLst>
              </a:tr>
              <a:tr h="76536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dramatik şiir ve tiyatrosu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– Klasik  Yunan dramatik şiiri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tiyatrosu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599931401"/>
                  </a:ext>
                </a:extLst>
              </a:tr>
              <a:tr h="76536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roman ve öyküsü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romanı;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öyküsü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58253348"/>
                  </a:ext>
                </a:extLst>
              </a:tr>
              <a:tr h="4028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Klasik Yunan lirik şiiri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lirik şiiri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45334529"/>
                  </a:ext>
                </a:extLst>
              </a:tr>
              <a:tr h="4028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söylevleri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söylevleri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611549221"/>
                  </a:ext>
                </a:extLst>
              </a:tr>
              <a:tr h="4028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mektupları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mektupları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06262289"/>
                  </a:ext>
                </a:extLst>
              </a:tr>
              <a:tr h="5840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hiciv ve mizahı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hicvi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Mizahı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961291257"/>
                  </a:ext>
                </a:extLst>
              </a:tr>
              <a:tr h="4028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Klasik Yunan çeşitli eserleri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Klasik Yunan Çeşitli eserleri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48240479"/>
                  </a:ext>
                </a:extLst>
              </a:tr>
              <a:tr h="4028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889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Çağdaş Yunan edebiyatı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Çağdaş Yunan edebiyatı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079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5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318327" y="83127"/>
            <a:ext cx="5963656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>
                <a:latin typeface="Times New Roman" panose="02020603050405020304" pitchFamily="18" charset="0"/>
                <a:ea typeface="Times New Roman" panose="02020603050405020304" pitchFamily="18" charset="0"/>
              </a:rPr>
              <a:t>890 BAŞKA DİLLERİN EDEBİYATLARI</a:t>
            </a:r>
            <a:endParaRPr lang="tr-TR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2808"/>
              </p:ext>
            </p:extLst>
          </p:nvPr>
        </p:nvGraphicFramePr>
        <p:xfrm>
          <a:off x="461320" y="822035"/>
          <a:ext cx="7576828" cy="4379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009">
                  <a:extLst>
                    <a:ext uri="{9D8B030D-6E8A-4147-A177-3AD203B41FA5}">
                      <a16:colId xmlns:a16="http://schemas.microsoft.com/office/drawing/2014/main" xmlns="" val="1573432635"/>
                    </a:ext>
                  </a:extLst>
                </a:gridCol>
                <a:gridCol w="3780363">
                  <a:extLst>
                    <a:ext uri="{9D8B030D-6E8A-4147-A177-3AD203B41FA5}">
                      <a16:colId xmlns:a16="http://schemas.microsoft.com/office/drawing/2014/main" xmlns="" val="3492738121"/>
                    </a:ext>
                  </a:extLst>
                </a:gridCol>
                <a:gridCol w="3033456">
                  <a:extLst>
                    <a:ext uri="{9D8B030D-6E8A-4147-A177-3AD203B41FA5}">
                      <a16:colId xmlns:a16="http://schemas.microsoft.com/office/drawing/2014/main" xmlns="" val="121053769"/>
                    </a:ext>
                  </a:extLst>
                </a:gridCol>
              </a:tblGrid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891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Doğu Hint-Avrupa ve Kelt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Doğu Hint-Avrupa Edebiyatı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Kelt edebiyatı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96391501"/>
                  </a:ext>
                </a:extLst>
              </a:tr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Afro-Asyatik edebiyat. Sami edebiyatı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Afro-Asyatik edebiyat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Sami edebiyatı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50062720"/>
                  </a:ext>
                </a:extLst>
              </a:tr>
              <a:tr h="3148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Sami olmayan Afro-Asyatik edebiyat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---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629107896"/>
                  </a:ext>
                </a:extLst>
              </a:tr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Ural, Peleosibirya, Dravit edebiyatı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Ural Edebiyatı; Paleosibirya,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Dravit edebiyatlar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182470452"/>
                  </a:ext>
                </a:extLst>
              </a:tr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Doğu ve Güneydoğu Asya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Doğu Asya edebiyatları;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Güneydoğu Asya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4420186"/>
                  </a:ext>
                </a:extLst>
              </a:tr>
              <a:tr h="3148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Afrika edebiyatları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Afrika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276074902"/>
                  </a:ext>
                </a:extLst>
              </a:tr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Kuzey Amerika yerli dilleri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Kuzey Amerika Yerli Dilleri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72006224"/>
                  </a:ext>
                </a:extLst>
              </a:tr>
              <a:tr h="572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 Amerika yerli dilleri edebiyatı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Güney Amerika Yerli Dilleri Edebiyatları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021273169"/>
                  </a:ext>
                </a:extLst>
              </a:tr>
              <a:tr h="3148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899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Başka edebiyatlar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---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25370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7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70842"/>
              </p:ext>
            </p:extLst>
          </p:nvPr>
        </p:nvGraphicFramePr>
        <p:xfrm>
          <a:off x="838200" y="897922"/>
          <a:ext cx="9772135" cy="481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083">
                  <a:extLst>
                    <a:ext uri="{9D8B030D-6E8A-4147-A177-3AD203B41FA5}">
                      <a16:colId xmlns:a16="http://schemas.microsoft.com/office/drawing/2014/main" xmlns="" val="879208313"/>
                    </a:ext>
                  </a:extLst>
                </a:gridCol>
                <a:gridCol w="4875684">
                  <a:extLst>
                    <a:ext uri="{9D8B030D-6E8A-4147-A177-3AD203B41FA5}">
                      <a16:colId xmlns:a16="http://schemas.microsoft.com/office/drawing/2014/main" xmlns="" val="882725986"/>
                    </a:ext>
                  </a:extLst>
                </a:gridCol>
                <a:gridCol w="3912368">
                  <a:extLst>
                    <a:ext uri="{9D8B030D-6E8A-4147-A177-3AD203B41FA5}">
                      <a16:colId xmlns:a16="http://schemas.microsoft.com/office/drawing/2014/main" xmlns="" val="1132818965"/>
                    </a:ext>
                  </a:extLst>
                </a:gridCol>
              </a:tblGrid>
              <a:tr h="3433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801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ve kuram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Felsefe ve kuram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20027667"/>
                  </a:ext>
                </a:extLst>
              </a:tr>
              <a:tr h="6243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802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Çeşitli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---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635646777"/>
                  </a:ext>
                </a:extLst>
              </a:tr>
              <a:tr h="3433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805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876468029"/>
                  </a:ext>
                </a:extLst>
              </a:tr>
              <a:tr h="3433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806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Örgütler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Örgütler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891657637"/>
                  </a:ext>
                </a:extLst>
              </a:tr>
              <a:tr h="6243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807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Eğitim araştırma ve ilgili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Eğitim;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Araştırma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544777441"/>
                  </a:ext>
                </a:extLst>
              </a:tr>
              <a:tr h="10657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808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Retorik ve edebi eser dermeleri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Güzel anlatım sanatı (Retorik): Dilin etkin bir şekilde kullanımı Kompozisyonu, aşırma edebiyatını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Dermeler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181567668"/>
                  </a:ext>
                </a:extLst>
              </a:tr>
              <a:tr h="13868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809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 tarih ve eleştirel değerlendirme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Birden fazla yazara göre ele alış Toplu biyografileri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Edebiyat - Tarih; Edebiyat - Eleştirel değerlendirme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0541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56114"/>
              </p:ext>
            </p:extLst>
          </p:nvPr>
        </p:nvGraphicFramePr>
        <p:xfrm>
          <a:off x="749644" y="1068257"/>
          <a:ext cx="9119286" cy="4855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339">
                  <a:extLst>
                    <a:ext uri="{9D8B030D-6E8A-4147-A177-3AD203B41FA5}">
                      <a16:colId xmlns:a16="http://schemas.microsoft.com/office/drawing/2014/main" xmlns="" val="3260422998"/>
                    </a:ext>
                  </a:extLst>
                </a:gridCol>
                <a:gridCol w="4549953">
                  <a:extLst>
                    <a:ext uri="{9D8B030D-6E8A-4147-A177-3AD203B41FA5}">
                      <a16:colId xmlns:a16="http://schemas.microsoft.com/office/drawing/2014/main" xmlns="" val="811665998"/>
                    </a:ext>
                  </a:extLst>
                </a:gridCol>
                <a:gridCol w="3650994">
                  <a:extLst>
                    <a:ext uri="{9D8B030D-6E8A-4147-A177-3AD203B41FA5}">
                      <a16:colId xmlns:a16="http://schemas.microsoft.com/office/drawing/2014/main" xmlns="" val="3397436119"/>
                    </a:ext>
                  </a:extLst>
                </a:gridCol>
              </a:tblGrid>
              <a:tr h="10261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811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şiir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Güzelleme, taşlama, koçaklama, ağıt biçimindeki halk şiiri örneklerini 810'un altında yer alan dönem tablosuna göre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şiirler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41385486"/>
                  </a:ext>
                </a:extLst>
              </a:tr>
              <a:tr h="647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Türkçe tiyatro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Karagöz ve Ortaoyununu burada sınıflayın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546405358"/>
                  </a:ext>
                </a:extLst>
              </a:tr>
              <a:tr h="4903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roman ve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roman;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695613491"/>
                  </a:ext>
                </a:extLst>
              </a:tr>
              <a:tr h="2696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denemeler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84517612"/>
                  </a:ext>
                </a:extLst>
              </a:tr>
              <a:tr h="2696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077018370"/>
                  </a:ext>
                </a:extLst>
              </a:tr>
              <a:tr h="2696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mektuplar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mektuplar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963679841"/>
                  </a:ext>
                </a:extLst>
              </a:tr>
              <a:tr h="4903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hiciv;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813372839"/>
                  </a:ext>
                </a:extLst>
              </a:tr>
              <a:tr h="4903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Türkçe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Türkçe çeşitli edebi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100164213"/>
                  </a:ext>
                </a:extLst>
              </a:tr>
              <a:tr h="647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819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Osmanlıca edebi eserler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Yüksek zümre edebiyatı, Saray edebiyatı, Klasik Türk edebiyatı, Divan edebiyatı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Osmanlıca eserler.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6350948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10326" y="715940"/>
            <a:ext cx="95434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810 TÜRKÇE EDEBİYAT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519054" y="365124"/>
            <a:ext cx="5198913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593725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820 İNGİLİZCE ve ESKİ İNGİLİZCE EDEBİYAT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32134"/>
              </p:ext>
            </p:extLst>
          </p:nvPr>
        </p:nvGraphicFramePr>
        <p:xfrm>
          <a:off x="838200" y="1301582"/>
          <a:ext cx="7199947" cy="3819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056">
                  <a:extLst>
                    <a:ext uri="{9D8B030D-6E8A-4147-A177-3AD203B41FA5}">
                      <a16:colId xmlns:a16="http://schemas.microsoft.com/office/drawing/2014/main" xmlns="" val="3180168480"/>
                    </a:ext>
                  </a:extLst>
                </a:gridCol>
                <a:gridCol w="3592323">
                  <a:extLst>
                    <a:ext uri="{9D8B030D-6E8A-4147-A177-3AD203B41FA5}">
                      <a16:colId xmlns:a16="http://schemas.microsoft.com/office/drawing/2014/main" xmlns="" val="2361894073"/>
                    </a:ext>
                  </a:extLst>
                </a:gridCol>
                <a:gridCol w="2882568">
                  <a:extLst>
                    <a:ext uri="{9D8B030D-6E8A-4147-A177-3AD203B41FA5}">
                      <a16:colId xmlns:a16="http://schemas.microsoft.com/office/drawing/2014/main" xmlns="" val="167071469"/>
                    </a:ext>
                  </a:extLst>
                </a:gridCol>
              </a:tblGrid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821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0750140"/>
                  </a:ext>
                </a:extLst>
              </a:tr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77400067"/>
                  </a:ext>
                </a:extLst>
              </a:tr>
              <a:tr h="6063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roman ve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roman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818880909"/>
                  </a:ext>
                </a:extLst>
              </a:tr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denemeler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458286908"/>
                  </a:ext>
                </a:extLst>
              </a:tr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söylerler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879434044"/>
                  </a:ext>
                </a:extLst>
              </a:tr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826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mektuplar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88296207"/>
                  </a:ext>
                </a:extLst>
              </a:tr>
              <a:tr h="6063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hiciv;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29795387"/>
                  </a:ext>
                </a:extLst>
              </a:tr>
              <a:tr h="6063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İngilizce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İngilizce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189470129"/>
                  </a:ext>
                </a:extLst>
              </a:tr>
              <a:tr h="3334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829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Eski İngilizce (Anglosakson)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Eski İngilizce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4326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749964" y="193964"/>
            <a:ext cx="4326803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830 CERMEN DİLLERİ EDEBİYATI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47886"/>
              </p:ext>
            </p:extLst>
          </p:nvPr>
        </p:nvGraphicFramePr>
        <p:xfrm>
          <a:off x="486032" y="1034060"/>
          <a:ext cx="7552115" cy="4087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520">
                  <a:extLst>
                    <a:ext uri="{9D8B030D-6E8A-4147-A177-3AD203B41FA5}">
                      <a16:colId xmlns:a16="http://schemas.microsoft.com/office/drawing/2014/main" xmlns="" val="704154527"/>
                    </a:ext>
                  </a:extLst>
                </a:gridCol>
                <a:gridCol w="3768033">
                  <a:extLst>
                    <a:ext uri="{9D8B030D-6E8A-4147-A177-3AD203B41FA5}">
                      <a16:colId xmlns:a16="http://schemas.microsoft.com/office/drawing/2014/main" xmlns="" val="85518069"/>
                    </a:ext>
                  </a:extLst>
                </a:gridCol>
                <a:gridCol w="3023562">
                  <a:extLst>
                    <a:ext uri="{9D8B030D-6E8A-4147-A177-3AD203B41FA5}">
                      <a16:colId xmlns:a16="http://schemas.microsoft.com/office/drawing/2014/main" xmlns="" val="893921516"/>
                    </a:ext>
                  </a:extLst>
                </a:gridCol>
              </a:tblGrid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831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7168565"/>
                  </a:ext>
                </a:extLst>
              </a:tr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25618294"/>
                  </a:ext>
                </a:extLst>
              </a:tr>
              <a:tr h="6487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Almanca roman ve öykü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roman;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794034593"/>
                  </a:ext>
                </a:extLst>
              </a:tr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denemeler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70161456"/>
                  </a:ext>
                </a:extLst>
              </a:tr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söylev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954762443"/>
                  </a:ext>
                </a:extLst>
              </a:tr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mektuplar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713206171"/>
                  </a:ext>
                </a:extLst>
              </a:tr>
              <a:tr h="6487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hiciv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84696411"/>
                  </a:ext>
                </a:extLst>
              </a:tr>
              <a:tr h="6487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Almanca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Almanca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390611037"/>
                  </a:ext>
                </a:extLst>
              </a:tr>
              <a:tr h="3568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839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Cermen (Tektonik) edebiyatı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Başka Cermen </a:t>
                      </a:r>
                      <a:r>
                        <a:rPr lang="tr-TR" sz="1600" dirty="0" err="1">
                          <a:effectLst/>
                        </a:rPr>
                        <a:t>esl</a:t>
                      </a:r>
                      <a:r>
                        <a:rPr lang="tr-TR" sz="1600" dirty="0">
                          <a:effectLst/>
                        </a:rPr>
                        <a:t>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134201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2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563418" y="92364"/>
            <a:ext cx="9485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/>
              <a:t>840 LATİN KÖKENLİ DİLLER EDEBİYATI</a:t>
            </a:r>
            <a:endParaRPr lang="tr-TR"/>
          </a:p>
          <a:p>
            <a:r>
              <a:rPr lang="tr-TR" i="1"/>
              <a:t>İtalik dillerde yazılmış kapsamlı eserleri 870'de sınıflayın</a:t>
            </a:r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60086"/>
              </p:ext>
            </p:extLst>
          </p:nvPr>
        </p:nvGraphicFramePr>
        <p:xfrm>
          <a:off x="296562" y="1145060"/>
          <a:ext cx="7741585" cy="40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601">
                  <a:extLst>
                    <a:ext uri="{9D8B030D-6E8A-4147-A177-3AD203B41FA5}">
                      <a16:colId xmlns:a16="http://schemas.microsoft.com/office/drawing/2014/main" xmlns="" val="2850195599"/>
                    </a:ext>
                  </a:extLst>
                </a:gridCol>
                <a:gridCol w="3862566">
                  <a:extLst>
                    <a:ext uri="{9D8B030D-6E8A-4147-A177-3AD203B41FA5}">
                      <a16:colId xmlns:a16="http://schemas.microsoft.com/office/drawing/2014/main" xmlns="" val="2418811017"/>
                    </a:ext>
                  </a:extLst>
                </a:gridCol>
                <a:gridCol w="3099418">
                  <a:extLst>
                    <a:ext uri="{9D8B030D-6E8A-4147-A177-3AD203B41FA5}">
                      <a16:colId xmlns:a16="http://schemas.microsoft.com/office/drawing/2014/main" xmlns="" val="1332576700"/>
                    </a:ext>
                  </a:extLst>
                </a:gridCol>
              </a:tblGrid>
              <a:tr h="33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841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63709219"/>
                  </a:ext>
                </a:extLst>
              </a:tr>
              <a:tr h="33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41893816"/>
                  </a:ext>
                </a:extLst>
              </a:tr>
              <a:tr h="6009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roman ve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roman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187854403"/>
                  </a:ext>
                </a:extLst>
              </a:tr>
              <a:tr h="33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denemeler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230040258"/>
                  </a:ext>
                </a:extLst>
              </a:tr>
              <a:tr h="33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söylev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334474606"/>
                  </a:ext>
                </a:extLst>
              </a:tr>
              <a:tr h="330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46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Fransızca mektuplar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872914099"/>
                  </a:ext>
                </a:extLst>
              </a:tr>
              <a:tr h="6009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hiciv;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580379348"/>
                  </a:ext>
                </a:extLst>
              </a:tr>
              <a:tr h="6009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Fransızca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Fransızca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836908628"/>
                  </a:ext>
                </a:extLst>
              </a:tr>
              <a:tr h="6009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849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Provans ve Katalan eserleri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</a:t>
                      </a:r>
                      <a:r>
                        <a:rPr lang="tr-TR" sz="1600" dirty="0" err="1">
                          <a:effectLst/>
                        </a:rPr>
                        <a:t>Provans</a:t>
                      </a:r>
                      <a:r>
                        <a:rPr lang="tr-TR" sz="1600" dirty="0">
                          <a:effectLst/>
                        </a:rPr>
                        <a:t> eserleri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Katalan eserleri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23022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0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740728" y="365124"/>
            <a:ext cx="458524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850 İTALYANCA, RUMENCE EDEBİYAT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68709"/>
              </p:ext>
            </p:extLst>
          </p:nvPr>
        </p:nvGraphicFramePr>
        <p:xfrm>
          <a:off x="600364" y="1128582"/>
          <a:ext cx="7437783" cy="3981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007">
                  <a:extLst>
                    <a:ext uri="{9D8B030D-6E8A-4147-A177-3AD203B41FA5}">
                      <a16:colId xmlns:a16="http://schemas.microsoft.com/office/drawing/2014/main" xmlns="" val="150866945"/>
                    </a:ext>
                  </a:extLst>
                </a:gridCol>
                <a:gridCol w="3710988">
                  <a:extLst>
                    <a:ext uri="{9D8B030D-6E8A-4147-A177-3AD203B41FA5}">
                      <a16:colId xmlns:a16="http://schemas.microsoft.com/office/drawing/2014/main" xmlns="" val="1819868319"/>
                    </a:ext>
                  </a:extLst>
                </a:gridCol>
                <a:gridCol w="2977788">
                  <a:extLst>
                    <a:ext uri="{9D8B030D-6E8A-4147-A177-3AD203B41FA5}">
                      <a16:colId xmlns:a16="http://schemas.microsoft.com/office/drawing/2014/main" xmlns="" val="3578472009"/>
                    </a:ext>
                  </a:extLst>
                </a:gridCol>
              </a:tblGrid>
              <a:tr h="3511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851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252426176"/>
                  </a:ext>
                </a:extLst>
              </a:tr>
              <a:tr h="3511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58697117"/>
                  </a:ext>
                </a:extLst>
              </a:tr>
              <a:tr h="6384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roman ve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roman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Edebiyat-İtalyanca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67868982"/>
                  </a:ext>
                </a:extLst>
              </a:tr>
              <a:tr h="3511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634079778"/>
                  </a:ext>
                </a:extLst>
              </a:tr>
              <a:tr h="3511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İtalyanca söylev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söylev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7723923"/>
                  </a:ext>
                </a:extLst>
              </a:tr>
              <a:tr h="3511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35236775"/>
                  </a:ext>
                </a:extLst>
              </a:tr>
              <a:tr h="622068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hiciv;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796848397"/>
                  </a:ext>
                </a:extLst>
              </a:tr>
              <a:tr h="622068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İtalyanca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İtalyanca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49951919"/>
                  </a:ext>
                </a:extLst>
              </a:tr>
              <a:tr h="34295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859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Romence ve Reto-Romen edebiyat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Romen edebiyatı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0103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25965" y="365124"/>
            <a:ext cx="6934656" cy="374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2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860 İSPANYOL ve PORTEKİZ DİLLERİ EDEBİYATLARI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5142"/>
              </p:ext>
            </p:extLst>
          </p:nvPr>
        </p:nvGraphicFramePr>
        <p:xfrm>
          <a:off x="518984" y="822033"/>
          <a:ext cx="7519163" cy="4271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202">
                  <a:extLst>
                    <a:ext uri="{9D8B030D-6E8A-4147-A177-3AD203B41FA5}">
                      <a16:colId xmlns:a16="http://schemas.microsoft.com/office/drawing/2014/main" xmlns="" val="2284767912"/>
                    </a:ext>
                  </a:extLst>
                </a:gridCol>
                <a:gridCol w="3751592">
                  <a:extLst>
                    <a:ext uri="{9D8B030D-6E8A-4147-A177-3AD203B41FA5}">
                      <a16:colId xmlns:a16="http://schemas.microsoft.com/office/drawing/2014/main" xmlns="" val="3429815465"/>
                    </a:ext>
                  </a:extLst>
                </a:gridCol>
                <a:gridCol w="3010369">
                  <a:extLst>
                    <a:ext uri="{9D8B030D-6E8A-4147-A177-3AD203B41FA5}">
                      <a16:colId xmlns:a16="http://schemas.microsoft.com/office/drawing/2014/main" xmlns="" val="3554734333"/>
                    </a:ext>
                  </a:extLst>
                </a:gridCol>
              </a:tblGrid>
              <a:tr h="34858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861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şiir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510708066"/>
                  </a:ext>
                </a:extLst>
              </a:tr>
              <a:tr h="34858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tiyatro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86113898"/>
                  </a:ext>
                </a:extLst>
              </a:tr>
              <a:tr h="63226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roman ve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roman;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öykü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887808842"/>
                  </a:ext>
                </a:extLst>
              </a:tr>
              <a:tr h="63226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İspanyolca denemeler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deneme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702562469"/>
                  </a:ext>
                </a:extLst>
              </a:tr>
              <a:tr h="34858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söylevler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söylev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575339113"/>
                  </a:ext>
                </a:extLst>
              </a:tr>
              <a:tr h="34858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mektuplar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mektup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853804973"/>
                  </a:ext>
                </a:extLst>
              </a:tr>
              <a:tr h="63226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hiciv ve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hiciv;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mizah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94855245"/>
                  </a:ext>
                </a:extLst>
              </a:tr>
              <a:tr h="63226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İspanyolca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Edebiyat - İspanyolca çeşitli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27027066"/>
                  </a:ext>
                </a:extLst>
              </a:tr>
              <a:tr h="34858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869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Portekizce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Edebiyat - Portekizce </a:t>
                      </a:r>
                      <a:r>
                        <a:rPr lang="tr-TR" sz="1600" dirty="0" err="1">
                          <a:effectLst/>
                        </a:rPr>
                        <a:t>eserl</a:t>
                      </a:r>
                      <a:r>
                        <a:rPr lang="tr-TR" sz="1600" dirty="0">
                          <a:effectLst/>
                        </a:rPr>
                        <a:t>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61734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50982" y="230909"/>
            <a:ext cx="8793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870 LATİNCE EDEBİYAT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Klasik dillerin edebiyatı veya kapsamlı eserlerini 880'de sınıflayın Latin kökenli dillerin edebiyatı için 840'a bkz.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03463"/>
              </p:ext>
            </p:extLst>
          </p:nvPr>
        </p:nvGraphicFramePr>
        <p:xfrm>
          <a:off x="502508" y="1319233"/>
          <a:ext cx="7535639" cy="3907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485">
                  <a:extLst>
                    <a:ext uri="{9D8B030D-6E8A-4147-A177-3AD203B41FA5}">
                      <a16:colId xmlns:a16="http://schemas.microsoft.com/office/drawing/2014/main" xmlns="" val="2606204288"/>
                    </a:ext>
                  </a:extLst>
                </a:gridCol>
                <a:gridCol w="3754884">
                  <a:extLst>
                    <a:ext uri="{9D8B030D-6E8A-4147-A177-3AD203B41FA5}">
                      <a16:colId xmlns:a16="http://schemas.microsoft.com/office/drawing/2014/main" xmlns="" val="2368868263"/>
                    </a:ext>
                  </a:extLst>
                </a:gridCol>
                <a:gridCol w="3013270">
                  <a:extLst>
                    <a:ext uri="{9D8B030D-6E8A-4147-A177-3AD203B41FA5}">
                      <a16:colId xmlns:a16="http://schemas.microsoft.com/office/drawing/2014/main" xmlns="" val="3831349168"/>
                    </a:ext>
                  </a:extLst>
                </a:gridCol>
              </a:tblGrid>
              <a:tr h="779463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871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şiir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Dramatik şiir için 872'ye; epik şiir için 873'e; lirik şiir için 874'e bkz.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şiir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58023956"/>
                  </a:ext>
                </a:extLst>
              </a:tr>
              <a:tr h="84073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tiyatro dramatik şiir ve tiyatro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tiyatro;</a:t>
                      </a:r>
                    </a:p>
                    <a:p>
                      <a:pPr algn="just"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474980" algn="l"/>
                          <a:tab pos="2493645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dramatik şiir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107591625"/>
                  </a:ext>
                </a:extLst>
              </a:tr>
              <a:tr h="319954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Latince epik şiir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epik şiir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346895866"/>
                  </a:ext>
                </a:extLst>
              </a:tr>
              <a:tr h="319954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lirik şiir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lirik şiir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78163768"/>
                  </a:ext>
                </a:extLst>
              </a:tr>
              <a:tr h="319954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söylevler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söylev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457318823"/>
                  </a:ext>
                </a:extLst>
              </a:tr>
              <a:tr h="319954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mektuplar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mektup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52635739"/>
                  </a:ext>
                </a:extLst>
              </a:tr>
              <a:tr h="595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Latince çeşitli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Edebiyat - Latince çeşitli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08609868"/>
                  </a:ext>
                </a:extLst>
              </a:tr>
              <a:tr h="3276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879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İtalik dillerin edebiyatları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Edebiyat - Başka İtalik diller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42639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8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1000</Words>
  <Application>Microsoft Office PowerPoint</Application>
  <PresentationFormat>Geniş ekran</PresentationFormat>
  <Paragraphs>377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dogan.atilgan</cp:lastModifiedBy>
  <cp:revision>7</cp:revision>
  <dcterms:created xsi:type="dcterms:W3CDTF">2020-02-17T07:52:53Z</dcterms:created>
  <dcterms:modified xsi:type="dcterms:W3CDTF">2020-06-05T06:27:20Z</dcterms:modified>
</cp:coreProperties>
</file>