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3" r:id="rId2"/>
    <p:sldId id="264" r:id="rId3"/>
    <p:sldId id="262" r:id="rId4"/>
    <p:sldId id="260" r:id="rId5"/>
    <p:sldId id="265" r:id="rId6"/>
    <p:sldId id="269" r:id="rId7"/>
    <p:sldId id="259" r:id="rId8"/>
    <p:sldId id="268" r:id="rId9"/>
    <p:sldId id="267" r:id="rId10"/>
    <p:sldId id="258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F3249-58DF-4C22-9BAC-F33D620C68D8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FE8F6-1781-430A-B8D4-C6F205D606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945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086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715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233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781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686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483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315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7602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6605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4013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DB4D74-0D15-A94B-B96E-FFCE1DF0785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66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04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649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17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7043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42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5405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175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0682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0232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05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5756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C2366-BAFD-41DE-9FFB-7B1986D81C53}" type="datetimeFigureOut">
              <a:rPr lang="tr-TR" smtClean="0"/>
              <a:t>5.6.2020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663C1-DB0D-4CC3-833B-A60990948D3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709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048000" y="2921169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800 EDEBİYAT VE RETORİK (GÜZEL ANLATIM SANATI)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i="1" dirty="0">
                <a:solidFill>
                  <a:srgbClr val="7F7F7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Edebiyatla ilgili, edebiyat hakkındaki eserleri burada sınıflayın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77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443345" y="147782"/>
            <a:ext cx="8700655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880 KLASİK YUNAN EDEBİYATI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i="1" dirty="0">
                <a:solidFill>
                  <a:srgbClr val="7F7F7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Klasik dillerin edebiyatı veya kapsamlı eserlerini burada sınıflayın Latin edebiyatı için 870'e bkz.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011734"/>
              </p:ext>
            </p:extLst>
          </p:nvPr>
        </p:nvGraphicFramePr>
        <p:xfrm>
          <a:off x="963828" y="1491048"/>
          <a:ext cx="7074320" cy="48347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2405">
                  <a:extLst>
                    <a:ext uri="{9D8B030D-6E8A-4147-A177-3AD203B41FA5}">
                      <a16:colId xmlns:a16="http://schemas.microsoft.com/office/drawing/2014/main" xmlns="" val="417541830"/>
                    </a:ext>
                  </a:extLst>
                </a:gridCol>
                <a:gridCol w="3529643">
                  <a:extLst>
                    <a:ext uri="{9D8B030D-6E8A-4147-A177-3AD203B41FA5}">
                      <a16:colId xmlns:a16="http://schemas.microsoft.com/office/drawing/2014/main" xmlns="" val="207024095"/>
                    </a:ext>
                  </a:extLst>
                </a:gridCol>
                <a:gridCol w="2832272">
                  <a:extLst>
                    <a:ext uri="{9D8B030D-6E8A-4147-A177-3AD203B41FA5}">
                      <a16:colId xmlns:a16="http://schemas.microsoft.com/office/drawing/2014/main" xmlns="" val="2294487174"/>
                    </a:ext>
                  </a:extLst>
                </a:gridCol>
              </a:tblGrid>
              <a:tr h="22155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881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Klasik Yunan şiiri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Klasik Yunan şiiri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251533602"/>
                  </a:ext>
                </a:extLst>
              </a:tr>
              <a:tr h="76536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882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Klasik Yunan dramatik şiir ve tiyatrosu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– Klasik  Yunan dramatik şiiri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Klasik Yunan tiyatrosu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599931401"/>
                  </a:ext>
                </a:extLst>
              </a:tr>
              <a:tr h="76536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883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Klasik Yunan roman ve öyküsü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Klasik Yunan romanı;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Klasik Yunan öyküsü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958253348"/>
                  </a:ext>
                </a:extLst>
              </a:tr>
              <a:tr h="40282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884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Klasik Yunan lirik şiiri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Klasik Yunan lirik şiiri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345334529"/>
                  </a:ext>
                </a:extLst>
              </a:tr>
              <a:tr h="40282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885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Klasik Yunan söylevleri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Klasik Yunan söylevleri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611549221"/>
                  </a:ext>
                </a:extLst>
              </a:tr>
              <a:tr h="40282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886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Klasik Yunan mektupları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Klasik Yunan mektupları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306262289"/>
                  </a:ext>
                </a:extLst>
              </a:tr>
              <a:tr h="58409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887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Klasik Yunan hiciv ve mizahı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Klasik Yunan hicvi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Klasik Yunan Mizahı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961291257"/>
                  </a:ext>
                </a:extLst>
              </a:tr>
              <a:tr h="40282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888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Klasik Yunan çeşitli eserleri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Klasik Yunan Çeşitli eserleri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348240479"/>
                  </a:ext>
                </a:extLst>
              </a:tr>
              <a:tr h="40282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889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Çağdaş Yunan edebiyatı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Edebiyat - Çağdaş Yunan edebiyatı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4079072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954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318327" y="83127"/>
            <a:ext cx="5963656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b="1">
                <a:latin typeface="Times New Roman" panose="02020603050405020304" pitchFamily="18" charset="0"/>
                <a:ea typeface="Times New Roman" panose="02020603050405020304" pitchFamily="18" charset="0"/>
              </a:rPr>
              <a:t>890 BAŞKA DİLLERİN EDEBİYATLARI</a:t>
            </a:r>
            <a:endParaRPr lang="tr-TR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222808"/>
              </p:ext>
            </p:extLst>
          </p:nvPr>
        </p:nvGraphicFramePr>
        <p:xfrm>
          <a:off x="461320" y="822035"/>
          <a:ext cx="7576828" cy="43794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3009">
                  <a:extLst>
                    <a:ext uri="{9D8B030D-6E8A-4147-A177-3AD203B41FA5}">
                      <a16:colId xmlns:a16="http://schemas.microsoft.com/office/drawing/2014/main" xmlns="" val="1573432635"/>
                    </a:ext>
                  </a:extLst>
                </a:gridCol>
                <a:gridCol w="3780363">
                  <a:extLst>
                    <a:ext uri="{9D8B030D-6E8A-4147-A177-3AD203B41FA5}">
                      <a16:colId xmlns:a16="http://schemas.microsoft.com/office/drawing/2014/main" xmlns="" val="3492738121"/>
                    </a:ext>
                  </a:extLst>
                </a:gridCol>
                <a:gridCol w="3033456">
                  <a:extLst>
                    <a:ext uri="{9D8B030D-6E8A-4147-A177-3AD203B41FA5}">
                      <a16:colId xmlns:a16="http://schemas.microsoft.com/office/drawing/2014/main" xmlns="" val="121053769"/>
                    </a:ext>
                  </a:extLst>
                </a:gridCol>
              </a:tblGrid>
              <a:tr h="57247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891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Doğu Hint-Avrupa ve Kelt edebiyatları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Doğu Hint-Avrupa Edebiyatı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Kelt edebiyatı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996391501"/>
                  </a:ext>
                </a:extLst>
              </a:tr>
              <a:tr h="57247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892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Afro-Asyatik edebiyat. Sami edebiyatı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Afro-Asyatik edebiyat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Sami edebiyatı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350062720"/>
                  </a:ext>
                </a:extLst>
              </a:tr>
              <a:tr h="31485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893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Sami olmayan Afro-Asyatik edebiyat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---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629107896"/>
                  </a:ext>
                </a:extLst>
              </a:tr>
              <a:tr h="57247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894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Ural, Peleosibirya, Dravit edebiyatı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Ural Edebiyatı; Paleosibirya,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Dravit edebiyatlar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182470452"/>
                  </a:ext>
                </a:extLst>
              </a:tr>
              <a:tr h="57247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895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Doğu ve Güneydoğu Asya edebiyatları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Doğu Asya edebiyatları;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Güneydoğu Asya edebiyatları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44420186"/>
                  </a:ext>
                </a:extLst>
              </a:tr>
              <a:tr h="31485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896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Afrika edebiyatları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Afrika edebiyatları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276074902"/>
                  </a:ext>
                </a:extLst>
              </a:tr>
              <a:tr h="57247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897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Kuzey Amerika yerli dilleri edebiyatları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Kuzey Amerika Yerli Dilleri Edebiyatları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872006224"/>
                  </a:ext>
                </a:extLst>
              </a:tr>
              <a:tr h="57247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898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Güney Amerika yerli dilleri edebiyatı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Güney Amerika Yerli Dilleri Edebiyatları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021273169"/>
                  </a:ext>
                </a:extLst>
              </a:tr>
              <a:tr h="31485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899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>
                          <a:effectLst/>
                        </a:rPr>
                        <a:t>Başka edebiyatlar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400" dirty="0">
                          <a:effectLst/>
                        </a:rPr>
                        <a:t>---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253704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578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470842"/>
              </p:ext>
            </p:extLst>
          </p:nvPr>
        </p:nvGraphicFramePr>
        <p:xfrm>
          <a:off x="838200" y="897922"/>
          <a:ext cx="9772135" cy="48121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4083">
                  <a:extLst>
                    <a:ext uri="{9D8B030D-6E8A-4147-A177-3AD203B41FA5}">
                      <a16:colId xmlns:a16="http://schemas.microsoft.com/office/drawing/2014/main" xmlns="" val="879208313"/>
                    </a:ext>
                  </a:extLst>
                </a:gridCol>
                <a:gridCol w="4875684">
                  <a:extLst>
                    <a:ext uri="{9D8B030D-6E8A-4147-A177-3AD203B41FA5}">
                      <a16:colId xmlns:a16="http://schemas.microsoft.com/office/drawing/2014/main" xmlns="" val="882725986"/>
                    </a:ext>
                  </a:extLst>
                </a:gridCol>
                <a:gridCol w="3912368">
                  <a:extLst>
                    <a:ext uri="{9D8B030D-6E8A-4147-A177-3AD203B41FA5}">
                      <a16:colId xmlns:a16="http://schemas.microsoft.com/office/drawing/2014/main" xmlns="" val="1132818965"/>
                    </a:ext>
                  </a:extLst>
                </a:gridCol>
              </a:tblGrid>
              <a:tr h="34336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801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Felsefe ve kuram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Edebiyat - Felsefe ve kuram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20027667"/>
                  </a:ext>
                </a:extLst>
              </a:tr>
              <a:tr h="62430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802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Çeşitli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---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635646777"/>
                  </a:ext>
                </a:extLst>
              </a:tr>
              <a:tr h="34336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805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Süreli yayınlar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Edebiyat - Süreli yayınlar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876468029"/>
                  </a:ext>
                </a:extLst>
              </a:tr>
              <a:tr h="34336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806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Örgütler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Edebiyat - Örgütler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891657637"/>
                  </a:ext>
                </a:extLst>
              </a:tr>
              <a:tr h="62430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807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Eğitim araştırma ve ilgili konular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Edebiyat - Eğitim; 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Edebiyat - Araştırma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544777441"/>
                  </a:ext>
                </a:extLst>
              </a:tr>
              <a:tr h="106578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808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Retorik ve edebi eser dermeleri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Güzel anlatım sanatı (Retorik): Dilin etkin bir şekilde kullanımı Kompozisyonu, aşırma edebiyatını burada sınıflayın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Edebiyat - Dermeler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181567668"/>
                  </a:ext>
                </a:extLst>
              </a:tr>
              <a:tr h="138685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809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Edebi tarih ve eleştirel değerlendirme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Birden fazla yazara göre ele alış Toplu biyografileri burada sınıflayın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 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Edebiyat - Tarih; Edebiyat - Eleştirel değerlendirme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4054196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114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2456114"/>
              </p:ext>
            </p:extLst>
          </p:nvPr>
        </p:nvGraphicFramePr>
        <p:xfrm>
          <a:off x="749644" y="1068257"/>
          <a:ext cx="9119286" cy="48552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8339">
                  <a:extLst>
                    <a:ext uri="{9D8B030D-6E8A-4147-A177-3AD203B41FA5}">
                      <a16:colId xmlns:a16="http://schemas.microsoft.com/office/drawing/2014/main" xmlns="" val="3260422998"/>
                    </a:ext>
                  </a:extLst>
                </a:gridCol>
                <a:gridCol w="4549953">
                  <a:extLst>
                    <a:ext uri="{9D8B030D-6E8A-4147-A177-3AD203B41FA5}">
                      <a16:colId xmlns:a16="http://schemas.microsoft.com/office/drawing/2014/main" xmlns="" val="811665998"/>
                    </a:ext>
                  </a:extLst>
                </a:gridCol>
                <a:gridCol w="3650994">
                  <a:extLst>
                    <a:ext uri="{9D8B030D-6E8A-4147-A177-3AD203B41FA5}">
                      <a16:colId xmlns:a16="http://schemas.microsoft.com/office/drawing/2014/main" xmlns="" val="3397436119"/>
                    </a:ext>
                  </a:extLst>
                </a:gridCol>
              </a:tblGrid>
              <a:tr h="102612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811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Türkçe şiir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Güzelleme, taşlama, koçaklama, ağıt biçimindeki halk şiiri örneklerini 810'un altında yer alan dönem tablosuna göre sınıflayın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Türkçe şiirler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441385486"/>
                  </a:ext>
                </a:extLst>
              </a:tr>
              <a:tr h="64789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812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Türkçe tiyatro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Karagöz ve Ortaoyununu burada sınıflayın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Türkçe tiyatro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546405358"/>
                  </a:ext>
                </a:extLst>
              </a:tr>
              <a:tr h="49030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813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Türkçe roman ve öykü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Türkçe roman;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Türkçe öykü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695613491"/>
                  </a:ext>
                </a:extLst>
              </a:tr>
              <a:tr h="26966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814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Türkçe denemeler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Türkçe deneme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684517612"/>
                  </a:ext>
                </a:extLst>
              </a:tr>
              <a:tr h="26966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815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Türkçe söylevler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Türkçe söylevler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077018370"/>
                  </a:ext>
                </a:extLst>
              </a:tr>
              <a:tr h="269665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816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Türkçe mektuplar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Türkçe mektuplar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963679841"/>
                  </a:ext>
                </a:extLst>
              </a:tr>
              <a:tr h="49030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817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Türkçe hiciv ve mizah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Türkçe hiciv;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Türkçe mizah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813372839"/>
                  </a:ext>
                </a:extLst>
              </a:tr>
              <a:tr h="49030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818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Türkçe çeşitli eserler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Türkçe çeşitli edebi eserler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4100164213"/>
                  </a:ext>
                </a:extLst>
              </a:tr>
              <a:tr h="64789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819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Osmanlıca edebi eserler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Yüksek zümre edebiyatı, Saray edebiyatı, Klasik Türk edebiyatı, Divan edebiyatı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Edebiyat - Osmanlıca eserler.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563509481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10326" y="715940"/>
            <a:ext cx="9543473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493963" algn="l"/>
                <a:tab pos="28495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3963" algn="l"/>
                <a:tab pos="2849563" algn="l"/>
              </a:tabLst>
            </a:pPr>
            <a:r>
              <a:rPr kumimoji="0" lang="tr-TR" altLang="tr-TR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810 TÜRKÇE EDEBİYAT</a:t>
            </a: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59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519054" y="365124"/>
            <a:ext cx="5198913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593725" algn="l"/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820 İNGİLİZCE ve ESKİ İNGİLİZCE EDEBİYAT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6232134"/>
              </p:ext>
            </p:extLst>
          </p:nvPr>
        </p:nvGraphicFramePr>
        <p:xfrm>
          <a:off x="838200" y="1301582"/>
          <a:ext cx="7199947" cy="38198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5056">
                  <a:extLst>
                    <a:ext uri="{9D8B030D-6E8A-4147-A177-3AD203B41FA5}">
                      <a16:colId xmlns:a16="http://schemas.microsoft.com/office/drawing/2014/main" xmlns="" val="3180168480"/>
                    </a:ext>
                  </a:extLst>
                </a:gridCol>
                <a:gridCol w="3592323">
                  <a:extLst>
                    <a:ext uri="{9D8B030D-6E8A-4147-A177-3AD203B41FA5}">
                      <a16:colId xmlns:a16="http://schemas.microsoft.com/office/drawing/2014/main" xmlns="" val="2361894073"/>
                    </a:ext>
                  </a:extLst>
                </a:gridCol>
                <a:gridCol w="2882568">
                  <a:extLst>
                    <a:ext uri="{9D8B030D-6E8A-4147-A177-3AD203B41FA5}">
                      <a16:colId xmlns:a16="http://schemas.microsoft.com/office/drawing/2014/main" xmlns="" val="167071469"/>
                    </a:ext>
                  </a:extLst>
                </a:gridCol>
              </a:tblGrid>
              <a:tr h="33347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821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İngilizce şiir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İngilizce şiir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50750140"/>
                  </a:ext>
                </a:extLst>
              </a:tr>
              <a:tr h="33347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822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İngilizce tiyatro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İngilizce tiyatro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977400067"/>
                  </a:ext>
                </a:extLst>
              </a:tr>
              <a:tr h="60632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823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İngilizce roman ve öykü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İngilizce roman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İngilizce öykü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818880909"/>
                  </a:ext>
                </a:extLst>
              </a:tr>
              <a:tr h="33347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824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İngilizce denemeler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İngilizce deneme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458286908"/>
                  </a:ext>
                </a:extLst>
              </a:tr>
              <a:tr h="33347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825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İngilizce söylevler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İngilizce söylerler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879434044"/>
                  </a:ext>
                </a:extLst>
              </a:tr>
              <a:tr h="33347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826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İngilizce mektuplar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İngilizce mektup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88296207"/>
                  </a:ext>
                </a:extLst>
              </a:tr>
              <a:tr h="60632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827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İngilizce hiciv ve mizah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İngilizce hiciv;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İngilizce mizah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329795387"/>
                  </a:ext>
                </a:extLst>
              </a:tr>
              <a:tr h="60632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828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İngilizce çeşitli eserler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İngilizce çeşitli eserler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4189470129"/>
                  </a:ext>
                </a:extLst>
              </a:tr>
              <a:tr h="333479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829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Eski İngilizce (Anglosakson)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Edebiyat - Eski İngilizce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243268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627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749964" y="193964"/>
            <a:ext cx="4326803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830 CERMEN DİLLERİ EDEBİYATI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647886"/>
              </p:ext>
            </p:extLst>
          </p:nvPr>
        </p:nvGraphicFramePr>
        <p:xfrm>
          <a:off x="486032" y="1034060"/>
          <a:ext cx="7552115" cy="40873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0520">
                  <a:extLst>
                    <a:ext uri="{9D8B030D-6E8A-4147-A177-3AD203B41FA5}">
                      <a16:colId xmlns:a16="http://schemas.microsoft.com/office/drawing/2014/main" xmlns="" val="704154527"/>
                    </a:ext>
                  </a:extLst>
                </a:gridCol>
                <a:gridCol w="3768033">
                  <a:extLst>
                    <a:ext uri="{9D8B030D-6E8A-4147-A177-3AD203B41FA5}">
                      <a16:colId xmlns:a16="http://schemas.microsoft.com/office/drawing/2014/main" xmlns="" val="85518069"/>
                    </a:ext>
                  </a:extLst>
                </a:gridCol>
                <a:gridCol w="3023562">
                  <a:extLst>
                    <a:ext uri="{9D8B030D-6E8A-4147-A177-3AD203B41FA5}">
                      <a16:colId xmlns:a16="http://schemas.microsoft.com/office/drawing/2014/main" xmlns="" val="893921516"/>
                    </a:ext>
                  </a:extLst>
                </a:gridCol>
              </a:tblGrid>
              <a:tr h="35683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831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Almanca şiir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Almanca şiir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47168565"/>
                  </a:ext>
                </a:extLst>
              </a:tr>
              <a:tr h="35683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832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Almanca tiyatro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Almanca tiyatro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925618294"/>
                  </a:ext>
                </a:extLst>
              </a:tr>
              <a:tr h="64879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833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Almanca roman ve öykü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Almanca roman;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Almanca öykü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794034593"/>
                  </a:ext>
                </a:extLst>
              </a:tr>
              <a:tr h="35683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834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Almanca denemeler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Almanca deneme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470161456"/>
                  </a:ext>
                </a:extLst>
              </a:tr>
              <a:tr h="35683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835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Almanca söylevler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Almanca söylev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954762443"/>
                  </a:ext>
                </a:extLst>
              </a:tr>
              <a:tr h="35683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836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Almanca mektuplar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Almanca mektup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713206171"/>
                  </a:ext>
                </a:extLst>
              </a:tr>
              <a:tr h="64879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837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Almanca hiciv ve mizah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Almanca hiciv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Almanca mizah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384696411"/>
                  </a:ext>
                </a:extLst>
              </a:tr>
              <a:tr h="64879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838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Almanca çeşitli eserler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Almanca çeşitli eserler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390611037"/>
                  </a:ext>
                </a:extLst>
              </a:tr>
              <a:tr h="35683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839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Başka Cermen (Tektonik) edebiyatı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Edebiyat - Başka Cermen </a:t>
                      </a:r>
                      <a:r>
                        <a:rPr lang="tr-TR" sz="1600" dirty="0" err="1">
                          <a:effectLst/>
                        </a:rPr>
                        <a:t>esl</a:t>
                      </a:r>
                      <a:r>
                        <a:rPr lang="tr-TR" sz="1600" dirty="0">
                          <a:effectLst/>
                        </a:rPr>
                        <a:t>.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134201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325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563418" y="92364"/>
            <a:ext cx="94857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/>
              <a:t>840 LATİN KÖKENLİ DİLLER EDEBİYATI</a:t>
            </a:r>
            <a:endParaRPr lang="tr-TR"/>
          </a:p>
          <a:p>
            <a:r>
              <a:rPr lang="tr-TR" i="1"/>
              <a:t>İtalik dillerde yazılmış kapsamlı eserleri 870'de sınıflayın</a:t>
            </a:r>
            <a:endParaRPr lang="tr-TR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760086"/>
              </p:ext>
            </p:extLst>
          </p:nvPr>
        </p:nvGraphicFramePr>
        <p:xfrm>
          <a:off x="296562" y="1145060"/>
          <a:ext cx="7741585" cy="40563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9601">
                  <a:extLst>
                    <a:ext uri="{9D8B030D-6E8A-4147-A177-3AD203B41FA5}">
                      <a16:colId xmlns:a16="http://schemas.microsoft.com/office/drawing/2014/main" xmlns="" val="2850195599"/>
                    </a:ext>
                  </a:extLst>
                </a:gridCol>
                <a:gridCol w="3862566">
                  <a:extLst>
                    <a:ext uri="{9D8B030D-6E8A-4147-A177-3AD203B41FA5}">
                      <a16:colId xmlns:a16="http://schemas.microsoft.com/office/drawing/2014/main" xmlns="" val="2418811017"/>
                    </a:ext>
                  </a:extLst>
                </a:gridCol>
                <a:gridCol w="3099418">
                  <a:extLst>
                    <a:ext uri="{9D8B030D-6E8A-4147-A177-3AD203B41FA5}">
                      <a16:colId xmlns:a16="http://schemas.microsoft.com/office/drawing/2014/main" xmlns="" val="1332576700"/>
                    </a:ext>
                  </a:extLst>
                </a:gridCol>
              </a:tblGrid>
              <a:tr h="33052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841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Fransızca şiir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Fransızca şiir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463709219"/>
                  </a:ext>
                </a:extLst>
              </a:tr>
              <a:tr h="33052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842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Fransızca tiyatro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Fransızca tiyatro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741893816"/>
                  </a:ext>
                </a:extLst>
              </a:tr>
              <a:tr h="60094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843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Fransızca roman ve öykü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Fransızca roman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Fransızca öykü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187854403"/>
                  </a:ext>
                </a:extLst>
              </a:tr>
              <a:tr h="33052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844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Fransızca denemeler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Fransızca deneme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230040258"/>
                  </a:ext>
                </a:extLst>
              </a:tr>
              <a:tr h="33052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845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Fransızca söylevler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Fransızca söylev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334474606"/>
                  </a:ext>
                </a:extLst>
              </a:tr>
              <a:tr h="33052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46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Fransızca mektuplar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Fransızca mektup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872914099"/>
                  </a:ext>
                </a:extLst>
              </a:tr>
              <a:tr h="60094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847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Fransızca hiciv ve mizah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Fransızca hiciv;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Fransızca mizah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580379348"/>
                  </a:ext>
                </a:extLst>
              </a:tr>
              <a:tr h="60094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848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Fransızca çeşitli eserler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Fransızca çeşitli eserler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836908628"/>
                  </a:ext>
                </a:extLst>
              </a:tr>
              <a:tr h="600946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849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Provans ve Katalan eserleri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Edebiyat - </a:t>
                      </a:r>
                      <a:r>
                        <a:rPr lang="tr-TR" sz="1600" dirty="0" err="1">
                          <a:effectLst/>
                        </a:rPr>
                        <a:t>Provans</a:t>
                      </a:r>
                      <a:r>
                        <a:rPr lang="tr-TR" sz="1600" dirty="0">
                          <a:effectLst/>
                        </a:rPr>
                        <a:t> eserleri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Edebiyat - Katalan eserleri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2302276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606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740728" y="365124"/>
            <a:ext cx="4585242" cy="38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850 İTALYANCA, RUMENCE EDEBİYAT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568709"/>
              </p:ext>
            </p:extLst>
          </p:nvPr>
        </p:nvGraphicFramePr>
        <p:xfrm>
          <a:off x="600364" y="1128582"/>
          <a:ext cx="7437783" cy="39814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9007">
                  <a:extLst>
                    <a:ext uri="{9D8B030D-6E8A-4147-A177-3AD203B41FA5}">
                      <a16:colId xmlns:a16="http://schemas.microsoft.com/office/drawing/2014/main" xmlns="" val="150866945"/>
                    </a:ext>
                  </a:extLst>
                </a:gridCol>
                <a:gridCol w="3710988">
                  <a:extLst>
                    <a:ext uri="{9D8B030D-6E8A-4147-A177-3AD203B41FA5}">
                      <a16:colId xmlns:a16="http://schemas.microsoft.com/office/drawing/2014/main" xmlns="" val="1819868319"/>
                    </a:ext>
                  </a:extLst>
                </a:gridCol>
                <a:gridCol w="2977788">
                  <a:extLst>
                    <a:ext uri="{9D8B030D-6E8A-4147-A177-3AD203B41FA5}">
                      <a16:colId xmlns:a16="http://schemas.microsoft.com/office/drawing/2014/main" xmlns="" val="3578472009"/>
                    </a:ext>
                  </a:extLst>
                </a:gridCol>
              </a:tblGrid>
              <a:tr h="35116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851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İtalyanca şiir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İtalyanca şiir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252426176"/>
                  </a:ext>
                </a:extLst>
              </a:tr>
              <a:tr h="35116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852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İtalyanca tiyatro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İtalyanca tiyatro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358697117"/>
                  </a:ext>
                </a:extLst>
              </a:tr>
              <a:tr h="638487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853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İtalyanca roman ve öykü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İtalyanca roman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Edebiyat-İtalyanca öykü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067868982"/>
                  </a:ext>
                </a:extLst>
              </a:tr>
              <a:tr h="35116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854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İtalyanca deneme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İtalyanca deneme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634079778"/>
                  </a:ext>
                </a:extLst>
              </a:tr>
              <a:tr h="35116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855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İtalyanca söylev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İtalyanca söylev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47723923"/>
                  </a:ext>
                </a:extLst>
              </a:tr>
              <a:tr h="35116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856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İtalyanca mektup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İtalyanca mektup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435236775"/>
                  </a:ext>
                </a:extLst>
              </a:tr>
              <a:tr h="622068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857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İtalyanca hiciv ve mizah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İtalyanca hiciv;</a:t>
                      </a:r>
                    </a:p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İtalyanca mizah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796848397"/>
                  </a:ext>
                </a:extLst>
              </a:tr>
              <a:tr h="622068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858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İtalyanca çeşitli eserler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İtalyanca çeşitli eserler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249951919"/>
                  </a:ext>
                </a:extLst>
              </a:tr>
              <a:tr h="342959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859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Romence ve Reto-Romen edebiyat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Romen edebiyatı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4010341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704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225965" y="365124"/>
            <a:ext cx="6934656" cy="374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2000"/>
              </a:lnSpc>
              <a:spcAft>
                <a:spcPts val="0"/>
              </a:spcAft>
              <a:tabLst>
                <a:tab pos="474980" algn="l"/>
                <a:tab pos="2493645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860 İSPANYOL ve PORTEKİZ DİLLERİ EDEBİYATLARI</a:t>
            </a:r>
            <a:endParaRPr lang="tr-T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65142"/>
              </p:ext>
            </p:extLst>
          </p:nvPr>
        </p:nvGraphicFramePr>
        <p:xfrm>
          <a:off x="518984" y="822033"/>
          <a:ext cx="7519163" cy="42719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7202">
                  <a:extLst>
                    <a:ext uri="{9D8B030D-6E8A-4147-A177-3AD203B41FA5}">
                      <a16:colId xmlns:a16="http://schemas.microsoft.com/office/drawing/2014/main" xmlns="" val="2284767912"/>
                    </a:ext>
                  </a:extLst>
                </a:gridCol>
                <a:gridCol w="3751592">
                  <a:extLst>
                    <a:ext uri="{9D8B030D-6E8A-4147-A177-3AD203B41FA5}">
                      <a16:colId xmlns:a16="http://schemas.microsoft.com/office/drawing/2014/main" xmlns="" val="3429815465"/>
                    </a:ext>
                  </a:extLst>
                </a:gridCol>
                <a:gridCol w="3010369">
                  <a:extLst>
                    <a:ext uri="{9D8B030D-6E8A-4147-A177-3AD203B41FA5}">
                      <a16:colId xmlns:a16="http://schemas.microsoft.com/office/drawing/2014/main" xmlns="" val="3554734333"/>
                    </a:ext>
                  </a:extLst>
                </a:gridCol>
              </a:tblGrid>
              <a:tr h="348581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861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İspanyolca şiir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İspanyolca şiir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510708066"/>
                  </a:ext>
                </a:extLst>
              </a:tr>
              <a:tr h="348581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862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İspanyolca tiyatro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İspanyolca tiyatro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686113898"/>
                  </a:ext>
                </a:extLst>
              </a:tr>
              <a:tr h="632266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863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İspanyolca roman ve öykü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İspanyolca roman;</a:t>
                      </a:r>
                    </a:p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İspanyolca öykü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887808842"/>
                  </a:ext>
                </a:extLst>
              </a:tr>
              <a:tr h="632266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864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İspanyolca denemeler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İspanyolca deneme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702562469"/>
                  </a:ext>
                </a:extLst>
              </a:tr>
              <a:tr h="348581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865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İspanyolca söylevler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İspanyolca söylev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575339113"/>
                  </a:ext>
                </a:extLst>
              </a:tr>
              <a:tr h="348581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866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İspanyolca mektuplar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İspanyolca mektup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2853804973"/>
                  </a:ext>
                </a:extLst>
              </a:tr>
              <a:tr h="632266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867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İspanyolca hiciv ve mizah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İspanyolca hiciv;</a:t>
                      </a:r>
                    </a:p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İspanyolca mizah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494855245"/>
                  </a:ext>
                </a:extLst>
              </a:tr>
              <a:tr h="632266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868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İspanyolca çeşitli eserler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Edebiyat - İspanyolca çeşitli eserler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427027066"/>
                  </a:ext>
                </a:extLst>
              </a:tr>
              <a:tr h="348581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869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>
                          <a:effectLst/>
                        </a:rPr>
                        <a:t>Portekizce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600" dirty="0">
                          <a:effectLst/>
                        </a:rPr>
                        <a:t>Edebiyat - Portekizce </a:t>
                      </a:r>
                      <a:r>
                        <a:rPr lang="tr-TR" sz="1600" dirty="0" err="1">
                          <a:effectLst/>
                        </a:rPr>
                        <a:t>eserl</a:t>
                      </a:r>
                      <a:r>
                        <a:rPr lang="tr-TR" sz="1600" dirty="0">
                          <a:effectLst/>
                        </a:rPr>
                        <a:t>.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617348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107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4807239"/>
          </a:xfrm>
        </p:spPr>
        <p:txBody>
          <a:bodyPr>
            <a:normAutofit/>
          </a:bodyPr>
          <a:lstStyle/>
          <a:p>
            <a:pPr algn="ctr"/>
            <a:r>
              <a:rPr lang="tr-TR" sz="5400" dirty="0"/>
              <a:t/>
            </a:r>
            <a:br>
              <a:rPr lang="tr-TR" sz="5400" dirty="0"/>
            </a:br>
            <a:r>
              <a:rPr lang="tr-TR" dirty="0"/>
              <a:t/>
            </a:r>
            <a:br>
              <a:rPr lang="tr-TR" dirty="0"/>
            </a:br>
            <a: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tr-TR" sz="8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tr-TR" sz="4900" dirty="0"/>
          </a:p>
        </p:txBody>
      </p:sp>
      <p:sp>
        <p:nvSpPr>
          <p:cNvPr id="3" name="Dikdörtgen 2"/>
          <p:cNvSpPr/>
          <p:nvPr/>
        </p:nvSpPr>
        <p:spPr>
          <a:xfrm>
            <a:off x="600364" y="822036"/>
            <a:ext cx="94488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  <a:tabLst>
                <a:tab pos="290830" algn="l"/>
              </a:tabLst>
            </a:pPr>
            <a:endParaRPr lang="tr-TR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50982" y="230909"/>
            <a:ext cx="87930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870 LATİNCE EDEBİYAT</a:t>
            </a:r>
            <a:endParaRPr lang="tr-TR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i="1" dirty="0">
                <a:solidFill>
                  <a:srgbClr val="7F7F7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Klasik dillerin edebiyatı veya kapsamlı eserlerini 880'de sınıflayın Latin kökenli dillerin edebiyatı için 840'a bkz.</a:t>
            </a:r>
            <a:endParaRPr lang="tr-T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203463"/>
              </p:ext>
            </p:extLst>
          </p:nvPr>
        </p:nvGraphicFramePr>
        <p:xfrm>
          <a:off x="502508" y="1319233"/>
          <a:ext cx="7535639" cy="39078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7485">
                  <a:extLst>
                    <a:ext uri="{9D8B030D-6E8A-4147-A177-3AD203B41FA5}">
                      <a16:colId xmlns:a16="http://schemas.microsoft.com/office/drawing/2014/main" xmlns="" val="2606204288"/>
                    </a:ext>
                  </a:extLst>
                </a:gridCol>
                <a:gridCol w="3754884">
                  <a:extLst>
                    <a:ext uri="{9D8B030D-6E8A-4147-A177-3AD203B41FA5}">
                      <a16:colId xmlns:a16="http://schemas.microsoft.com/office/drawing/2014/main" xmlns="" val="2368868263"/>
                    </a:ext>
                  </a:extLst>
                </a:gridCol>
                <a:gridCol w="3013270">
                  <a:extLst>
                    <a:ext uri="{9D8B030D-6E8A-4147-A177-3AD203B41FA5}">
                      <a16:colId xmlns:a16="http://schemas.microsoft.com/office/drawing/2014/main" xmlns="" val="3831349168"/>
                    </a:ext>
                  </a:extLst>
                </a:gridCol>
              </a:tblGrid>
              <a:tr h="779463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871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Latince şiir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</a:rPr>
                        <a:t>Dramatik şiir için 872'ye; epik şiir için 873'e; lirik şiir için 874'e bkz.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Edebiyat - Latince şiir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958023956"/>
                  </a:ext>
                </a:extLst>
              </a:tr>
              <a:tr h="840731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872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Latince tiyatro dramatik şiir ve tiyatro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Edebiyat - Latince tiyatro;</a:t>
                      </a:r>
                    </a:p>
                    <a:p>
                      <a:pPr algn="just"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474980" algn="l"/>
                          <a:tab pos="2493645" algn="l"/>
                        </a:tabLst>
                      </a:pPr>
                      <a:r>
                        <a:rPr lang="tr-TR" sz="1800">
                          <a:effectLst/>
                        </a:rPr>
                        <a:t>Edebiyat - Latince dramatik şiir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4107591625"/>
                  </a:ext>
                </a:extLst>
              </a:tr>
              <a:tr h="319954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873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Latince epik şiir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Edebiyat - Latince epik şiir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346895866"/>
                  </a:ext>
                </a:extLst>
              </a:tr>
              <a:tr h="319954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874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Latince lirik şiir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Edebiyat - Latince lirik şiir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78163768"/>
                  </a:ext>
                </a:extLst>
              </a:tr>
              <a:tr h="319954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875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Latince söylevler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Edebiyat - Latince söylev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3457318823"/>
                  </a:ext>
                </a:extLst>
              </a:tr>
              <a:tr h="319954"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876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Latince mektuplar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2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Edebiyat - Latince mektup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052635739"/>
                  </a:ext>
                </a:extLst>
              </a:tr>
              <a:tr h="59566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878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Latince çeşitli eserler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Edebiyat - Latince çeşitli eserler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908609868"/>
                  </a:ext>
                </a:extLst>
              </a:tr>
              <a:tr h="327613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879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>
                          <a:effectLst/>
                        </a:rPr>
                        <a:t>Başka İtalik dillerin edebiyatları</a:t>
                      </a:r>
                      <a:endParaRPr lang="tr-TR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2493645" algn="l"/>
                          <a:tab pos="2849880" algn="l"/>
                        </a:tabLst>
                      </a:pPr>
                      <a:r>
                        <a:rPr lang="tr-TR" sz="1800" dirty="0">
                          <a:effectLst/>
                        </a:rPr>
                        <a:t>Edebiyat - Başka İtalik diller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17780" marB="17780"/>
                </a:tc>
                <a:extLst>
                  <a:ext uri="{0D108BD9-81ED-4DB2-BD59-A6C34878D82A}">
                    <a16:rowId xmlns:a16="http://schemas.microsoft.com/office/drawing/2014/main" xmlns="" val="14263976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283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1000</Words>
  <Application>Microsoft Office PowerPoint</Application>
  <PresentationFormat>Geniş ekran</PresentationFormat>
  <Paragraphs>377</Paragraphs>
  <Slides>11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Teması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Sınıflama: giriş</dc:title>
  <dc:creator>Dogan Atılgan</dc:creator>
  <cp:lastModifiedBy>dogan.atilgan</cp:lastModifiedBy>
  <cp:revision>7</cp:revision>
  <dcterms:created xsi:type="dcterms:W3CDTF">2020-02-17T07:52:53Z</dcterms:created>
  <dcterms:modified xsi:type="dcterms:W3CDTF">2020-06-05T06:27:20Z</dcterms:modified>
</cp:coreProperties>
</file>