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13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21.09.19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rgbClr val="660066"/>
                </a:solidFill>
              </a:rPr>
              <a:t>TÜRK DIŞ POLİTİKASI I (</a:t>
            </a:r>
            <a:r>
              <a:rPr lang="en-US" sz="4000" smtClean="0">
                <a:solidFill>
                  <a:srgbClr val="660066"/>
                </a:solidFill>
              </a:rPr>
              <a:t>GÜZ </a:t>
            </a:r>
            <a:r>
              <a:rPr lang="en-US" sz="4000" smtClean="0">
                <a:solidFill>
                  <a:srgbClr val="660066"/>
                </a:solidFill>
              </a:rPr>
              <a:t>2019-2020)</a:t>
            </a:r>
            <a:endParaRPr lang="en-US" sz="4000" dirty="0">
              <a:solidFill>
                <a:srgbClr val="6600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en-US" sz="2400" dirty="0" smtClean="0">
              <a:solidFill>
                <a:srgbClr val="660066"/>
              </a:solidFill>
            </a:endParaRPr>
          </a:p>
          <a:p>
            <a:pPr algn="ctr"/>
            <a:endParaRPr lang="en-US" sz="2400" dirty="0">
              <a:solidFill>
                <a:srgbClr val="660066"/>
              </a:solidFill>
            </a:endParaRPr>
          </a:p>
          <a:p>
            <a:pPr algn="ctr"/>
            <a:r>
              <a:rPr lang="en-US" sz="2400" dirty="0" smtClean="0">
                <a:solidFill>
                  <a:srgbClr val="660066"/>
                </a:solidFill>
              </a:rPr>
              <a:t>14. </a:t>
            </a:r>
            <a:r>
              <a:rPr lang="en-US" sz="2400" dirty="0" err="1">
                <a:solidFill>
                  <a:srgbClr val="660066"/>
                </a:solidFill>
              </a:rPr>
              <a:t>Hafta</a:t>
            </a:r>
            <a:r>
              <a:rPr lang="en-US" sz="2400" dirty="0">
                <a:solidFill>
                  <a:srgbClr val="660066"/>
                </a:solidFill>
              </a:rPr>
              <a:t>: </a:t>
            </a:r>
            <a:r>
              <a:rPr lang="en-US" sz="2400" dirty="0" err="1">
                <a:solidFill>
                  <a:srgbClr val="660066"/>
                </a:solidFill>
              </a:rPr>
              <a:t>Batı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Bloku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Ekseninde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Türkiye</a:t>
            </a:r>
            <a:r>
              <a:rPr lang="en-US" sz="2400" dirty="0">
                <a:solidFill>
                  <a:srgbClr val="660066"/>
                </a:solidFill>
              </a:rPr>
              <a:t> 1 (1945-</a:t>
            </a:r>
            <a:r>
              <a:rPr lang="en-US" sz="2400">
                <a:solidFill>
                  <a:srgbClr val="660066"/>
                </a:solidFill>
              </a:rPr>
              <a:t>1960</a:t>
            </a:r>
            <a:r>
              <a:rPr lang="en-US" sz="2400" smtClean="0">
                <a:solidFill>
                  <a:srgbClr val="660066"/>
                </a:solidFill>
              </a:rPr>
              <a:t>) IV </a:t>
            </a:r>
            <a:endParaRPr lang="en-US" sz="2400" dirty="0">
              <a:solidFill>
                <a:srgbClr val="660066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385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Ortadoğu’yla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İlişkiler</a:t>
            </a:r>
            <a:r>
              <a:rPr lang="en-US" sz="2800" dirty="0" smtClean="0">
                <a:solidFill>
                  <a:srgbClr val="660066"/>
                </a:solidFill>
              </a:rPr>
              <a:t> (1945-1960)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Devletleriyle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 smtClean="0"/>
          </a:p>
          <a:p>
            <a:pPr marL="596646" indent="-514350">
              <a:buAutoNum type="alphaUcPeriod"/>
            </a:pP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Devletleriyle</a:t>
            </a:r>
            <a:r>
              <a:rPr lang="en-US" dirty="0" smtClean="0"/>
              <a:t> </a:t>
            </a:r>
            <a:r>
              <a:rPr lang="en-US" dirty="0" err="1" smtClean="0"/>
              <a:t>Yakınlaşma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r>
              <a:rPr lang="en-US" dirty="0" smtClean="0"/>
              <a:t> (1945-1949)</a:t>
            </a:r>
          </a:p>
          <a:p>
            <a:pPr marL="82296" indent="0">
              <a:buNone/>
            </a:pPr>
            <a:r>
              <a:rPr lang="en-US" dirty="0" err="1" smtClean="0"/>
              <a:t>Bağımsızlığını</a:t>
            </a:r>
            <a:r>
              <a:rPr lang="en-US" dirty="0" smtClean="0"/>
              <a:t> </a:t>
            </a:r>
            <a:r>
              <a:rPr lang="en-US" dirty="0" err="1" smtClean="0"/>
              <a:t>kazanan</a:t>
            </a:r>
            <a:r>
              <a:rPr lang="en-US" dirty="0" smtClean="0"/>
              <a:t> </a:t>
            </a: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devletlerinin</a:t>
            </a:r>
            <a:r>
              <a:rPr lang="en-US" dirty="0" smtClean="0"/>
              <a:t> </a:t>
            </a:r>
            <a:r>
              <a:rPr lang="en-US" dirty="0" err="1"/>
              <a:t>T</a:t>
            </a:r>
            <a:r>
              <a:rPr lang="en-US" dirty="0" err="1" smtClean="0"/>
              <a:t>ürkiye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tanınması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karşılıklı</a:t>
            </a:r>
            <a:r>
              <a:rPr lang="en-US" dirty="0" smtClean="0"/>
              <a:t> </a:t>
            </a:r>
            <a:r>
              <a:rPr lang="en-US" dirty="0" err="1" smtClean="0"/>
              <a:t>ziyaretler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Filistin</a:t>
            </a:r>
            <a:r>
              <a:rPr lang="en-US" dirty="0" smtClean="0"/>
              <a:t> </a:t>
            </a:r>
            <a:r>
              <a:rPr lang="en-US" dirty="0" err="1" smtClean="0"/>
              <a:t>konusunda</a:t>
            </a:r>
            <a:r>
              <a:rPr lang="en-US" dirty="0" smtClean="0"/>
              <a:t> 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tutumu</a:t>
            </a:r>
            <a:r>
              <a:rPr lang="en-US" dirty="0" smtClean="0"/>
              <a:t>: BM </a:t>
            </a:r>
            <a:r>
              <a:rPr lang="en-US" dirty="0" err="1" smtClean="0"/>
              <a:t>Taksim</a:t>
            </a:r>
            <a:r>
              <a:rPr lang="en-US" dirty="0" smtClean="0"/>
              <a:t> </a:t>
            </a:r>
            <a:r>
              <a:rPr lang="en-US" dirty="0" err="1" smtClean="0"/>
              <a:t>Planı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71046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rgbClr val="660066"/>
                </a:solidFill>
              </a:rPr>
              <a:t>Ortadoğu’yla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İlişkiler</a:t>
            </a:r>
            <a:r>
              <a:rPr lang="en-US" sz="2800" dirty="0">
                <a:solidFill>
                  <a:srgbClr val="660066"/>
                </a:solidFill>
              </a:rPr>
              <a:t> (1945-1960)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Ortadoğu</a:t>
            </a:r>
            <a:r>
              <a:rPr lang="en-US" dirty="0" smtClean="0"/>
              <a:t> </a:t>
            </a:r>
            <a:r>
              <a:rPr lang="en-US" dirty="0" err="1" smtClean="0"/>
              <a:t>Komutanlığı</a:t>
            </a:r>
            <a:r>
              <a:rPr lang="en-US" dirty="0"/>
              <a:t> </a:t>
            </a:r>
            <a:r>
              <a:rPr lang="en-US" dirty="0" err="1" smtClean="0"/>
              <a:t>Projesinden</a:t>
            </a:r>
            <a:r>
              <a:rPr lang="en-US" dirty="0" smtClean="0"/>
              <a:t> </a:t>
            </a:r>
            <a:r>
              <a:rPr lang="en-US" dirty="0" err="1" smtClean="0"/>
              <a:t>Bağdat</a:t>
            </a:r>
            <a:r>
              <a:rPr lang="en-US" dirty="0" smtClean="0"/>
              <a:t> </a:t>
            </a:r>
            <a:r>
              <a:rPr lang="en-US" dirty="0" err="1" smtClean="0"/>
              <a:t>Paktı’na</a:t>
            </a:r>
            <a:r>
              <a:rPr lang="en-US" dirty="0" smtClean="0"/>
              <a:t> (1950-1955)</a:t>
            </a:r>
          </a:p>
          <a:p>
            <a:pPr marL="596646" indent="-514350">
              <a:buAutoNum type="alphaUcPeriod"/>
            </a:pPr>
            <a:r>
              <a:rPr lang="en-US" dirty="0" err="1" smtClean="0"/>
              <a:t>Ortadoğu</a:t>
            </a:r>
            <a:r>
              <a:rPr lang="en-US" dirty="0" smtClean="0"/>
              <a:t> </a:t>
            </a:r>
            <a:r>
              <a:rPr lang="en-US" dirty="0" err="1" smtClean="0"/>
              <a:t>Komutanlığı</a:t>
            </a:r>
            <a:r>
              <a:rPr lang="en-US" dirty="0" smtClean="0"/>
              <a:t> </a:t>
            </a:r>
            <a:r>
              <a:rPr lang="en-US" dirty="0" err="1" smtClean="0"/>
              <a:t>Projesi</a:t>
            </a:r>
            <a:endParaRPr lang="en-US" dirty="0" smtClean="0"/>
          </a:p>
          <a:p>
            <a:pPr marL="596646" indent="-514350">
              <a:buAutoNum type="alphaUcPeriod"/>
            </a:pPr>
            <a:r>
              <a:rPr lang="en-US" dirty="0" err="1" smtClean="0"/>
              <a:t>Bağdat</a:t>
            </a:r>
            <a:r>
              <a:rPr lang="en-US" dirty="0" smtClean="0"/>
              <a:t> </a:t>
            </a:r>
            <a:r>
              <a:rPr lang="en-US" dirty="0" err="1" smtClean="0"/>
              <a:t>Paktı</a:t>
            </a:r>
            <a:r>
              <a:rPr lang="en-US" dirty="0" smtClean="0"/>
              <a:t>, 24 </a:t>
            </a:r>
            <a:r>
              <a:rPr lang="en-US" dirty="0" err="1" smtClean="0"/>
              <a:t>Şubat</a:t>
            </a:r>
            <a:r>
              <a:rPr lang="en-US" dirty="0" smtClean="0"/>
              <a:t> 1955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Değişen</a:t>
            </a:r>
            <a:r>
              <a:rPr lang="en-US" dirty="0" smtClean="0"/>
              <a:t> ABD </a:t>
            </a:r>
            <a:r>
              <a:rPr lang="en-US" dirty="0" err="1" smtClean="0"/>
              <a:t>politikası</a:t>
            </a:r>
            <a:r>
              <a:rPr lang="en-US" dirty="0" smtClean="0"/>
              <a:t>, </a:t>
            </a:r>
            <a:r>
              <a:rPr lang="en-US" dirty="0" err="1" smtClean="0"/>
              <a:t>Eisenhower’la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Dulles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</a:t>
            </a:r>
            <a:r>
              <a:rPr lang="en-US" dirty="0" smtClean="0"/>
              <a:t>-Pakistan </a:t>
            </a:r>
            <a:r>
              <a:rPr lang="en-US" dirty="0" err="1" smtClean="0"/>
              <a:t>İşbirliği</a:t>
            </a:r>
            <a:r>
              <a:rPr lang="en-US" dirty="0" smtClean="0"/>
              <a:t> </a:t>
            </a:r>
            <a:r>
              <a:rPr lang="en-US" dirty="0" err="1" smtClean="0"/>
              <a:t>Anlaşması</a:t>
            </a:r>
            <a:r>
              <a:rPr lang="en-US" dirty="0" smtClean="0"/>
              <a:t>, 2 Nisan 1954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253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rgbClr val="660066"/>
                </a:solidFill>
              </a:rPr>
              <a:t>Ortadoğu’yla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İlişkiler</a:t>
            </a:r>
            <a:r>
              <a:rPr lang="en-US" sz="2800" dirty="0">
                <a:solidFill>
                  <a:srgbClr val="660066"/>
                </a:solidFill>
              </a:rPr>
              <a:t> (1945-1960)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err="1"/>
              <a:t>Türkiye-Irak</a:t>
            </a:r>
            <a:r>
              <a:rPr lang="en-US" dirty="0"/>
              <a:t> </a:t>
            </a:r>
            <a:r>
              <a:rPr lang="en-US" dirty="0" err="1"/>
              <a:t>Karşılıklı</a:t>
            </a:r>
            <a:r>
              <a:rPr lang="en-US" dirty="0"/>
              <a:t> </a:t>
            </a:r>
            <a:r>
              <a:rPr lang="en-US" dirty="0" err="1"/>
              <a:t>İşbirliği</a:t>
            </a:r>
            <a:r>
              <a:rPr lang="en-US" dirty="0"/>
              <a:t> </a:t>
            </a:r>
            <a:r>
              <a:rPr lang="en-US" dirty="0" err="1"/>
              <a:t>Anlaşması</a:t>
            </a:r>
            <a:r>
              <a:rPr lang="en-US" dirty="0"/>
              <a:t>, 24 </a:t>
            </a:r>
            <a:r>
              <a:rPr lang="en-US" dirty="0" err="1"/>
              <a:t>Şubat</a:t>
            </a:r>
            <a:r>
              <a:rPr lang="en-US" dirty="0"/>
              <a:t> </a:t>
            </a:r>
            <a:r>
              <a:rPr lang="en-US" dirty="0" smtClean="0"/>
              <a:t>1955</a:t>
            </a:r>
          </a:p>
          <a:p>
            <a:pPr marL="82296" indent="0">
              <a:buNone/>
            </a:pPr>
            <a:r>
              <a:rPr lang="en-US" dirty="0" err="1" smtClean="0"/>
              <a:t>Bağdat</a:t>
            </a:r>
            <a:r>
              <a:rPr lang="en-US" dirty="0" smtClean="0"/>
              <a:t> </a:t>
            </a:r>
            <a:r>
              <a:rPr lang="en-US" dirty="0" err="1" smtClean="0"/>
              <a:t>Paktı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da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antlaşma</a:t>
            </a:r>
            <a:r>
              <a:rPr lang="en-US" dirty="0" smtClean="0"/>
              <a:t>, 8 </a:t>
            </a:r>
            <a:r>
              <a:rPr lang="en-US" dirty="0" err="1" smtClean="0"/>
              <a:t>maddeden</a:t>
            </a:r>
            <a:r>
              <a:rPr lang="en-US" dirty="0" smtClean="0"/>
              <a:t> </a:t>
            </a:r>
            <a:r>
              <a:rPr lang="en-US" dirty="0" err="1" smtClean="0"/>
              <a:t>oluşmaktadır</a:t>
            </a:r>
            <a:r>
              <a:rPr lang="en-US" dirty="0" smtClean="0"/>
              <a:t>. </a:t>
            </a:r>
            <a:r>
              <a:rPr lang="en-US" dirty="0" err="1" smtClean="0"/>
              <a:t>İlgili</a:t>
            </a:r>
            <a:r>
              <a:rPr lang="en-US" dirty="0" smtClean="0"/>
              <a:t> </a:t>
            </a:r>
            <a:r>
              <a:rPr lang="en-US" dirty="0" err="1" smtClean="0"/>
              <a:t>maddelerin</a:t>
            </a:r>
            <a:r>
              <a:rPr lang="en-US" dirty="0" smtClean="0"/>
              <a:t> </a:t>
            </a:r>
            <a:r>
              <a:rPr lang="en-US" dirty="0" err="1" smtClean="0"/>
              <a:t>değerlendirilmesi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açısından</a:t>
            </a:r>
            <a:r>
              <a:rPr lang="en-US" dirty="0" smtClean="0"/>
              <a:t> </a:t>
            </a:r>
            <a:r>
              <a:rPr lang="en-US" dirty="0" err="1" smtClean="0"/>
              <a:t>Bağdat</a:t>
            </a:r>
            <a:r>
              <a:rPr lang="en-US" dirty="0" smtClean="0"/>
              <a:t> </a:t>
            </a:r>
            <a:r>
              <a:rPr lang="en-US" dirty="0" err="1" smtClean="0"/>
              <a:t>Paktı’nın</a:t>
            </a:r>
            <a:r>
              <a:rPr lang="en-US" dirty="0" smtClean="0"/>
              <a:t> </a:t>
            </a:r>
            <a:r>
              <a:rPr lang="en-US" dirty="0" err="1" smtClean="0"/>
              <a:t>sonuçları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Bağdat</a:t>
            </a:r>
            <a:r>
              <a:rPr lang="en-US" dirty="0" smtClean="0"/>
              <a:t> </a:t>
            </a:r>
            <a:r>
              <a:rPr lang="en-US" dirty="0" err="1" smtClean="0"/>
              <a:t>Paktı’ndan</a:t>
            </a:r>
            <a:r>
              <a:rPr lang="en-US" dirty="0" smtClean="0"/>
              <a:t> </a:t>
            </a:r>
            <a:r>
              <a:rPr lang="en-US" dirty="0" err="1" smtClean="0"/>
              <a:t>CENTO’ya</a:t>
            </a:r>
            <a:endParaRPr lang="en-US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256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100" dirty="0" err="1">
                <a:solidFill>
                  <a:srgbClr val="660066"/>
                </a:solidFill>
              </a:rPr>
              <a:t>Ortadoğu’yla</a:t>
            </a:r>
            <a:r>
              <a:rPr lang="en-US" sz="3100" dirty="0">
                <a:solidFill>
                  <a:srgbClr val="660066"/>
                </a:solidFill>
              </a:rPr>
              <a:t> </a:t>
            </a:r>
            <a:r>
              <a:rPr lang="en-US" sz="3100" dirty="0" err="1">
                <a:solidFill>
                  <a:srgbClr val="660066"/>
                </a:solidFill>
              </a:rPr>
              <a:t>İlişkiler</a:t>
            </a:r>
            <a:r>
              <a:rPr lang="en-US" sz="3100" dirty="0">
                <a:solidFill>
                  <a:srgbClr val="660066"/>
                </a:solidFill>
              </a:rPr>
              <a:t> (1945-1960</a:t>
            </a:r>
            <a:r>
              <a:rPr lang="en-US" sz="4400" dirty="0">
                <a:solidFill>
                  <a:srgbClr val="660066"/>
                </a:solidFill>
              </a:rPr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Ortadoğu</a:t>
            </a:r>
            <a:r>
              <a:rPr lang="en-US" dirty="0" smtClean="0"/>
              <a:t> </a:t>
            </a:r>
            <a:r>
              <a:rPr lang="en-US" dirty="0" err="1" smtClean="0"/>
              <a:t>Bunalımları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r>
              <a:rPr lang="en-US" dirty="0" smtClean="0"/>
              <a:t> (1956-1960)</a:t>
            </a:r>
          </a:p>
          <a:p>
            <a:pPr marL="82296" indent="0">
              <a:buNone/>
            </a:pPr>
            <a:r>
              <a:rPr lang="en-US" dirty="0" smtClean="0"/>
              <a:t>A. </a:t>
            </a:r>
            <a:r>
              <a:rPr lang="en-US" dirty="0" err="1" smtClean="0"/>
              <a:t>Süveyş</a:t>
            </a:r>
            <a:r>
              <a:rPr lang="en-US" dirty="0" smtClean="0"/>
              <a:t> </a:t>
            </a:r>
            <a:r>
              <a:rPr lang="en-US" dirty="0" err="1" smtClean="0"/>
              <a:t>Bunalımı</a:t>
            </a:r>
            <a:r>
              <a:rPr lang="en-US" dirty="0" smtClean="0"/>
              <a:t>, 1956</a:t>
            </a:r>
          </a:p>
          <a:p>
            <a:pPr marL="82296" indent="0">
              <a:buNone/>
            </a:pPr>
            <a:r>
              <a:rPr lang="en-US" dirty="0" err="1" smtClean="0"/>
              <a:t>Süveyş</a:t>
            </a:r>
            <a:r>
              <a:rPr lang="en-US" dirty="0" smtClean="0"/>
              <a:t> </a:t>
            </a:r>
            <a:r>
              <a:rPr lang="en-US" dirty="0" err="1" smtClean="0"/>
              <a:t>bunalımının</a:t>
            </a:r>
            <a:r>
              <a:rPr lang="en-US" dirty="0" smtClean="0"/>
              <a:t> </a:t>
            </a:r>
            <a:r>
              <a:rPr lang="en-US" dirty="0" err="1" smtClean="0"/>
              <a:t>nedenleri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Süveyş</a:t>
            </a:r>
            <a:r>
              <a:rPr lang="en-US" dirty="0" smtClean="0"/>
              <a:t> </a:t>
            </a:r>
            <a:r>
              <a:rPr lang="en-US" dirty="0" err="1" smtClean="0"/>
              <a:t>bunalımı</a:t>
            </a:r>
            <a:r>
              <a:rPr lang="en-US" dirty="0" smtClean="0"/>
              <a:t> </a:t>
            </a:r>
            <a:r>
              <a:rPr lang="en-US" dirty="0" err="1" smtClean="0"/>
              <a:t>sırasındaki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politikası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022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rgbClr val="660066"/>
                </a:solidFill>
              </a:rPr>
              <a:t>Ortadoğu’yla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İlişkiler</a:t>
            </a:r>
            <a:r>
              <a:rPr lang="en-US" sz="2800" dirty="0">
                <a:solidFill>
                  <a:srgbClr val="660066"/>
                </a:solidFill>
              </a:rPr>
              <a:t> (1945-1960)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B. </a:t>
            </a:r>
            <a:r>
              <a:rPr lang="en-US" dirty="0" err="1" smtClean="0"/>
              <a:t>Suriye</a:t>
            </a:r>
            <a:r>
              <a:rPr lang="en-US" dirty="0" smtClean="0"/>
              <a:t> </a:t>
            </a:r>
            <a:r>
              <a:rPr lang="en-US" dirty="0" err="1" smtClean="0"/>
              <a:t>Krizi</a:t>
            </a:r>
            <a:r>
              <a:rPr lang="en-US" dirty="0" smtClean="0"/>
              <a:t>, 1957</a:t>
            </a:r>
          </a:p>
          <a:p>
            <a:pPr marL="82296" indent="0">
              <a:buNone/>
            </a:pPr>
            <a:r>
              <a:rPr lang="en-US" dirty="0" err="1" smtClean="0"/>
              <a:t>Suriye</a:t>
            </a:r>
            <a:r>
              <a:rPr lang="en-US" dirty="0" smtClean="0"/>
              <a:t> </a:t>
            </a:r>
            <a:r>
              <a:rPr lang="en-US" dirty="0" err="1" smtClean="0"/>
              <a:t>krizinin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çıkması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taraflar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politikasında</a:t>
            </a:r>
            <a:r>
              <a:rPr lang="en-US" dirty="0" smtClean="0"/>
              <a:t> </a:t>
            </a:r>
            <a:r>
              <a:rPr lang="en-US" dirty="0" err="1" smtClean="0"/>
              <a:t>kriz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S</a:t>
            </a:r>
            <a:r>
              <a:rPr lang="en-US" dirty="0" err="1" smtClean="0"/>
              <a:t>uriye’yle</a:t>
            </a:r>
            <a:r>
              <a:rPr lang="en-US" dirty="0" smtClean="0"/>
              <a:t> </a:t>
            </a:r>
            <a:r>
              <a:rPr lang="en-US" dirty="0" err="1" smtClean="0"/>
              <a:t>gerilen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Krizin</a:t>
            </a:r>
            <a:r>
              <a:rPr lang="en-US" dirty="0" smtClean="0"/>
              <a:t> </a:t>
            </a:r>
            <a:r>
              <a:rPr lang="en-US" dirty="0" err="1" smtClean="0"/>
              <a:t>yatışması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arabuluculuk</a:t>
            </a:r>
            <a:r>
              <a:rPr lang="en-US" dirty="0" smtClean="0"/>
              <a:t> </a:t>
            </a:r>
            <a:r>
              <a:rPr lang="en-US" dirty="0" err="1" smtClean="0"/>
              <a:t>girişimleri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95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rgbClr val="660066"/>
                </a:solidFill>
              </a:rPr>
              <a:t>Ortadoğu’yla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İlişkiler</a:t>
            </a:r>
            <a:r>
              <a:rPr lang="en-US" sz="2800" dirty="0">
                <a:solidFill>
                  <a:srgbClr val="660066"/>
                </a:solidFill>
              </a:rPr>
              <a:t> (1945-1960)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C. </a:t>
            </a:r>
            <a:r>
              <a:rPr lang="en-US" dirty="0" err="1" smtClean="0"/>
              <a:t>Irak</a:t>
            </a:r>
            <a:r>
              <a:rPr lang="en-US" dirty="0" smtClean="0"/>
              <a:t> </a:t>
            </a:r>
            <a:r>
              <a:rPr lang="en-US" dirty="0" err="1" smtClean="0"/>
              <a:t>Darbesi</a:t>
            </a:r>
            <a:r>
              <a:rPr lang="en-US" dirty="0"/>
              <a:t> </a:t>
            </a:r>
            <a:r>
              <a:rPr lang="en-US" dirty="0" smtClean="0"/>
              <a:t>(1958)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CENTO’nun</a:t>
            </a:r>
            <a:r>
              <a:rPr lang="en-US" dirty="0" smtClean="0"/>
              <a:t> </a:t>
            </a:r>
            <a:r>
              <a:rPr lang="en-US" dirty="0" err="1" smtClean="0"/>
              <a:t>Kuruluşu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Irak’ta</a:t>
            </a:r>
            <a:r>
              <a:rPr lang="en-US" dirty="0" smtClean="0"/>
              <a:t> </a:t>
            </a:r>
            <a:r>
              <a:rPr lang="en-US" dirty="0" err="1" smtClean="0"/>
              <a:t>rejim</a:t>
            </a:r>
            <a:r>
              <a:rPr lang="en-US" dirty="0" smtClean="0"/>
              <a:t> </a:t>
            </a:r>
            <a:r>
              <a:rPr lang="en-US" dirty="0" err="1" smtClean="0"/>
              <a:t>değişikliği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Irak’a</a:t>
            </a:r>
            <a:r>
              <a:rPr lang="en-US" dirty="0" smtClean="0"/>
              <a:t> </a:t>
            </a:r>
            <a:r>
              <a:rPr lang="en-US" dirty="0" err="1" smtClean="0"/>
              <a:t>yönelik</a:t>
            </a:r>
            <a:r>
              <a:rPr lang="en-US" dirty="0" smtClean="0"/>
              <a:t> </a:t>
            </a:r>
            <a:r>
              <a:rPr lang="en-US" dirty="0" err="1" smtClean="0"/>
              <a:t>politikası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Bağdat</a:t>
            </a:r>
            <a:r>
              <a:rPr lang="en-US" dirty="0" smtClean="0"/>
              <a:t> </a:t>
            </a:r>
            <a:r>
              <a:rPr lang="en-US" dirty="0" err="1" smtClean="0"/>
              <a:t>Paktı’nın</a:t>
            </a:r>
            <a:r>
              <a:rPr lang="en-US" dirty="0" smtClean="0"/>
              <a:t> </a:t>
            </a:r>
            <a:r>
              <a:rPr lang="en-US" dirty="0" err="1" smtClean="0"/>
              <a:t>işlevini</a:t>
            </a:r>
            <a:r>
              <a:rPr lang="en-US" dirty="0" smtClean="0"/>
              <a:t> </a:t>
            </a:r>
            <a:r>
              <a:rPr lang="en-US" dirty="0" err="1" smtClean="0"/>
              <a:t>yitirmesi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1551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100" dirty="0" err="1">
                <a:solidFill>
                  <a:srgbClr val="660066"/>
                </a:solidFill>
              </a:rPr>
              <a:t>Ortadoğu’yla</a:t>
            </a:r>
            <a:r>
              <a:rPr lang="en-US" sz="3100" dirty="0">
                <a:solidFill>
                  <a:srgbClr val="660066"/>
                </a:solidFill>
              </a:rPr>
              <a:t> </a:t>
            </a:r>
            <a:r>
              <a:rPr lang="en-US" sz="3100" dirty="0" err="1">
                <a:solidFill>
                  <a:srgbClr val="660066"/>
                </a:solidFill>
              </a:rPr>
              <a:t>İlişkiler</a:t>
            </a:r>
            <a:r>
              <a:rPr lang="en-US" sz="3100" dirty="0">
                <a:solidFill>
                  <a:srgbClr val="660066"/>
                </a:solidFill>
              </a:rPr>
              <a:t> (1945-196</a:t>
            </a:r>
            <a:r>
              <a:rPr lang="en-US" sz="2800" dirty="0">
                <a:solidFill>
                  <a:srgbClr val="660066"/>
                </a:solidFill>
              </a:rPr>
              <a:t>0)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D. </a:t>
            </a:r>
            <a:r>
              <a:rPr lang="en-US" dirty="0" err="1" smtClean="0"/>
              <a:t>Lübnan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Ürdün</a:t>
            </a:r>
            <a:r>
              <a:rPr lang="en-US" dirty="0" smtClean="0"/>
              <a:t> </a:t>
            </a:r>
            <a:r>
              <a:rPr lang="en-US" dirty="0" err="1" smtClean="0"/>
              <a:t>Olayları</a:t>
            </a:r>
            <a:r>
              <a:rPr lang="en-US" dirty="0" smtClean="0"/>
              <a:t> (1958)</a:t>
            </a:r>
          </a:p>
          <a:p>
            <a:pPr marL="82296" indent="0">
              <a:buNone/>
            </a:pPr>
            <a:r>
              <a:rPr lang="en-US" dirty="0" err="1" smtClean="0"/>
              <a:t>Lübnan’da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çıkan</a:t>
            </a:r>
            <a:r>
              <a:rPr lang="en-US" dirty="0" smtClean="0"/>
              <a:t> 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kriz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Eisenhower </a:t>
            </a:r>
            <a:r>
              <a:rPr lang="en-US" dirty="0" err="1" smtClean="0"/>
              <a:t>doktrininin</a:t>
            </a:r>
            <a:r>
              <a:rPr lang="en-US" dirty="0" smtClean="0"/>
              <a:t> </a:t>
            </a:r>
            <a:r>
              <a:rPr lang="en-US" dirty="0" err="1" smtClean="0"/>
              <a:t>uygulamaya</a:t>
            </a:r>
            <a:r>
              <a:rPr lang="en-US" dirty="0" smtClean="0"/>
              <a:t> </a:t>
            </a:r>
            <a:r>
              <a:rPr lang="en-US" dirty="0" err="1" smtClean="0"/>
              <a:t>konması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T</a:t>
            </a:r>
            <a:r>
              <a:rPr lang="en-US" dirty="0" err="1" smtClean="0"/>
              <a:t>ürkiye’nin</a:t>
            </a:r>
            <a:r>
              <a:rPr lang="en-US" dirty="0" smtClean="0"/>
              <a:t> </a:t>
            </a:r>
            <a:r>
              <a:rPr lang="en-US" dirty="0" err="1" smtClean="0"/>
              <a:t>tutumu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Ürdün’de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çıkan</a:t>
            </a:r>
            <a:r>
              <a:rPr lang="en-US" dirty="0" smtClean="0"/>
              <a:t> 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kriz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Ürdün</a:t>
            </a:r>
            <a:r>
              <a:rPr lang="en-US" dirty="0" smtClean="0"/>
              <a:t> </a:t>
            </a:r>
            <a:r>
              <a:rPr lang="en-US" dirty="0" err="1" smtClean="0"/>
              <a:t>bunalımı</a:t>
            </a:r>
            <a:r>
              <a:rPr lang="en-US" dirty="0" smtClean="0"/>
              <a:t> </a:t>
            </a:r>
            <a:r>
              <a:rPr lang="en-US" dirty="0" err="1" smtClean="0"/>
              <a:t>sırasında</a:t>
            </a:r>
            <a:r>
              <a:rPr lang="en-US" dirty="0" smtClean="0"/>
              <a:t> </a:t>
            </a:r>
            <a:r>
              <a:rPr lang="en-US" dirty="0" err="1"/>
              <a:t>T</a:t>
            </a:r>
            <a:r>
              <a:rPr lang="en-US" smtClean="0"/>
              <a:t>ürkiye’nin</a:t>
            </a:r>
            <a:r>
              <a:rPr lang="en-US" dirty="0" smtClean="0"/>
              <a:t> </a:t>
            </a:r>
            <a:r>
              <a:rPr lang="en-US" dirty="0" err="1" smtClean="0"/>
              <a:t>tutumu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011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388</TotalTime>
  <Words>277</Words>
  <Application>Microsoft Macintosh PowerPoint</Application>
  <PresentationFormat>On-screen Show (4:3)</PresentationFormat>
  <Paragraphs>45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Solstice</vt:lpstr>
      <vt:lpstr>TÜRK DIŞ POLİTİKASI I (GÜZ 2019-2020)</vt:lpstr>
      <vt:lpstr>Ortadoğu’yla İlişkiler (1945-1960)</vt:lpstr>
      <vt:lpstr>Ortadoğu’yla İlişkiler (1945-1960)</vt:lpstr>
      <vt:lpstr>Ortadoğu’yla İlişkiler (1945-1960)</vt:lpstr>
      <vt:lpstr>Ortadoğu’yla İlişkiler (1945-1960)</vt:lpstr>
      <vt:lpstr>Ortadoğu’yla İlişkiler (1945-1960)</vt:lpstr>
      <vt:lpstr>Ortadoğu’yla İlişkiler (1945-1960)</vt:lpstr>
      <vt:lpstr>Ortadoğu’yla İlişkiler (1945-1960)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DIŞ POLİTİKASI (Güz 2018)</dc:title>
  <dc:creator>Ozge</dc:creator>
  <cp:lastModifiedBy>Ozge</cp:lastModifiedBy>
  <cp:revision>51</cp:revision>
  <dcterms:created xsi:type="dcterms:W3CDTF">2019-01-06T15:26:19Z</dcterms:created>
  <dcterms:modified xsi:type="dcterms:W3CDTF">2019-09-21T09:41:58Z</dcterms:modified>
</cp:coreProperties>
</file>