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smtClean="0">
                <a:solidFill>
                  <a:srgbClr val="660066"/>
                </a:solidFill>
              </a:rPr>
              <a:t>GÜZ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400" dirty="0" smtClean="0">
              <a:solidFill>
                <a:srgbClr val="660066"/>
              </a:solidFill>
            </a:endParaRPr>
          </a:p>
          <a:p>
            <a:pPr algn="ctr"/>
            <a:endParaRPr lang="en-US" sz="2400" dirty="0">
              <a:solidFill>
                <a:srgbClr val="660066"/>
              </a:solidFill>
            </a:endParaRPr>
          </a:p>
          <a:p>
            <a:pPr algn="ctr"/>
            <a:r>
              <a:rPr lang="en-US" sz="2400" dirty="0" smtClean="0">
                <a:solidFill>
                  <a:srgbClr val="660066"/>
                </a:solidFill>
              </a:rPr>
              <a:t>14. </a:t>
            </a:r>
            <a:r>
              <a:rPr lang="en-US" sz="2400" dirty="0" err="1">
                <a:solidFill>
                  <a:srgbClr val="660066"/>
                </a:solidFill>
              </a:rPr>
              <a:t>Hafta</a:t>
            </a:r>
            <a:r>
              <a:rPr lang="en-US" sz="2400" dirty="0">
                <a:solidFill>
                  <a:srgbClr val="660066"/>
                </a:solidFill>
              </a:rPr>
              <a:t>: </a:t>
            </a:r>
            <a:r>
              <a:rPr lang="en-US" sz="2400" dirty="0" err="1">
                <a:solidFill>
                  <a:srgbClr val="660066"/>
                </a:solidFill>
              </a:rPr>
              <a:t>Batı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Bloku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Ekseninde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Türkiye</a:t>
            </a:r>
            <a:r>
              <a:rPr lang="en-US" sz="2400" dirty="0">
                <a:solidFill>
                  <a:srgbClr val="660066"/>
                </a:solidFill>
              </a:rPr>
              <a:t> 1 (1945-</a:t>
            </a:r>
            <a:r>
              <a:rPr lang="en-US" sz="2400">
                <a:solidFill>
                  <a:srgbClr val="660066"/>
                </a:solidFill>
              </a:rPr>
              <a:t>1960</a:t>
            </a:r>
            <a:r>
              <a:rPr lang="en-US" sz="2400" smtClean="0">
                <a:solidFill>
                  <a:srgbClr val="660066"/>
                </a:solidFill>
              </a:rPr>
              <a:t>) IV </a:t>
            </a:r>
            <a:endParaRPr lang="en-US" sz="2400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38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(1945-1960)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596646" indent="-514350">
              <a:buAutoNum type="alphaUcPeriod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Devletleriyle</a:t>
            </a:r>
            <a:r>
              <a:rPr lang="en-US" dirty="0" smtClean="0"/>
              <a:t> 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(1945-1949)</a:t>
            </a:r>
          </a:p>
          <a:p>
            <a:pPr marL="82296" indent="0">
              <a:buNone/>
            </a:pPr>
            <a:r>
              <a:rPr lang="en-US" dirty="0" err="1" smtClean="0"/>
              <a:t>Bağımsızlığını</a:t>
            </a:r>
            <a:r>
              <a:rPr lang="en-US" dirty="0" smtClean="0"/>
              <a:t> </a:t>
            </a:r>
            <a:r>
              <a:rPr lang="en-US" dirty="0" err="1" smtClean="0"/>
              <a:t>kazanan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devletlerinin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tanınması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ziyaretler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: BM </a:t>
            </a:r>
            <a:r>
              <a:rPr lang="en-US" dirty="0" err="1" smtClean="0"/>
              <a:t>Taksim</a:t>
            </a:r>
            <a:r>
              <a:rPr lang="en-US" dirty="0" smtClean="0"/>
              <a:t>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104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Ortadoğu’yla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Komutanlığı</a:t>
            </a:r>
            <a:r>
              <a:rPr lang="en-US" dirty="0"/>
              <a:t> </a:t>
            </a:r>
            <a:r>
              <a:rPr lang="en-US" dirty="0" err="1" smtClean="0"/>
              <a:t>Projesinden</a:t>
            </a:r>
            <a:r>
              <a:rPr lang="en-US" dirty="0" smtClean="0"/>
              <a:t> 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Paktı’na</a:t>
            </a:r>
            <a:r>
              <a:rPr lang="en-US" dirty="0" smtClean="0"/>
              <a:t> (1950-1955)</a:t>
            </a:r>
          </a:p>
          <a:p>
            <a:pPr marL="596646" indent="-514350">
              <a:buAutoNum type="alphaUcPeriod"/>
            </a:pP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Komutanlığı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endParaRPr lang="en-US" dirty="0" smtClean="0"/>
          </a:p>
          <a:p>
            <a:pPr marL="596646" indent="-514350">
              <a:buAutoNum type="alphaUcPeriod"/>
            </a:pP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r>
              <a:rPr lang="en-US" dirty="0" smtClean="0"/>
              <a:t>, 24 </a:t>
            </a:r>
            <a:r>
              <a:rPr lang="en-US" dirty="0" err="1" smtClean="0"/>
              <a:t>Şubat</a:t>
            </a:r>
            <a:r>
              <a:rPr lang="en-US" dirty="0" smtClean="0"/>
              <a:t> 1955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Değişen</a:t>
            </a:r>
            <a:r>
              <a:rPr lang="en-US" dirty="0" smtClean="0"/>
              <a:t> ABD </a:t>
            </a:r>
            <a:r>
              <a:rPr lang="en-US" dirty="0" err="1" smtClean="0"/>
              <a:t>politikası</a:t>
            </a:r>
            <a:r>
              <a:rPr lang="en-US" dirty="0" smtClean="0"/>
              <a:t>, </a:t>
            </a:r>
            <a:r>
              <a:rPr lang="en-US" dirty="0" err="1" smtClean="0"/>
              <a:t>Eisenhower’la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Dulles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-Pakistan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, 2 Nisan 1954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5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Ortadoğu’yla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Türkiye-Irak</a:t>
            </a:r>
            <a:r>
              <a:rPr lang="en-US" dirty="0"/>
              <a:t> </a:t>
            </a:r>
            <a:r>
              <a:rPr lang="en-US" dirty="0" err="1"/>
              <a:t>Karşılıklı</a:t>
            </a:r>
            <a:r>
              <a:rPr lang="en-US" dirty="0"/>
              <a:t> </a:t>
            </a:r>
            <a:r>
              <a:rPr lang="en-US" dirty="0" err="1"/>
              <a:t>İşbirliği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, 24 </a:t>
            </a:r>
            <a:r>
              <a:rPr lang="en-US" dirty="0" err="1"/>
              <a:t>Şubat</a:t>
            </a:r>
            <a:r>
              <a:rPr lang="en-US" dirty="0"/>
              <a:t> </a:t>
            </a:r>
            <a:r>
              <a:rPr lang="en-US" dirty="0" smtClean="0"/>
              <a:t>1955</a:t>
            </a:r>
          </a:p>
          <a:p>
            <a:pPr marL="82296" indent="0">
              <a:buNone/>
            </a:pP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da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antlaşma</a:t>
            </a:r>
            <a:r>
              <a:rPr lang="en-US" dirty="0" smtClean="0"/>
              <a:t>, 8 </a:t>
            </a:r>
            <a:r>
              <a:rPr lang="en-US" dirty="0" err="1" smtClean="0"/>
              <a:t>maddeden</a:t>
            </a:r>
            <a:r>
              <a:rPr lang="en-US" dirty="0" smtClean="0"/>
              <a:t> </a:t>
            </a:r>
            <a:r>
              <a:rPr lang="en-US" dirty="0" err="1" smtClean="0"/>
              <a:t>oluşmaktadır</a:t>
            </a:r>
            <a:r>
              <a:rPr lang="en-US" dirty="0" smtClean="0"/>
              <a:t>. </a:t>
            </a:r>
            <a:r>
              <a:rPr lang="en-US" dirty="0" err="1" smtClean="0"/>
              <a:t>İlgili</a:t>
            </a:r>
            <a:r>
              <a:rPr lang="en-US" dirty="0" smtClean="0"/>
              <a:t> </a:t>
            </a:r>
            <a:r>
              <a:rPr lang="en-US" dirty="0" err="1" smtClean="0"/>
              <a:t>maddelerin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Paktı’nın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Paktı’ndan</a:t>
            </a:r>
            <a:r>
              <a:rPr lang="en-US" dirty="0" smtClean="0"/>
              <a:t> </a:t>
            </a:r>
            <a:r>
              <a:rPr lang="en-US" dirty="0" err="1" smtClean="0"/>
              <a:t>CENTO’ya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256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dirty="0" err="1">
                <a:solidFill>
                  <a:srgbClr val="660066"/>
                </a:solidFill>
              </a:rPr>
              <a:t>Ortadoğu’yla</a:t>
            </a:r>
            <a:r>
              <a:rPr lang="en-US" sz="3100" dirty="0">
                <a:solidFill>
                  <a:srgbClr val="660066"/>
                </a:solidFill>
              </a:rPr>
              <a:t> </a:t>
            </a:r>
            <a:r>
              <a:rPr lang="en-US" sz="3100" dirty="0" err="1">
                <a:solidFill>
                  <a:srgbClr val="660066"/>
                </a:solidFill>
              </a:rPr>
              <a:t>İlişkiler</a:t>
            </a:r>
            <a:r>
              <a:rPr lang="en-US" sz="3100" dirty="0">
                <a:solidFill>
                  <a:srgbClr val="660066"/>
                </a:solidFill>
              </a:rPr>
              <a:t> (1945-1960</a:t>
            </a:r>
            <a:r>
              <a:rPr lang="en-US" sz="4400" dirty="0">
                <a:solidFill>
                  <a:srgbClr val="660066"/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Bunalımları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(1956-1960)</a:t>
            </a:r>
          </a:p>
          <a:p>
            <a:pPr marL="82296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Süveyş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r>
              <a:rPr lang="en-US" dirty="0" smtClean="0"/>
              <a:t>, 1956</a:t>
            </a:r>
          </a:p>
          <a:p>
            <a:pPr marL="82296" indent="0">
              <a:buNone/>
            </a:pPr>
            <a:r>
              <a:rPr lang="en-US" dirty="0" err="1" smtClean="0"/>
              <a:t>Süveyş</a:t>
            </a:r>
            <a:r>
              <a:rPr lang="en-US" dirty="0" smtClean="0"/>
              <a:t> </a:t>
            </a:r>
            <a:r>
              <a:rPr lang="en-US" dirty="0" err="1" smtClean="0"/>
              <a:t>bunalımının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Süveyş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r>
              <a:rPr lang="en-US" dirty="0" smtClean="0"/>
              <a:t> </a:t>
            </a:r>
            <a:r>
              <a:rPr lang="en-US" dirty="0" err="1" smtClean="0"/>
              <a:t>sırasındaki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22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Ortadoğu’yla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r>
              <a:rPr lang="en-US" dirty="0" smtClean="0"/>
              <a:t>, 1957</a:t>
            </a:r>
          </a:p>
          <a:p>
            <a:pPr marL="82296" indent="0">
              <a:buNone/>
            </a:pP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krizinin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taraflar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politikasında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uriye’yle</a:t>
            </a:r>
            <a:r>
              <a:rPr lang="en-US" dirty="0" smtClean="0"/>
              <a:t> </a:t>
            </a:r>
            <a:r>
              <a:rPr lang="en-US" dirty="0" err="1" smtClean="0"/>
              <a:t>gerilen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Krizin</a:t>
            </a:r>
            <a:r>
              <a:rPr lang="en-US" dirty="0" smtClean="0"/>
              <a:t> </a:t>
            </a:r>
            <a:r>
              <a:rPr lang="en-US" dirty="0" err="1" smtClean="0"/>
              <a:t>yatışması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arabuluculuk</a:t>
            </a:r>
            <a:r>
              <a:rPr lang="en-US" dirty="0" smtClean="0"/>
              <a:t> </a:t>
            </a:r>
            <a:r>
              <a:rPr lang="en-US" dirty="0" err="1" smtClean="0"/>
              <a:t>girişimleri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Ortadoğu’yla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Darbesi</a:t>
            </a:r>
            <a:r>
              <a:rPr lang="en-US" dirty="0"/>
              <a:t> </a:t>
            </a:r>
            <a:r>
              <a:rPr lang="en-US" dirty="0" smtClean="0"/>
              <a:t>(1958)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CENTO’nun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Irak’ta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r>
              <a:rPr lang="en-US" dirty="0" smtClean="0"/>
              <a:t> </a:t>
            </a:r>
            <a:r>
              <a:rPr lang="en-US" dirty="0" err="1" smtClean="0"/>
              <a:t>değişikliği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Irak’a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Paktı’nın</a:t>
            </a:r>
            <a:r>
              <a:rPr lang="en-US" dirty="0" smtClean="0"/>
              <a:t> </a:t>
            </a:r>
            <a:r>
              <a:rPr lang="en-US" dirty="0" err="1" smtClean="0"/>
              <a:t>işlevini</a:t>
            </a:r>
            <a:r>
              <a:rPr lang="en-US" dirty="0" smtClean="0"/>
              <a:t> </a:t>
            </a:r>
            <a:r>
              <a:rPr lang="en-US" dirty="0" err="1" smtClean="0"/>
              <a:t>yitirmesi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55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dirty="0" err="1">
                <a:solidFill>
                  <a:srgbClr val="660066"/>
                </a:solidFill>
              </a:rPr>
              <a:t>Ortadoğu’yla</a:t>
            </a:r>
            <a:r>
              <a:rPr lang="en-US" sz="3100" dirty="0">
                <a:solidFill>
                  <a:srgbClr val="660066"/>
                </a:solidFill>
              </a:rPr>
              <a:t> </a:t>
            </a:r>
            <a:r>
              <a:rPr lang="en-US" sz="3100" dirty="0" err="1">
                <a:solidFill>
                  <a:srgbClr val="660066"/>
                </a:solidFill>
              </a:rPr>
              <a:t>İlişkiler</a:t>
            </a:r>
            <a:r>
              <a:rPr lang="en-US" sz="3100" dirty="0">
                <a:solidFill>
                  <a:srgbClr val="660066"/>
                </a:solidFill>
              </a:rPr>
              <a:t> (1945-196</a:t>
            </a:r>
            <a:r>
              <a:rPr lang="en-US" sz="2800" dirty="0">
                <a:solidFill>
                  <a:srgbClr val="660066"/>
                </a:solidFill>
              </a:rPr>
              <a:t>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D. </a:t>
            </a:r>
            <a:r>
              <a:rPr lang="en-US" dirty="0" err="1" smtClean="0"/>
              <a:t>Lübnan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Ürdün</a:t>
            </a:r>
            <a:r>
              <a:rPr lang="en-US" dirty="0" smtClean="0"/>
              <a:t> </a:t>
            </a:r>
            <a:r>
              <a:rPr lang="en-US" dirty="0" err="1" smtClean="0"/>
              <a:t>Olayları</a:t>
            </a:r>
            <a:r>
              <a:rPr lang="en-US" dirty="0" smtClean="0"/>
              <a:t> (1958)</a:t>
            </a:r>
          </a:p>
          <a:p>
            <a:pPr marL="82296" indent="0">
              <a:buNone/>
            </a:pPr>
            <a:r>
              <a:rPr lang="en-US" dirty="0" err="1" smtClean="0"/>
              <a:t>Lübnan’da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Eisenhower </a:t>
            </a:r>
            <a:r>
              <a:rPr lang="en-US" dirty="0" err="1" smtClean="0"/>
              <a:t>doktrininin</a:t>
            </a:r>
            <a:r>
              <a:rPr lang="en-US" dirty="0" smtClean="0"/>
              <a:t> </a:t>
            </a:r>
            <a:r>
              <a:rPr lang="en-US" dirty="0" err="1" smtClean="0"/>
              <a:t>uygulamaya</a:t>
            </a:r>
            <a:r>
              <a:rPr lang="en-US" dirty="0" smtClean="0"/>
              <a:t> </a:t>
            </a:r>
            <a:r>
              <a:rPr lang="en-US" dirty="0" err="1" smtClean="0"/>
              <a:t>konması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Ürdün’de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Ürdün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smtClean="0"/>
              <a:t>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01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388</TotalTime>
  <Words>277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 (GÜZ 2019-2020)</vt:lpstr>
      <vt:lpstr>Ortadoğu’yla İlişkiler (1945-1960)</vt:lpstr>
      <vt:lpstr>Ortadoğu’yla İlişkiler (1945-1960)</vt:lpstr>
      <vt:lpstr>Ortadoğu’yla İlişkiler (1945-1960)</vt:lpstr>
      <vt:lpstr>Ortadoğu’yla İlişkiler (1945-1960)</vt:lpstr>
      <vt:lpstr>Ortadoğu’yla İlişkiler (1945-1960)</vt:lpstr>
      <vt:lpstr>Ortadoğu’yla İlişkiler (1945-1960)</vt:lpstr>
      <vt:lpstr>Ortadoğu’yla İlişkiler (1945-1960)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51</cp:revision>
  <dcterms:created xsi:type="dcterms:W3CDTF">2019-01-06T15:26:19Z</dcterms:created>
  <dcterms:modified xsi:type="dcterms:W3CDTF">2019-09-21T09:41:58Z</dcterms:modified>
</cp:coreProperties>
</file>