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41C1D067-8D7F-449A-B0C4-3E9A90619E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66684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600" dirty="0"/>
              <a:t>Nitel Araştırma Desenleri (Gömülü Teori)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699257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37D4F9B-A2DD-4E1A-A803-D9F50D4CE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6ADF7F-ECD2-4729-911E-9936FA1ECE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Charmaz</a:t>
            </a:r>
            <a:r>
              <a:rPr lang="tr-TR" dirty="0"/>
              <a:t>, K.(2006). </a:t>
            </a:r>
            <a:r>
              <a:rPr lang="tr-TR" i="1" dirty="0" err="1"/>
              <a:t>Constructing</a:t>
            </a:r>
            <a:r>
              <a:rPr lang="tr-TR" i="1" dirty="0"/>
              <a:t> </a:t>
            </a:r>
            <a:r>
              <a:rPr lang="tr-TR" i="1" dirty="0" err="1"/>
              <a:t>Grounded</a:t>
            </a:r>
            <a:r>
              <a:rPr lang="tr-TR" i="1" dirty="0"/>
              <a:t> </a:t>
            </a:r>
            <a:r>
              <a:rPr lang="tr-TR" i="1" dirty="0" err="1"/>
              <a:t>Theory</a:t>
            </a:r>
            <a:r>
              <a:rPr lang="tr-TR" i="1" dirty="0"/>
              <a:t>: A </a:t>
            </a:r>
            <a:r>
              <a:rPr lang="tr-TR" i="1" dirty="0" err="1"/>
              <a:t>Practical</a:t>
            </a:r>
            <a:r>
              <a:rPr lang="tr-TR" i="1" dirty="0"/>
              <a:t> Guide Through </a:t>
            </a:r>
            <a:r>
              <a:rPr lang="tr-TR" i="1" dirty="0" err="1"/>
              <a:t>Qualitative</a:t>
            </a:r>
            <a:r>
              <a:rPr lang="tr-TR" i="1" dirty="0"/>
              <a:t> Analysis.</a:t>
            </a:r>
            <a:r>
              <a:rPr lang="tr-TR" dirty="0"/>
              <a:t> </a:t>
            </a:r>
            <a:r>
              <a:rPr lang="tr-TR" dirty="0" err="1"/>
              <a:t>Sage</a:t>
            </a:r>
            <a:r>
              <a:rPr lang="tr-TR" dirty="0"/>
              <a:t> Publications, </a:t>
            </a:r>
            <a:r>
              <a:rPr lang="tr-TR" dirty="0" err="1"/>
              <a:t>London</a:t>
            </a:r>
            <a:r>
              <a:rPr lang="tr-TR" dirty="0"/>
              <a:t>.</a:t>
            </a:r>
          </a:p>
          <a:p>
            <a:r>
              <a:rPr lang="en-US" dirty="0"/>
              <a:t>Creswell</a:t>
            </a:r>
            <a:r>
              <a:rPr lang="tr-TR" dirty="0"/>
              <a:t>,J.W.(2013).</a:t>
            </a:r>
            <a:r>
              <a:rPr lang="en-US" dirty="0"/>
              <a:t> Research Design Qualitative, Quantitative, And Mixed Method Approaches SAGE Publications</a:t>
            </a:r>
            <a:endParaRPr lang="tr-TR" dirty="0"/>
          </a:p>
          <a:p>
            <a:r>
              <a:rPr lang="tr-TR" dirty="0" err="1"/>
              <a:t>Goulding</a:t>
            </a:r>
            <a:r>
              <a:rPr lang="tr-TR" dirty="0"/>
              <a:t>, C. (2005). </a:t>
            </a:r>
            <a:r>
              <a:rPr lang="tr-TR" dirty="0" err="1"/>
              <a:t>Grounded</a:t>
            </a:r>
            <a:r>
              <a:rPr lang="tr-TR" dirty="0"/>
              <a:t> </a:t>
            </a:r>
            <a:r>
              <a:rPr lang="tr-TR" dirty="0" err="1"/>
              <a:t>theory</a:t>
            </a:r>
            <a:r>
              <a:rPr lang="tr-TR" dirty="0"/>
              <a:t>, </a:t>
            </a:r>
            <a:r>
              <a:rPr lang="tr-TR" dirty="0" err="1"/>
              <a:t>ethnography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phenomenology</a:t>
            </a:r>
            <a:r>
              <a:rPr lang="tr-TR" dirty="0"/>
              <a:t>: a </a:t>
            </a:r>
            <a:r>
              <a:rPr lang="tr-TR" dirty="0" err="1"/>
              <a:t>comparative</a:t>
            </a:r>
            <a:r>
              <a:rPr lang="tr-TR" dirty="0"/>
              <a:t> </a:t>
            </a:r>
            <a:r>
              <a:rPr lang="tr-TR" dirty="0" err="1"/>
              <a:t>analysis</a:t>
            </a:r>
            <a:r>
              <a:rPr lang="tr-TR" dirty="0"/>
              <a:t> of </a:t>
            </a:r>
            <a:r>
              <a:rPr lang="tr-TR" dirty="0" err="1"/>
              <a:t>three</a:t>
            </a:r>
            <a:r>
              <a:rPr lang="tr-TR" dirty="0"/>
              <a:t> </a:t>
            </a:r>
            <a:r>
              <a:rPr lang="tr-TR" dirty="0" err="1"/>
              <a:t>qualitative</a:t>
            </a:r>
            <a:r>
              <a:rPr lang="tr-TR" dirty="0"/>
              <a:t> </a:t>
            </a:r>
            <a:r>
              <a:rPr lang="tr-TR" dirty="0" err="1"/>
              <a:t>strategies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marketing </a:t>
            </a:r>
            <a:r>
              <a:rPr lang="tr-TR" dirty="0" err="1"/>
              <a:t>research</a:t>
            </a:r>
            <a:r>
              <a:rPr lang="tr-TR" dirty="0"/>
              <a:t>. </a:t>
            </a:r>
            <a:r>
              <a:rPr lang="tr-TR" i="1" dirty="0" err="1"/>
              <a:t>European</a:t>
            </a:r>
            <a:r>
              <a:rPr lang="tr-TR" i="1" dirty="0"/>
              <a:t> </a:t>
            </a:r>
            <a:r>
              <a:rPr lang="tr-TR" i="1" dirty="0" err="1"/>
              <a:t>Journal</a:t>
            </a:r>
            <a:r>
              <a:rPr lang="tr-TR" i="1" dirty="0"/>
              <a:t> of Marketing</a:t>
            </a:r>
            <a:r>
              <a:rPr lang="tr-TR" dirty="0"/>
              <a:t> 39, 294-308.</a:t>
            </a:r>
          </a:p>
          <a:p>
            <a:pPr lvl="0"/>
            <a:r>
              <a:rPr lang="tr-TR" dirty="0"/>
              <a:t>Strauss, A ve </a:t>
            </a:r>
            <a:r>
              <a:rPr lang="tr-TR" dirty="0" err="1"/>
              <a:t>Corbin</a:t>
            </a:r>
            <a:r>
              <a:rPr lang="tr-TR" dirty="0"/>
              <a:t>, J. (1998). </a:t>
            </a:r>
            <a:r>
              <a:rPr lang="tr-TR" i="1" dirty="0"/>
              <a:t>Basics of </a:t>
            </a:r>
            <a:r>
              <a:rPr lang="tr-TR" i="1" dirty="0" err="1"/>
              <a:t>Qualitative</a:t>
            </a:r>
            <a:r>
              <a:rPr lang="tr-TR" i="1" dirty="0"/>
              <a:t> </a:t>
            </a:r>
            <a:r>
              <a:rPr lang="tr-TR" i="1" dirty="0" err="1"/>
              <a:t>Research</a:t>
            </a:r>
            <a:r>
              <a:rPr lang="tr-TR" i="1" dirty="0"/>
              <a:t>: </a:t>
            </a:r>
            <a:r>
              <a:rPr lang="tr-TR" i="1" dirty="0" err="1"/>
              <a:t>Techniqıes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Procedures</a:t>
            </a:r>
            <a:r>
              <a:rPr lang="tr-TR" i="1" dirty="0"/>
              <a:t> </a:t>
            </a:r>
            <a:r>
              <a:rPr lang="tr-TR" i="1" dirty="0" err="1"/>
              <a:t>for</a:t>
            </a:r>
            <a:r>
              <a:rPr lang="tr-TR" i="1" dirty="0"/>
              <a:t> </a:t>
            </a:r>
            <a:r>
              <a:rPr lang="tr-TR" i="1" dirty="0" err="1"/>
              <a:t>Developing</a:t>
            </a:r>
            <a:r>
              <a:rPr lang="tr-TR" i="1" dirty="0"/>
              <a:t> </a:t>
            </a:r>
            <a:r>
              <a:rPr lang="tr-TR" i="1" dirty="0" err="1"/>
              <a:t>Grounded</a:t>
            </a:r>
            <a:r>
              <a:rPr lang="tr-TR" i="1" dirty="0"/>
              <a:t> </a:t>
            </a:r>
            <a:r>
              <a:rPr lang="tr-TR" i="1" dirty="0" err="1"/>
              <a:t>Theory</a:t>
            </a:r>
            <a:r>
              <a:rPr lang="tr-TR" i="1" dirty="0"/>
              <a:t>,</a:t>
            </a:r>
            <a:r>
              <a:rPr lang="tr-TR" dirty="0"/>
              <a:t> </a:t>
            </a:r>
            <a:r>
              <a:rPr lang="tr-TR" dirty="0" err="1"/>
              <a:t>Sage</a:t>
            </a:r>
            <a:r>
              <a:rPr lang="tr-TR" dirty="0"/>
              <a:t> Publications, </a:t>
            </a:r>
            <a:r>
              <a:rPr lang="tr-TR" dirty="0" err="1"/>
              <a:t>London</a:t>
            </a:r>
            <a:r>
              <a:rPr lang="tr-TR" dirty="0"/>
              <a:t>. </a:t>
            </a:r>
          </a:p>
          <a:p>
            <a:pPr lvl="0"/>
            <a:r>
              <a:rPr lang="tr-TR" dirty="0"/>
              <a:t>Yıldırım, A. ve Şimşek, H. (2006). </a:t>
            </a:r>
            <a:r>
              <a:rPr lang="tr-TR" i="1" dirty="0"/>
              <a:t>Sosyal Bilimlerde Nitel Araştırma Yöntemleri</a:t>
            </a:r>
            <a:r>
              <a:rPr lang="tr-TR" dirty="0"/>
              <a:t>. Seçkin Yayıncılık, Ankara.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C260E07-B569-4A8C-B499-2420FF3AC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1252" y="946778"/>
            <a:ext cx="8911687" cy="1280890"/>
          </a:xfrm>
        </p:spPr>
        <p:txBody>
          <a:bodyPr/>
          <a:lstStyle/>
          <a:p>
            <a:r>
              <a:rPr lang="tr-TR" dirty="0"/>
              <a:t>Nitel Araştırma Desenleri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9212BAE-6487-4673-8325-FD41276DE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7829406" cy="3777622"/>
          </a:xfrm>
        </p:spPr>
        <p:txBody>
          <a:bodyPr/>
          <a:lstStyle/>
          <a:p>
            <a:pPr marL="0" indent="0">
              <a:buNone/>
            </a:pPr>
            <a:r>
              <a:rPr lang="tr-TR" sz="2000" dirty="0">
                <a:latin typeface="+mj-lt"/>
                <a:cs typeface="Times New Roman" pitchFamily="18" charset="0"/>
              </a:rPr>
              <a:t>Nitel araştırma desenleri araştırmanın yaklaşımını belirleyen ve çeşitli aşamalarının bu yaklaşım çerçevesinde tutarlı olmasına rehberlik eden bir strateji olarak tanımlanabilir. Kavram olarak “araştırma deseni” sistematik, sınırları ve aşamaları açık-seçik bir biçimde belirlenmiş bir süreci çağrıştırır.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005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E858AD3-886C-4DB9-8470-04F419DA2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Nitel Araştırma Desenleri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7A122F2-1A6E-47A1-B385-A601741F35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Strauss &amp; Corbin (1990) </a:t>
            </a:r>
            <a:endParaRPr lang="tr-TR" sz="2400" dirty="0"/>
          </a:p>
          <a:p>
            <a:r>
              <a:rPr lang="tr-TR" sz="2400" dirty="0"/>
              <a:t>Gömülü Teori (</a:t>
            </a:r>
            <a:r>
              <a:rPr lang="en-US" sz="2400" dirty="0" err="1"/>
              <a:t>Kuram</a:t>
            </a:r>
            <a:r>
              <a:rPr lang="en-US" sz="2400" dirty="0"/>
              <a:t> </a:t>
            </a:r>
            <a:r>
              <a:rPr lang="en-US" sz="2400" dirty="0" err="1"/>
              <a:t>Oluşturma</a:t>
            </a:r>
            <a:r>
              <a:rPr lang="tr-TR" sz="2400" dirty="0"/>
              <a:t>, </a:t>
            </a:r>
            <a:r>
              <a:rPr lang="tr-TR" sz="2400" dirty="0" err="1"/>
              <a:t>Grounded</a:t>
            </a:r>
            <a:r>
              <a:rPr lang="tr-TR" sz="2400" dirty="0"/>
              <a:t> </a:t>
            </a:r>
            <a:r>
              <a:rPr lang="tr-TR" sz="2400" dirty="0" err="1"/>
              <a:t>Theory</a:t>
            </a:r>
            <a:r>
              <a:rPr lang="tr-TR" sz="2400" dirty="0"/>
              <a:t>)</a:t>
            </a:r>
            <a:endParaRPr lang="en-US" sz="2400" dirty="0"/>
          </a:p>
          <a:p>
            <a:r>
              <a:rPr lang="en-US" sz="2400" dirty="0" err="1"/>
              <a:t>Etnografya</a:t>
            </a:r>
            <a:endParaRPr lang="en-US" sz="2400" dirty="0"/>
          </a:p>
          <a:p>
            <a:r>
              <a:rPr lang="en-US" sz="2400" dirty="0" err="1"/>
              <a:t>Fenomenoloji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67738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8219CDD-91D5-4758-9EFD-A3B553360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157" y="624110"/>
            <a:ext cx="11237843" cy="1280890"/>
          </a:xfrm>
        </p:spPr>
        <p:txBody>
          <a:bodyPr>
            <a:normAutofit/>
          </a:bodyPr>
          <a:lstStyle/>
          <a:p>
            <a:r>
              <a:rPr lang="en-US" sz="3200" dirty="0" err="1"/>
              <a:t>Gömülü</a:t>
            </a:r>
            <a:r>
              <a:rPr lang="en-US" sz="3200" dirty="0"/>
              <a:t> </a:t>
            </a:r>
            <a:r>
              <a:rPr lang="en-US" sz="3200" dirty="0" err="1"/>
              <a:t>Teori</a:t>
            </a:r>
            <a:endParaRPr lang="en-US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A9ED056-16D3-4984-A14C-71CD00572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6760" y="2133600"/>
            <a:ext cx="9075713" cy="3777622"/>
          </a:xfrm>
        </p:spPr>
        <p:txBody>
          <a:bodyPr>
            <a:normAutofit/>
          </a:bodyPr>
          <a:lstStyle/>
          <a:p>
            <a:r>
              <a:rPr lang="tr-TR" sz="2000" dirty="0"/>
              <a:t>A</a:t>
            </a:r>
            <a:r>
              <a:rPr lang="en-US" sz="2000" dirty="0" err="1"/>
              <a:t>macı</a:t>
            </a:r>
            <a:r>
              <a:rPr lang="tr-TR" sz="2000" dirty="0"/>
              <a:t>,</a:t>
            </a:r>
            <a:r>
              <a:rPr lang="en-US" sz="2000" dirty="0"/>
              <a:t> </a:t>
            </a:r>
            <a:r>
              <a:rPr lang="en-US" sz="2000" dirty="0" err="1"/>
              <a:t>betimlemenin</a:t>
            </a:r>
            <a:r>
              <a:rPr lang="en-US" sz="2000" dirty="0"/>
              <a:t> </a:t>
            </a:r>
            <a:r>
              <a:rPr lang="en-US" sz="2000" dirty="0" err="1"/>
              <a:t>ötesine</a:t>
            </a:r>
            <a:r>
              <a:rPr lang="en-US" sz="2000" dirty="0"/>
              <a:t> </a:t>
            </a:r>
            <a:r>
              <a:rPr lang="en-US" sz="2000" dirty="0" err="1"/>
              <a:t>geçmek</a:t>
            </a:r>
            <a:r>
              <a:rPr lang="en-US" sz="2000" dirty="0"/>
              <a:t>,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süreç</a:t>
            </a:r>
            <a:r>
              <a:rPr lang="en-US" sz="2000" dirty="0"/>
              <a:t> </a:t>
            </a:r>
            <a:r>
              <a:rPr lang="en-US" sz="2000" dirty="0" err="1"/>
              <a:t>veya</a:t>
            </a:r>
            <a:r>
              <a:rPr lang="tr-TR" sz="2000" dirty="0"/>
              <a:t> </a:t>
            </a:r>
            <a:r>
              <a:rPr lang="en-US" sz="2000" dirty="0" err="1"/>
              <a:t>eyleme</a:t>
            </a:r>
            <a:r>
              <a:rPr lang="en-US" sz="2000" dirty="0"/>
              <a:t> </a:t>
            </a:r>
            <a:r>
              <a:rPr lang="en-US" sz="2000" dirty="0" err="1"/>
              <a:t>ilişkin</a:t>
            </a:r>
            <a:r>
              <a:rPr lang="en-US" sz="2000" dirty="0"/>
              <a:t> “</a:t>
            </a:r>
            <a:r>
              <a:rPr lang="en-US" sz="2000" dirty="0" err="1"/>
              <a:t>birleştirilmiş</a:t>
            </a:r>
            <a:r>
              <a:rPr lang="en-US" sz="2000" dirty="0"/>
              <a:t> </a:t>
            </a:r>
            <a:r>
              <a:rPr lang="en-US" sz="2000" dirty="0" err="1"/>
              <a:t>kuramsal</a:t>
            </a:r>
            <a:r>
              <a:rPr lang="en-US" sz="2000" dirty="0"/>
              <a:t> </a:t>
            </a:r>
            <a:r>
              <a:rPr lang="en-US" sz="2000" dirty="0" err="1"/>
              <a:t>açıklama</a:t>
            </a:r>
            <a:r>
              <a:rPr lang="en-US" sz="2000" dirty="0"/>
              <a:t> ” </a:t>
            </a:r>
            <a:r>
              <a:rPr lang="en-US" sz="2000" dirty="0" err="1"/>
              <a:t>ortaya</a:t>
            </a:r>
            <a:r>
              <a:rPr lang="en-US" sz="2000" dirty="0"/>
              <a:t> </a:t>
            </a:r>
            <a:r>
              <a:rPr lang="en-US" sz="2000" dirty="0" err="1"/>
              <a:t>koymak</a:t>
            </a:r>
            <a:r>
              <a:rPr lang="en-US" sz="2000" dirty="0"/>
              <a:t>,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kuram</a:t>
            </a:r>
            <a:r>
              <a:rPr lang="en-US" sz="2000" dirty="0"/>
              <a:t> </a:t>
            </a:r>
            <a:r>
              <a:rPr lang="en-US" sz="2000" dirty="0" err="1"/>
              <a:t>oluşturmak</a:t>
            </a:r>
            <a:r>
              <a:rPr lang="en-US" sz="2000" dirty="0"/>
              <a:t> </a:t>
            </a:r>
            <a:r>
              <a:rPr lang="en-US" sz="2000" dirty="0" err="1"/>
              <a:t>ya</a:t>
            </a:r>
            <a:r>
              <a:rPr lang="en-US" sz="2000" dirty="0"/>
              <a:t> da</a:t>
            </a:r>
            <a:r>
              <a:rPr lang="tr-TR" sz="2000" dirty="0"/>
              <a:t> </a:t>
            </a:r>
            <a:r>
              <a:rPr lang="en-US" sz="2000" dirty="0" err="1"/>
              <a:t>keşfetmektir</a:t>
            </a:r>
            <a:r>
              <a:rPr lang="en-US" sz="2000" dirty="0"/>
              <a:t> (Creswell, 2013).</a:t>
            </a:r>
            <a:endParaRPr lang="tr-TR" sz="2000" dirty="0"/>
          </a:p>
          <a:p>
            <a:r>
              <a:rPr lang="en-US" sz="2000" dirty="0" err="1"/>
              <a:t>Charmaz</a:t>
            </a:r>
            <a:r>
              <a:rPr lang="en-US" sz="2000" dirty="0"/>
              <a:t> (2002) </a:t>
            </a:r>
            <a:r>
              <a:rPr lang="en-US" sz="2000" dirty="0" err="1"/>
              <a:t>bu</a:t>
            </a:r>
            <a:r>
              <a:rPr lang="en-US" sz="2000" dirty="0"/>
              <a:t> </a:t>
            </a:r>
            <a:r>
              <a:rPr lang="en-US" sz="2000" dirty="0" err="1"/>
              <a:t>araştırma</a:t>
            </a:r>
            <a:r>
              <a:rPr lang="en-US" sz="2000" dirty="0"/>
              <a:t> </a:t>
            </a:r>
            <a:r>
              <a:rPr lang="en-US" sz="2000" dirty="0" err="1"/>
              <a:t>yaklaşımının</a:t>
            </a:r>
            <a:r>
              <a:rPr lang="en-US" sz="2000" dirty="0"/>
              <a:t> </a:t>
            </a:r>
            <a:r>
              <a:rPr lang="en-US" sz="2000" dirty="0" err="1"/>
              <a:t>amacını</a:t>
            </a:r>
            <a:r>
              <a:rPr lang="en-US" sz="2000" dirty="0"/>
              <a:t>,</a:t>
            </a:r>
            <a:r>
              <a:rPr lang="tr-TR" sz="2000" dirty="0"/>
              <a:t> </a:t>
            </a:r>
            <a:r>
              <a:rPr lang="en-US" sz="2000" dirty="0" err="1"/>
              <a:t>kavramsal</a:t>
            </a:r>
            <a:r>
              <a:rPr lang="en-US" sz="2000" dirty="0"/>
              <a:t> </a:t>
            </a:r>
            <a:r>
              <a:rPr lang="en-US" sz="2000" dirty="0" err="1"/>
              <a:t>kategoriler</a:t>
            </a:r>
            <a:r>
              <a:rPr lang="en-US" sz="2000" dirty="0"/>
              <a:t> </a:t>
            </a:r>
            <a:r>
              <a:rPr lang="en-US" sz="2000" dirty="0" err="1"/>
              <a:t>arasındaki</a:t>
            </a:r>
            <a:r>
              <a:rPr lang="en-US" sz="2000" dirty="0"/>
              <a:t> </a:t>
            </a:r>
            <a:r>
              <a:rPr lang="en-US" sz="2000" dirty="0" err="1"/>
              <a:t>ilişkileri</a:t>
            </a:r>
            <a:r>
              <a:rPr lang="en-US" sz="2000" dirty="0"/>
              <a:t> </a:t>
            </a:r>
            <a:r>
              <a:rPr lang="en-US" sz="2000" dirty="0" err="1"/>
              <a:t>göstermek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bunların</a:t>
            </a:r>
            <a:r>
              <a:rPr lang="en-US" sz="2000" dirty="0"/>
              <a:t> </a:t>
            </a:r>
            <a:r>
              <a:rPr lang="en-US" sz="2000" dirty="0" err="1"/>
              <a:t>hangi</a:t>
            </a:r>
            <a:r>
              <a:rPr lang="en-US" sz="2000" dirty="0"/>
              <a:t> </a:t>
            </a:r>
            <a:r>
              <a:rPr lang="en-US" sz="2000" dirty="0" err="1"/>
              <a:t>kuramsal</a:t>
            </a:r>
            <a:r>
              <a:rPr lang="en-US" sz="2000" dirty="0"/>
              <a:t> </a:t>
            </a:r>
            <a:r>
              <a:rPr lang="en-US" sz="2000" dirty="0" err="1"/>
              <a:t>ilişkiler</a:t>
            </a:r>
            <a:r>
              <a:rPr lang="tr-TR" sz="2000" dirty="0"/>
              <a:t> </a:t>
            </a:r>
            <a:r>
              <a:rPr lang="en-US" sz="2000" dirty="0" err="1"/>
              <a:t>çerçevesinde</a:t>
            </a:r>
            <a:r>
              <a:rPr lang="en-US" sz="2000" dirty="0"/>
              <a:t> </a:t>
            </a:r>
            <a:r>
              <a:rPr lang="en-US" sz="2000" dirty="0" err="1"/>
              <a:t>oluştuğunu</a:t>
            </a:r>
            <a:r>
              <a:rPr lang="en-US" sz="2000" dirty="0"/>
              <a:t>, </a:t>
            </a:r>
            <a:r>
              <a:rPr lang="en-US" sz="2000" dirty="0" err="1"/>
              <a:t>değiştirildiğini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sürdürüldüğünü</a:t>
            </a:r>
            <a:r>
              <a:rPr lang="en-US" sz="2000" dirty="0"/>
              <a:t> </a:t>
            </a:r>
            <a:r>
              <a:rPr lang="en-US" sz="2000" dirty="0" err="1"/>
              <a:t>ortaya</a:t>
            </a:r>
            <a:r>
              <a:rPr lang="en-US" sz="2000" dirty="0"/>
              <a:t> </a:t>
            </a:r>
            <a:r>
              <a:rPr lang="en-US" sz="2000" dirty="0" err="1"/>
              <a:t>koymak</a:t>
            </a:r>
            <a:r>
              <a:rPr lang="en-US" sz="2000" dirty="0"/>
              <a:t> </a:t>
            </a:r>
            <a:r>
              <a:rPr lang="en-US" sz="2000" dirty="0" err="1"/>
              <a:t>olarak</a:t>
            </a:r>
            <a:r>
              <a:rPr lang="en-US" sz="2000" dirty="0"/>
              <a:t> </a:t>
            </a:r>
            <a:r>
              <a:rPr lang="en-US" sz="2000" dirty="0" err="1"/>
              <a:t>tanımlamıştır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8341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2CD1AD6-19EF-4D33-B80C-5CFE98C06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Kuram</a:t>
            </a:r>
            <a:r>
              <a:rPr lang="en-US" dirty="0"/>
              <a:t> </a:t>
            </a:r>
            <a:r>
              <a:rPr lang="en-US" dirty="0" err="1"/>
              <a:t>Oluşturmanın</a:t>
            </a:r>
            <a:r>
              <a:rPr lang="en-US" dirty="0"/>
              <a:t> </a:t>
            </a:r>
            <a:r>
              <a:rPr lang="en-US" dirty="0" err="1"/>
              <a:t>Özellikleri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6CCAF70-90B6-4380-8A4B-C9F2255621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2377" y="2040835"/>
            <a:ext cx="8915400" cy="3777622"/>
          </a:xfrm>
        </p:spPr>
        <p:txBody>
          <a:bodyPr>
            <a:normAutofit lnSpcReduction="10000"/>
          </a:bodyPr>
          <a:lstStyle/>
          <a:p>
            <a:r>
              <a:rPr lang="en-US" sz="2000" dirty="0" err="1"/>
              <a:t>Araştırmacılar</a:t>
            </a:r>
            <a:r>
              <a:rPr lang="en-US" sz="2000" dirty="0"/>
              <a:t> zaman </a:t>
            </a:r>
            <a:r>
              <a:rPr lang="en-US" sz="2000" dirty="0" err="1"/>
              <a:t>içinde</a:t>
            </a:r>
            <a:r>
              <a:rPr lang="en-US" sz="2000" dirty="0"/>
              <a:t> </a:t>
            </a:r>
            <a:r>
              <a:rPr lang="en-US" sz="2000" dirty="0" err="1"/>
              <a:t>oluşan</a:t>
            </a:r>
            <a:r>
              <a:rPr lang="en-US" sz="2000" dirty="0"/>
              <a:t> </a:t>
            </a:r>
            <a:r>
              <a:rPr lang="en-US" sz="2000" dirty="0" err="1"/>
              <a:t>farklı</a:t>
            </a:r>
            <a:r>
              <a:rPr lang="en-US" sz="2000" dirty="0"/>
              <a:t> </a:t>
            </a:r>
            <a:r>
              <a:rPr lang="en-US" sz="2000" dirty="0" err="1"/>
              <a:t>adım</a:t>
            </a:r>
            <a:r>
              <a:rPr lang="en-US" sz="2000" dirty="0"/>
              <a:t> </a:t>
            </a:r>
            <a:r>
              <a:rPr lang="en-US" sz="2000" dirty="0" err="1"/>
              <a:t>veya</a:t>
            </a:r>
            <a:r>
              <a:rPr lang="en-US" sz="2000" dirty="0"/>
              <a:t> </a:t>
            </a:r>
            <a:r>
              <a:rPr lang="en-US" sz="2000" dirty="0" err="1"/>
              <a:t>evreye</a:t>
            </a:r>
            <a:r>
              <a:rPr lang="en-US" sz="2000" dirty="0"/>
              <a:t> </a:t>
            </a:r>
            <a:r>
              <a:rPr lang="en-US" sz="2000" dirty="0" err="1"/>
              <a:t>sahip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süreç</a:t>
            </a:r>
            <a:r>
              <a:rPr lang="en-US" sz="2000" dirty="0"/>
              <a:t> </a:t>
            </a:r>
            <a:r>
              <a:rPr lang="en-US" sz="2000" dirty="0" err="1"/>
              <a:t>veya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tr-TR" sz="2000" dirty="0"/>
              <a:t> </a:t>
            </a:r>
            <a:r>
              <a:rPr lang="en-US" sz="2000" dirty="0" err="1"/>
              <a:t>eyleme</a:t>
            </a:r>
            <a:r>
              <a:rPr lang="en-US" sz="2000" dirty="0"/>
              <a:t> </a:t>
            </a:r>
            <a:r>
              <a:rPr lang="en-US" sz="2000" dirty="0" err="1"/>
              <a:t>odaklanır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Araştırmacı</a:t>
            </a:r>
            <a:r>
              <a:rPr lang="en-US" sz="2000" dirty="0"/>
              <a:t> </a:t>
            </a:r>
            <a:r>
              <a:rPr lang="en-US" sz="2000" dirty="0" err="1"/>
              <a:t>en</a:t>
            </a:r>
            <a:r>
              <a:rPr lang="en-US" sz="2000" dirty="0"/>
              <a:t> son </a:t>
            </a:r>
            <a:r>
              <a:rPr lang="en-US" sz="2000" dirty="0" err="1"/>
              <a:t>aşamada</a:t>
            </a:r>
            <a:r>
              <a:rPr lang="en-US" sz="2000" dirty="0"/>
              <a:t> </a:t>
            </a:r>
            <a:r>
              <a:rPr lang="en-US" sz="2000" dirty="0" err="1"/>
              <a:t>bu</a:t>
            </a:r>
            <a:r>
              <a:rPr lang="en-US" sz="2000" dirty="0"/>
              <a:t> </a:t>
            </a:r>
            <a:r>
              <a:rPr lang="en-US" sz="2000" dirty="0" err="1"/>
              <a:t>süreç</a:t>
            </a:r>
            <a:r>
              <a:rPr lang="en-US" sz="2000" dirty="0"/>
              <a:t> </a:t>
            </a:r>
            <a:r>
              <a:rPr lang="en-US" sz="2000" dirty="0" err="1"/>
              <a:t>veya</a:t>
            </a:r>
            <a:r>
              <a:rPr lang="en-US" sz="2000" dirty="0"/>
              <a:t> </a:t>
            </a:r>
            <a:r>
              <a:rPr lang="en-US" sz="2000" dirty="0" err="1"/>
              <a:t>eyleme</a:t>
            </a:r>
            <a:r>
              <a:rPr lang="en-US" sz="2000" dirty="0"/>
              <a:t> </a:t>
            </a:r>
            <a:r>
              <a:rPr lang="en-US" sz="2000" dirty="0" err="1"/>
              <a:t>ilişkin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kuram</a:t>
            </a:r>
            <a:r>
              <a:rPr lang="en-US" sz="2000" dirty="0"/>
              <a:t> </a:t>
            </a:r>
            <a:r>
              <a:rPr lang="en-US" sz="2000" dirty="0" err="1"/>
              <a:t>geliştirmeye</a:t>
            </a:r>
            <a:r>
              <a:rPr lang="tr-TR" sz="2000" dirty="0"/>
              <a:t> </a:t>
            </a:r>
            <a:r>
              <a:rPr lang="en-US" sz="2000" dirty="0" err="1"/>
              <a:t>çalışır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Kuramlar</a:t>
            </a:r>
            <a:r>
              <a:rPr lang="en-US" sz="2000" dirty="0"/>
              <a:t> </a:t>
            </a:r>
            <a:r>
              <a:rPr lang="en-US" sz="2000" dirty="0" err="1"/>
              <a:t>araştırmadan</a:t>
            </a:r>
            <a:r>
              <a:rPr lang="en-US" sz="2000" dirty="0"/>
              <a:t> </a:t>
            </a:r>
            <a:r>
              <a:rPr lang="en-US" sz="2000" dirty="0" err="1"/>
              <a:t>çıkar</a:t>
            </a:r>
            <a:r>
              <a:rPr lang="en-US" sz="2000" dirty="0"/>
              <a:t>, </a:t>
            </a:r>
            <a:r>
              <a:rPr lang="en-US" sz="2000" dirty="0" err="1"/>
              <a:t>araştırmayı</a:t>
            </a:r>
            <a:r>
              <a:rPr lang="en-US" sz="2000" dirty="0"/>
              <a:t> </a:t>
            </a:r>
            <a:r>
              <a:rPr lang="en-US" sz="2000" dirty="0" err="1"/>
              <a:t>etkilemezler</a:t>
            </a:r>
            <a:r>
              <a:rPr lang="en-US" sz="2000" dirty="0"/>
              <a:t>.</a:t>
            </a:r>
            <a:endParaRPr lang="tr-TR" sz="2000" dirty="0"/>
          </a:p>
          <a:p>
            <a:r>
              <a:rPr lang="en-US" sz="2000" dirty="0" err="1"/>
              <a:t>Hatırlatıcı</a:t>
            </a:r>
            <a:r>
              <a:rPr lang="en-US" sz="2000" dirty="0"/>
              <a:t> </a:t>
            </a:r>
            <a:r>
              <a:rPr lang="en-US" sz="2000" dirty="0" err="1"/>
              <a:t>notlar</a:t>
            </a:r>
            <a:r>
              <a:rPr lang="en-US" sz="2000" dirty="0"/>
              <a:t> </a:t>
            </a:r>
            <a:r>
              <a:rPr lang="en-US" sz="2000" dirty="0" err="1"/>
              <a:t>tutma</a:t>
            </a:r>
            <a:r>
              <a:rPr lang="en-US" sz="2000" dirty="0"/>
              <a:t>, </a:t>
            </a:r>
            <a:r>
              <a:rPr lang="en-US" sz="2000" dirty="0" err="1"/>
              <a:t>veriler</a:t>
            </a:r>
            <a:r>
              <a:rPr lang="en-US" sz="2000" dirty="0"/>
              <a:t> </a:t>
            </a:r>
            <a:r>
              <a:rPr lang="en-US" sz="2000" dirty="0" err="1"/>
              <a:t>analiz</a:t>
            </a:r>
            <a:r>
              <a:rPr lang="en-US" sz="2000" dirty="0"/>
              <a:t> </a:t>
            </a:r>
            <a:r>
              <a:rPr lang="en-US" sz="2000" dirty="0" err="1"/>
              <a:t>edildikçe</a:t>
            </a:r>
            <a:r>
              <a:rPr lang="en-US" sz="2000" dirty="0"/>
              <a:t> </a:t>
            </a:r>
            <a:r>
              <a:rPr lang="en-US" sz="2000" dirty="0" err="1"/>
              <a:t>fikirlerin</a:t>
            </a:r>
            <a:r>
              <a:rPr lang="en-US" sz="2000" dirty="0"/>
              <a:t> </a:t>
            </a:r>
            <a:r>
              <a:rPr lang="en-US" sz="2000" dirty="0" err="1"/>
              <a:t>kağıda</a:t>
            </a:r>
            <a:r>
              <a:rPr lang="en-US" sz="2000" dirty="0"/>
              <a:t> </a:t>
            </a:r>
            <a:r>
              <a:rPr lang="en-US" sz="2000" dirty="0" err="1"/>
              <a:t>dökülmesi</a:t>
            </a:r>
            <a:r>
              <a:rPr lang="en-US" sz="2000" dirty="0"/>
              <a:t> </a:t>
            </a:r>
            <a:r>
              <a:rPr lang="en-US" sz="2000" dirty="0" err="1"/>
              <a:t>kuram</a:t>
            </a:r>
            <a:r>
              <a:rPr lang="tr-TR" sz="2000" dirty="0"/>
              <a:t> </a:t>
            </a:r>
            <a:r>
              <a:rPr lang="en-US" sz="2000" dirty="0" err="1"/>
              <a:t>geliştirme</a:t>
            </a:r>
            <a:r>
              <a:rPr lang="en-US" sz="2000" dirty="0"/>
              <a:t> </a:t>
            </a:r>
            <a:r>
              <a:rPr lang="en-US" sz="2000" dirty="0" err="1"/>
              <a:t>çalışmasının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parçası</a:t>
            </a:r>
            <a:r>
              <a:rPr lang="en-US" sz="2000" dirty="0"/>
              <a:t> </a:t>
            </a:r>
            <a:r>
              <a:rPr lang="en-US" sz="2000" dirty="0" err="1"/>
              <a:t>haline</a:t>
            </a:r>
            <a:r>
              <a:rPr lang="en-US" sz="2000" dirty="0"/>
              <a:t> </a:t>
            </a:r>
            <a:r>
              <a:rPr lang="en-US" sz="2000" dirty="0" err="1"/>
              <a:t>gelir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En</a:t>
            </a:r>
            <a:r>
              <a:rPr lang="en-US" sz="2000" dirty="0"/>
              <a:t> </a:t>
            </a:r>
            <a:r>
              <a:rPr lang="en-US" sz="2000" dirty="0" err="1"/>
              <a:t>temel</a:t>
            </a:r>
            <a:r>
              <a:rPr lang="en-US" sz="2000" dirty="0"/>
              <a:t> </a:t>
            </a:r>
            <a:r>
              <a:rPr lang="en-US" sz="2000" dirty="0" err="1"/>
              <a:t>veri</a:t>
            </a:r>
            <a:r>
              <a:rPr lang="en-US" sz="2000" dirty="0"/>
              <a:t> </a:t>
            </a:r>
            <a:r>
              <a:rPr lang="en-US" sz="2000" dirty="0" err="1"/>
              <a:t>toplama</a:t>
            </a:r>
            <a:r>
              <a:rPr lang="en-US" sz="2000" dirty="0"/>
              <a:t> </a:t>
            </a:r>
            <a:r>
              <a:rPr lang="en-US" sz="2000" dirty="0" err="1"/>
              <a:t>şekli</a:t>
            </a:r>
            <a:r>
              <a:rPr lang="en-US" sz="2000" dirty="0"/>
              <a:t> </a:t>
            </a:r>
            <a:r>
              <a:rPr lang="en-US" sz="2000" dirty="0" err="1"/>
              <a:t>genellikle</a:t>
            </a:r>
            <a:r>
              <a:rPr lang="en-US" sz="2000" dirty="0"/>
              <a:t> </a:t>
            </a:r>
            <a:r>
              <a:rPr lang="en-US" sz="2000" dirty="0" err="1"/>
              <a:t>görüşmedir</a:t>
            </a:r>
            <a:r>
              <a:rPr lang="en-US" sz="2000" dirty="0"/>
              <a:t>.</a:t>
            </a:r>
            <a:endParaRPr lang="tr-TR" sz="2000" dirty="0"/>
          </a:p>
          <a:p>
            <a:r>
              <a:rPr lang="tr-TR" sz="2000" dirty="0"/>
              <a:t>A</a:t>
            </a:r>
            <a:r>
              <a:rPr lang="en-US" sz="2000" dirty="0" err="1"/>
              <a:t>çık</a:t>
            </a:r>
            <a:r>
              <a:rPr lang="en-US" sz="2000" dirty="0"/>
              <a:t> </a:t>
            </a:r>
            <a:r>
              <a:rPr lang="en-US" sz="2000" dirty="0" err="1"/>
              <a:t>kategoriler</a:t>
            </a:r>
            <a:r>
              <a:rPr lang="en-US" sz="2000" dirty="0"/>
              <a:t> </a:t>
            </a:r>
            <a:r>
              <a:rPr lang="en-US" sz="2000" dirty="0" err="1"/>
              <a:t>geliştiril</a:t>
            </a:r>
            <a:r>
              <a:rPr lang="tr-TR" sz="2000" dirty="0" err="1"/>
              <a:t>ilir</a:t>
            </a:r>
            <a:r>
              <a:rPr lang="tr-TR" sz="2000" dirty="0"/>
              <a:t> ve </a:t>
            </a:r>
            <a:r>
              <a:rPr lang="en-US" sz="2000" dirty="0" err="1"/>
              <a:t>kategorilerin</a:t>
            </a:r>
            <a:r>
              <a:rPr lang="en-US" sz="2000" dirty="0"/>
              <a:t> </a:t>
            </a:r>
            <a:r>
              <a:rPr lang="en-US" sz="2000" dirty="0" err="1"/>
              <a:t>detaylandırıl</a:t>
            </a:r>
            <a:r>
              <a:rPr lang="tr-TR" sz="2000" dirty="0" err="1"/>
              <a:t>ır</a:t>
            </a:r>
            <a:endParaRPr lang="tr-TR" sz="2000" dirty="0"/>
          </a:p>
          <a:p>
            <a:pPr marL="0" indent="0" algn="r">
              <a:buNone/>
            </a:pPr>
            <a:r>
              <a:rPr lang="en-US" sz="2000" dirty="0"/>
              <a:t>(Strauss </a:t>
            </a:r>
            <a:r>
              <a:rPr lang="en-US" sz="2000" dirty="0" err="1"/>
              <a:t>ve</a:t>
            </a:r>
            <a:r>
              <a:rPr lang="en-US" sz="2000" dirty="0"/>
              <a:t> Corbin, 1998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33879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5631C4-931B-4926-BEC2-3EB1DF921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9370" y="1245703"/>
            <a:ext cx="8288412" cy="4890053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Kuram</a:t>
            </a:r>
            <a:r>
              <a:rPr lang="en-US" sz="2000" dirty="0"/>
              <a:t> </a:t>
            </a:r>
            <a:r>
              <a:rPr lang="en-US" sz="2000" dirty="0" err="1"/>
              <a:t>oluşturmada</a:t>
            </a:r>
            <a:r>
              <a:rPr lang="en-US" sz="2000" dirty="0"/>
              <a:t> </a:t>
            </a:r>
            <a:r>
              <a:rPr lang="en-US" sz="2000" dirty="0" err="1"/>
              <a:t>iki</a:t>
            </a:r>
            <a:r>
              <a:rPr lang="en-US" sz="2000" dirty="0"/>
              <a:t> </a:t>
            </a:r>
            <a:r>
              <a:rPr lang="en-US" sz="2000" dirty="0" err="1"/>
              <a:t>popüler</a:t>
            </a:r>
            <a:r>
              <a:rPr lang="en-US" sz="2000" dirty="0"/>
              <a:t> </a:t>
            </a:r>
            <a:r>
              <a:rPr lang="en-US" sz="2000" dirty="0" err="1"/>
              <a:t>yaklaşım</a:t>
            </a:r>
            <a:r>
              <a:rPr lang="en-US" sz="2000" dirty="0"/>
              <a:t> </a:t>
            </a:r>
            <a:r>
              <a:rPr lang="en-US" sz="2000" dirty="0" err="1"/>
              <a:t>vardır</a:t>
            </a:r>
            <a:r>
              <a:rPr lang="en-US" sz="2000" dirty="0"/>
              <a:t> (Creswell, 2013):</a:t>
            </a:r>
            <a:endParaRPr lang="tr-TR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err="1"/>
              <a:t>Sistematik</a:t>
            </a:r>
            <a:r>
              <a:rPr lang="en-US" b="1" dirty="0"/>
              <a:t> </a:t>
            </a:r>
            <a:r>
              <a:rPr lang="en-US" b="1" dirty="0" err="1"/>
              <a:t>prosedürler</a:t>
            </a:r>
            <a:r>
              <a:rPr lang="tr-TR" b="1" dirty="0"/>
              <a:t>:</a:t>
            </a:r>
          </a:p>
          <a:p>
            <a:pPr lvl="1"/>
            <a:r>
              <a:rPr lang="en-US" sz="1800" dirty="0" err="1"/>
              <a:t>Araştırmacı</a:t>
            </a:r>
            <a:r>
              <a:rPr lang="en-US" sz="1800" dirty="0"/>
              <a:t> </a:t>
            </a:r>
            <a:r>
              <a:rPr lang="en-US" sz="1800" dirty="0" err="1"/>
              <a:t>çalışma</a:t>
            </a:r>
            <a:r>
              <a:rPr lang="tr-TR" sz="1800" dirty="0"/>
              <a:t> </a:t>
            </a:r>
            <a:r>
              <a:rPr lang="en-US" sz="1800" dirty="0" err="1"/>
              <a:t>alanına</a:t>
            </a:r>
            <a:r>
              <a:rPr lang="en-US" sz="1800" dirty="0"/>
              <a:t> </a:t>
            </a:r>
            <a:r>
              <a:rPr lang="en-US" sz="1800" dirty="0" err="1"/>
              <a:t>yaptığı</a:t>
            </a:r>
            <a:r>
              <a:rPr lang="en-US" sz="1800" dirty="0"/>
              <a:t> </a:t>
            </a:r>
            <a:r>
              <a:rPr lang="en-US" sz="1800" dirty="0" err="1"/>
              <a:t>ziyaretlerde</a:t>
            </a:r>
            <a:r>
              <a:rPr lang="en-US" sz="1800" dirty="0"/>
              <a:t> </a:t>
            </a:r>
            <a:r>
              <a:rPr lang="en-US" sz="1800" dirty="0" err="1"/>
              <a:t>veri</a:t>
            </a:r>
            <a:r>
              <a:rPr lang="en-US" sz="1800" dirty="0"/>
              <a:t> </a:t>
            </a:r>
            <a:r>
              <a:rPr lang="en-US" sz="1800" dirty="0" err="1"/>
              <a:t>toplamak</a:t>
            </a:r>
            <a:r>
              <a:rPr lang="en-US" sz="1800" dirty="0"/>
              <a:t> </a:t>
            </a:r>
            <a:r>
              <a:rPr lang="en-US" sz="1800" dirty="0" err="1"/>
              <a:t>için</a:t>
            </a:r>
            <a:r>
              <a:rPr lang="en-US" sz="1800" dirty="0"/>
              <a:t> </a:t>
            </a:r>
            <a:r>
              <a:rPr lang="tr-TR" sz="1800" dirty="0"/>
              <a:t>çoğunlukla </a:t>
            </a:r>
            <a:r>
              <a:rPr lang="en-US" sz="1800" dirty="0" err="1"/>
              <a:t>görüşmeler</a:t>
            </a:r>
            <a:r>
              <a:rPr lang="en-US" sz="1800" dirty="0"/>
              <a:t> </a:t>
            </a:r>
            <a:r>
              <a:rPr lang="en-US" sz="1800" dirty="0" err="1"/>
              <a:t>yapar</a:t>
            </a:r>
            <a:r>
              <a:rPr lang="en-US" sz="1800" dirty="0"/>
              <a:t>.</a:t>
            </a:r>
            <a:endParaRPr lang="tr-TR" sz="1800" dirty="0"/>
          </a:p>
          <a:p>
            <a:pPr lvl="1"/>
            <a:r>
              <a:rPr lang="en-US" sz="1800" dirty="0" err="1"/>
              <a:t>Veri</a:t>
            </a:r>
            <a:r>
              <a:rPr lang="en-US" sz="1800" dirty="0"/>
              <a:t> </a:t>
            </a:r>
            <a:r>
              <a:rPr lang="en-US" sz="1800" dirty="0" err="1"/>
              <a:t>toplama</a:t>
            </a:r>
            <a:r>
              <a:rPr lang="en-US" sz="1800" dirty="0"/>
              <a:t> </a:t>
            </a:r>
            <a:r>
              <a:rPr lang="en-US" sz="1800" dirty="0" err="1"/>
              <a:t>ve</a:t>
            </a:r>
            <a:r>
              <a:rPr lang="en-US" sz="1800" dirty="0"/>
              <a:t> </a:t>
            </a:r>
            <a:r>
              <a:rPr lang="en-US" sz="1800" dirty="0" err="1"/>
              <a:t>analiz</a:t>
            </a:r>
            <a:r>
              <a:rPr lang="en-US" sz="1800" dirty="0"/>
              <a:t> </a:t>
            </a:r>
            <a:r>
              <a:rPr lang="en-US" sz="1800" dirty="0" err="1"/>
              <a:t>işlemleri</a:t>
            </a:r>
            <a:r>
              <a:rPr lang="en-US" sz="1800" dirty="0"/>
              <a:t> “zigzag”</a:t>
            </a:r>
            <a:r>
              <a:rPr lang="tr-TR" sz="1800" dirty="0"/>
              <a:t> </a:t>
            </a:r>
            <a:r>
              <a:rPr lang="en-US" sz="1800" dirty="0" err="1"/>
              <a:t>şeklinde</a:t>
            </a:r>
            <a:r>
              <a:rPr lang="en-US" sz="1800" dirty="0"/>
              <a:t>, </a:t>
            </a:r>
            <a:r>
              <a:rPr lang="en-US" sz="1800" dirty="0" err="1"/>
              <a:t>veriler</a:t>
            </a:r>
            <a:r>
              <a:rPr lang="en-US" sz="1800" dirty="0"/>
              <a:t> </a:t>
            </a:r>
            <a:r>
              <a:rPr lang="en-US" sz="1800" dirty="0" err="1"/>
              <a:t>doygunluğa</a:t>
            </a:r>
            <a:r>
              <a:rPr lang="en-US" sz="1800" dirty="0"/>
              <a:t> </a:t>
            </a:r>
            <a:r>
              <a:rPr lang="en-US" sz="1800" dirty="0" err="1"/>
              <a:t>ulaşıncaya</a:t>
            </a:r>
            <a:r>
              <a:rPr lang="en-US" sz="1800" dirty="0"/>
              <a:t> </a:t>
            </a:r>
            <a:r>
              <a:rPr lang="en-US" sz="1800" dirty="0" err="1"/>
              <a:t>kadar</a:t>
            </a:r>
            <a:r>
              <a:rPr lang="en-US" sz="1800" dirty="0"/>
              <a:t> </a:t>
            </a:r>
            <a:r>
              <a:rPr lang="en-US" sz="1800" dirty="0" err="1"/>
              <a:t>devam</a:t>
            </a:r>
            <a:r>
              <a:rPr lang="en-US" sz="1800" dirty="0"/>
              <a:t> </a:t>
            </a:r>
            <a:r>
              <a:rPr lang="en-US" sz="1800" dirty="0" err="1"/>
              <a:t>eder</a:t>
            </a:r>
            <a:r>
              <a:rPr lang="en-US" sz="1800" dirty="0"/>
              <a:t>.</a:t>
            </a:r>
            <a:endParaRPr lang="tr-TR" sz="1800" dirty="0"/>
          </a:p>
          <a:p>
            <a:r>
              <a:rPr lang="en-US" b="1" dirty="0" err="1"/>
              <a:t>Yapısalcı</a:t>
            </a:r>
            <a:r>
              <a:rPr lang="en-US" b="1" dirty="0"/>
              <a:t> </a:t>
            </a:r>
            <a:r>
              <a:rPr lang="en-US" b="1" dirty="0" err="1"/>
              <a:t>yaklaşım</a:t>
            </a:r>
            <a:r>
              <a:rPr lang="tr-TR" b="1" dirty="0"/>
              <a:t>:</a:t>
            </a:r>
          </a:p>
          <a:p>
            <a:pPr lvl="1"/>
            <a:r>
              <a:rPr lang="en-US" sz="1800" dirty="0" err="1"/>
              <a:t>Yapısalcı</a:t>
            </a:r>
            <a:r>
              <a:rPr lang="en-US" sz="1800" dirty="0"/>
              <a:t> </a:t>
            </a:r>
            <a:r>
              <a:rPr lang="en-US" sz="1800" dirty="0" err="1"/>
              <a:t>yaklaşım</a:t>
            </a:r>
            <a:r>
              <a:rPr lang="en-US" sz="1800" dirty="0"/>
              <a:t>; </a:t>
            </a:r>
            <a:r>
              <a:rPr lang="en-US" sz="1800" dirty="0" err="1"/>
              <a:t>zengin</a:t>
            </a:r>
            <a:r>
              <a:rPr lang="en-US" sz="1800" dirty="0"/>
              <a:t> </a:t>
            </a:r>
            <a:r>
              <a:rPr lang="en-US" sz="1800" dirty="0" err="1"/>
              <a:t>veri</a:t>
            </a:r>
            <a:r>
              <a:rPr lang="tr-TR" sz="1800" dirty="0"/>
              <a:t> </a:t>
            </a:r>
            <a:r>
              <a:rPr lang="en-US" sz="1800" dirty="0" err="1"/>
              <a:t>toplama</a:t>
            </a:r>
            <a:r>
              <a:rPr lang="en-US" sz="1800" dirty="0"/>
              <a:t> </a:t>
            </a:r>
            <a:r>
              <a:rPr lang="en-US" sz="1800" dirty="0" err="1"/>
              <a:t>yöntemleri</a:t>
            </a:r>
            <a:r>
              <a:rPr lang="en-US" sz="1800" dirty="0"/>
              <a:t>, </a:t>
            </a:r>
            <a:r>
              <a:rPr lang="en-US" sz="1800" dirty="0" err="1"/>
              <a:t>veri</a:t>
            </a:r>
            <a:r>
              <a:rPr lang="en-US" sz="1800" dirty="0"/>
              <a:t> </a:t>
            </a:r>
            <a:r>
              <a:rPr lang="en-US" sz="1800" dirty="0" err="1"/>
              <a:t>kodlama</a:t>
            </a:r>
            <a:r>
              <a:rPr lang="en-US" sz="1800" dirty="0"/>
              <a:t>, </a:t>
            </a:r>
            <a:r>
              <a:rPr lang="en-US" sz="1800" dirty="0" err="1"/>
              <a:t>hatırlatıcı</a:t>
            </a:r>
            <a:r>
              <a:rPr lang="en-US" sz="1800" dirty="0"/>
              <a:t> </a:t>
            </a:r>
            <a:r>
              <a:rPr lang="en-US" sz="1800" dirty="0" err="1"/>
              <a:t>notlar</a:t>
            </a:r>
            <a:r>
              <a:rPr lang="en-US" sz="1800" dirty="0"/>
              <a:t> (memo), </a:t>
            </a:r>
            <a:r>
              <a:rPr lang="en-US" sz="1800" dirty="0" err="1"/>
              <a:t>teorik</a:t>
            </a:r>
            <a:r>
              <a:rPr lang="en-US" sz="1800" dirty="0"/>
              <a:t> </a:t>
            </a:r>
            <a:r>
              <a:rPr lang="en-US" sz="1800" dirty="0" err="1"/>
              <a:t>örnekleme</a:t>
            </a:r>
            <a:r>
              <a:rPr lang="en-US" sz="1800" dirty="0"/>
              <a:t> </a:t>
            </a:r>
            <a:r>
              <a:rPr lang="en-US" sz="1800" dirty="0" err="1"/>
              <a:t>gibi</a:t>
            </a:r>
            <a:r>
              <a:rPr lang="en-US" sz="1800" dirty="0"/>
              <a:t> </a:t>
            </a:r>
            <a:r>
              <a:rPr lang="en-US" sz="1800" dirty="0" err="1"/>
              <a:t>sistematik</a:t>
            </a:r>
            <a:r>
              <a:rPr lang="tr-TR" sz="1800" dirty="0"/>
              <a:t> </a:t>
            </a:r>
            <a:r>
              <a:rPr lang="en-US" sz="1800" dirty="0" err="1"/>
              <a:t>yaklaşıma</a:t>
            </a:r>
            <a:r>
              <a:rPr lang="en-US" sz="1800" dirty="0"/>
              <a:t> </a:t>
            </a:r>
            <a:r>
              <a:rPr lang="en-US" sz="1800" dirty="0" err="1"/>
              <a:t>ait</a:t>
            </a:r>
            <a:r>
              <a:rPr lang="en-US" sz="1800" dirty="0"/>
              <a:t> </a:t>
            </a:r>
            <a:r>
              <a:rPr lang="en-US" sz="1800" dirty="0" err="1"/>
              <a:t>kavramları</a:t>
            </a:r>
            <a:r>
              <a:rPr lang="en-US" sz="1800" dirty="0"/>
              <a:t> </a:t>
            </a:r>
            <a:r>
              <a:rPr lang="en-US" sz="1800" dirty="0" err="1"/>
              <a:t>kullanmaktan</a:t>
            </a:r>
            <a:r>
              <a:rPr lang="en-US" sz="1800" dirty="0"/>
              <a:t> </a:t>
            </a:r>
            <a:r>
              <a:rPr lang="en-US" sz="1800" dirty="0" err="1"/>
              <a:t>bahsetmesine</a:t>
            </a:r>
            <a:r>
              <a:rPr lang="en-US" sz="1800" dirty="0"/>
              <a:t> </a:t>
            </a:r>
            <a:r>
              <a:rPr lang="en-US" sz="1800" dirty="0" err="1"/>
              <a:t>rağmen</a:t>
            </a:r>
            <a:r>
              <a:rPr lang="en-US" sz="1800" dirty="0"/>
              <a:t> </a:t>
            </a:r>
            <a:r>
              <a:rPr lang="en-US" sz="1800" dirty="0" err="1"/>
              <a:t>bireylerin</a:t>
            </a:r>
            <a:r>
              <a:rPr lang="en-US" sz="1800" dirty="0"/>
              <a:t> </a:t>
            </a:r>
            <a:r>
              <a:rPr lang="en-US" sz="1800" dirty="0" err="1"/>
              <a:t>görüş</a:t>
            </a:r>
            <a:r>
              <a:rPr lang="en-US" sz="1800" dirty="0"/>
              <a:t>, </a:t>
            </a:r>
            <a:r>
              <a:rPr lang="en-US" sz="1800" dirty="0" err="1"/>
              <a:t>değer</a:t>
            </a:r>
            <a:r>
              <a:rPr lang="en-US" sz="1800" dirty="0"/>
              <a:t>, </a:t>
            </a:r>
            <a:r>
              <a:rPr lang="en-US" sz="1800" dirty="0" err="1"/>
              <a:t>inanış</a:t>
            </a:r>
            <a:r>
              <a:rPr lang="tr-TR" sz="1800" dirty="0"/>
              <a:t> </a:t>
            </a:r>
            <a:r>
              <a:rPr lang="en-US" sz="1800" dirty="0" err="1"/>
              <a:t>ve</a:t>
            </a:r>
            <a:r>
              <a:rPr lang="en-US" sz="1800" dirty="0"/>
              <a:t> </a:t>
            </a:r>
            <a:r>
              <a:rPr lang="en-US" sz="1800" dirty="0" err="1"/>
              <a:t>hislerine</a:t>
            </a:r>
            <a:r>
              <a:rPr lang="en-US" sz="1800" dirty="0"/>
              <a:t> </a:t>
            </a:r>
            <a:r>
              <a:rPr lang="en-US" sz="1800" dirty="0" err="1"/>
              <a:t>araştırma</a:t>
            </a:r>
            <a:r>
              <a:rPr lang="en-US" sz="1800" dirty="0"/>
              <a:t> </a:t>
            </a:r>
            <a:r>
              <a:rPr lang="en-US" sz="1800" dirty="0" err="1"/>
              <a:t>yöntemlerinden</a:t>
            </a:r>
            <a:r>
              <a:rPr lang="en-US" sz="1800" dirty="0"/>
              <a:t> </a:t>
            </a:r>
            <a:r>
              <a:rPr lang="en-US" sz="1800" dirty="0" err="1"/>
              <a:t>daha</a:t>
            </a:r>
            <a:r>
              <a:rPr lang="en-US" sz="1800" dirty="0"/>
              <a:t> </a:t>
            </a:r>
            <a:r>
              <a:rPr lang="en-US" sz="1800" dirty="0" err="1"/>
              <a:t>çok</a:t>
            </a:r>
            <a:r>
              <a:rPr lang="en-US" sz="1800" dirty="0"/>
              <a:t> </a:t>
            </a:r>
            <a:r>
              <a:rPr lang="en-US" sz="1800" dirty="0" err="1"/>
              <a:t>değer</a:t>
            </a:r>
            <a:r>
              <a:rPr lang="en-US" sz="1800" dirty="0"/>
              <a:t> </a:t>
            </a:r>
            <a:r>
              <a:rPr lang="en-US" sz="1800" dirty="0" err="1"/>
              <a:t>verir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1389527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ED4182B-3CB2-4111-B40F-393D41F74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6278" y="817294"/>
            <a:ext cx="9808334" cy="1280890"/>
          </a:xfrm>
        </p:spPr>
        <p:txBody>
          <a:bodyPr>
            <a:normAutofit/>
          </a:bodyPr>
          <a:lstStyle/>
          <a:p>
            <a:r>
              <a:rPr lang="en-US" sz="2400" dirty="0" err="1"/>
              <a:t>Kuram</a:t>
            </a:r>
            <a:r>
              <a:rPr lang="en-US" sz="2400" dirty="0"/>
              <a:t> </a:t>
            </a:r>
            <a:r>
              <a:rPr lang="en-US" sz="2400" dirty="0" err="1"/>
              <a:t>Oluşturma</a:t>
            </a:r>
            <a:r>
              <a:rPr lang="en-US" sz="2400" dirty="0"/>
              <a:t> </a:t>
            </a:r>
            <a:r>
              <a:rPr lang="en-US" sz="2400" dirty="0" err="1"/>
              <a:t>Çalışması</a:t>
            </a:r>
            <a:r>
              <a:rPr lang="en-US" sz="2400" dirty="0"/>
              <a:t> </a:t>
            </a:r>
            <a:r>
              <a:rPr lang="en-US" sz="2400" dirty="0" err="1"/>
              <a:t>Yürütülürken</a:t>
            </a:r>
            <a:r>
              <a:rPr lang="en-US" sz="2400" dirty="0"/>
              <a:t> </a:t>
            </a:r>
            <a:r>
              <a:rPr lang="en-US" sz="2400" dirty="0" err="1"/>
              <a:t>Takip</a:t>
            </a:r>
            <a:r>
              <a:rPr lang="en-US" sz="2400" dirty="0"/>
              <a:t> </a:t>
            </a:r>
            <a:r>
              <a:rPr lang="en-US" sz="2400" dirty="0" err="1"/>
              <a:t>Edilen</a:t>
            </a:r>
            <a:r>
              <a:rPr lang="en-US" sz="2400" dirty="0"/>
              <a:t> </a:t>
            </a:r>
            <a:r>
              <a:rPr lang="en-US" sz="2400" dirty="0" err="1"/>
              <a:t>Aşamalar</a:t>
            </a:r>
            <a:endParaRPr lang="en-US" sz="24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5F06E1-5DDC-4A04-8855-AB0BEA0370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6278" y="1873376"/>
            <a:ext cx="9137977" cy="4373970"/>
          </a:xfrm>
        </p:spPr>
        <p:txBody>
          <a:bodyPr/>
          <a:lstStyle/>
          <a:p>
            <a:r>
              <a:rPr lang="en-US" dirty="0" err="1"/>
              <a:t>Verilerin</a:t>
            </a:r>
            <a:r>
              <a:rPr lang="en-US" dirty="0"/>
              <a:t> </a:t>
            </a:r>
            <a:r>
              <a:rPr lang="en-US" dirty="0" err="1"/>
              <a:t>analizi</a:t>
            </a:r>
            <a:r>
              <a:rPr lang="en-US" dirty="0"/>
              <a:t>, ilk </a:t>
            </a:r>
            <a:r>
              <a:rPr lang="en-US" dirty="0" err="1"/>
              <a:t>verinin</a:t>
            </a:r>
            <a:r>
              <a:rPr lang="en-US" dirty="0"/>
              <a:t> </a:t>
            </a:r>
            <a:r>
              <a:rPr lang="en-US" dirty="0" err="1"/>
              <a:t>toplandığı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başlar</a:t>
            </a:r>
            <a:r>
              <a:rPr lang="tr-TR" dirty="0"/>
              <a:t>.</a:t>
            </a:r>
          </a:p>
          <a:p>
            <a:r>
              <a:rPr lang="en-US" dirty="0" err="1"/>
              <a:t>Toplanan</a:t>
            </a:r>
            <a:r>
              <a:rPr lang="en-US" dirty="0"/>
              <a:t> </a:t>
            </a:r>
            <a:r>
              <a:rPr lang="en-US" dirty="0" err="1"/>
              <a:t>veriler</a:t>
            </a:r>
            <a:r>
              <a:rPr lang="en-US" dirty="0"/>
              <a:t> </a:t>
            </a:r>
            <a:r>
              <a:rPr lang="en-US" dirty="0" err="1"/>
              <a:t>kavramsallaştırılır</a:t>
            </a:r>
            <a:r>
              <a:rPr lang="en-US" dirty="0"/>
              <a:t>.</a:t>
            </a:r>
            <a:endParaRPr lang="tr-TR" dirty="0"/>
          </a:p>
          <a:p>
            <a:r>
              <a:rPr lang="en-US" dirty="0" err="1"/>
              <a:t>Kavramlar</a:t>
            </a:r>
            <a:r>
              <a:rPr lang="en-US" dirty="0"/>
              <a:t> </a:t>
            </a:r>
            <a:r>
              <a:rPr lang="en-US" dirty="0" err="1"/>
              <a:t>biriktikçe</a:t>
            </a:r>
            <a:r>
              <a:rPr lang="en-US" dirty="0"/>
              <a:t> </a:t>
            </a:r>
            <a:r>
              <a:rPr lang="en-US" dirty="0" err="1"/>
              <a:t>araştırmacı</a:t>
            </a:r>
            <a:r>
              <a:rPr lang="en-US" dirty="0"/>
              <a:t> </a:t>
            </a:r>
            <a:r>
              <a:rPr lang="en-US" dirty="0" err="1"/>
              <a:t>onları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soyut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açıklayıcı</a:t>
            </a:r>
            <a:r>
              <a:rPr lang="en-US" dirty="0"/>
              <a:t> </a:t>
            </a:r>
            <a:r>
              <a:rPr lang="en-US" dirty="0" err="1"/>
              <a:t>terimler</a:t>
            </a:r>
            <a:r>
              <a:rPr lang="en-US" dirty="0"/>
              <a:t> </a:t>
            </a:r>
            <a:r>
              <a:rPr lang="en-US" dirty="0" err="1"/>
              <a:t>altında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Gruplamalı</a:t>
            </a:r>
            <a:r>
              <a:rPr lang="tr-TR" dirty="0"/>
              <a:t> (</a:t>
            </a:r>
            <a:r>
              <a:rPr lang="en-US" dirty="0" err="1"/>
              <a:t>kategoril</a:t>
            </a:r>
            <a:r>
              <a:rPr lang="tr-TR" dirty="0"/>
              <a:t>er oluşturmalıdır).</a:t>
            </a:r>
          </a:p>
          <a:p>
            <a:r>
              <a:rPr lang="en-US" dirty="0" err="1"/>
              <a:t>Veri</a:t>
            </a:r>
            <a:r>
              <a:rPr lang="en-US" dirty="0"/>
              <a:t> </a:t>
            </a:r>
            <a:r>
              <a:rPr lang="en-US" dirty="0" err="1"/>
              <a:t>toplama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analizi</a:t>
            </a:r>
            <a:r>
              <a:rPr lang="en-US" dirty="0"/>
              <a:t> </a:t>
            </a:r>
            <a:r>
              <a:rPr lang="en-US" dirty="0" err="1"/>
              <a:t>sürecinin</a:t>
            </a:r>
            <a:r>
              <a:rPr lang="en-US" dirty="0"/>
              <a:t> </a:t>
            </a:r>
            <a:r>
              <a:rPr lang="en-US" dirty="0" err="1"/>
              <a:t>sonucu</a:t>
            </a:r>
            <a:r>
              <a:rPr lang="en-US" dirty="0"/>
              <a:t>, </a:t>
            </a:r>
            <a:r>
              <a:rPr lang="en-US" dirty="0" err="1"/>
              <a:t>belirli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problem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insan</a:t>
            </a:r>
            <a:r>
              <a:rPr lang="en-US" dirty="0"/>
              <a:t> </a:t>
            </a:r>
            <a:r>
              <a:rPr lang="en-US" dirty="0" err="1"/>
              <a:t>topluluğu</a:t>
            </a:r>
            <a:r>
              <a:rPr lang="tr-TR" dirty="0"/>
              <a:t> </a:t>
            </a:r>
            <a:r>
              <a:rPr lang="en-US" dirty="0" err="1"/>
              <a:t>üzerine</a:t>
            </a:r>
            <a:r>
              <a:rPr lang="en-US" dirty="0"/>
              <a:t> </a:t>
            </a:r>
            <a:r>
              <a:rPr lang="en-US" dirty="0" err="1"/>
              <a:t>yazılmış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düzeyde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teoridir</a:t>
            </a:r>
            <a:r>
              <a:rPr lang="en-US" dirty="0"/>
              <a:t>.</a:t>
            </a:r>
          </a:p>
          <a:p>
            <a:r>
              <a:rPr lang="en-US" dirty="0" err="1"/>
              <a:t>Açık</a:t>
            </a:r>
            <a:r>
              <a:rPr lang="en-US" dirty="0"/>
              <a:t> </a:t>
            </a:r>
            <a:r>
              <a:rPr lang="en-US" dirty="0" err="1"/>
              <a:t>kodlama</a:t>
            </a:r>
            <a:r>
              <a:rPr lang="en-US" dirty="0"/>
              <a:t>, </a:t>
            </a:r>
            <a:r>
              <a:rPr lang="en-US" dirty="0" err="1"/>
              <a:t>eksenel</a:t>
            </a:r>
            <a:r>
              <a:rPr lang="en-US" dirty="0"/>
              <a:t> </a:t>
            </a:r>
            <a:r>
              <a:rPr lang="en-US" dirty="0" err="1"/>
              <a:t>kodlama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seçici</a:t>
            </a:r>
            <a:r>
              <a:rPr lang="en-US" dirty="0"/>
              <a:t> </a:t>
            </a:r>
            <a:r>
              <a:rPr lang="en-US" dirty="0" err="1"/>
              <a:t>kodlama</a:t>
            </a:r>
            <a:r>
              <a:rPr lang="en-US" dirty="0"/>
              <a:t> </a:t>
            </a:r>
            <a:r>
              <a:rPr lang="en-US" dirty="0" err="1"/>
              <a:t>sırasında</a:t>
            </a:r>
            <a:r>
              <a:rPr lang="en-US" dirty="0"/>
              <a:t> </a:t>
            </a:r>
            <a:r>
              <a:rPr lang="en-US" dirty="0" err="1"/>
              <a:t>araştırmanın</a:t>
            </a:r>
            <a:r>
              <a:rPr lang="en-US" dirty="0"/>
              <a:t> </a:t>
            </a:r>
            <a:r>
              <a:rPr lang="en-US" dirty="0" err="1"/>
              <a:t>hatırlatıcı</a:t>
            </a:r>
            <a:r>
              <a:rPr lang="tr-TR" dirty="0"/>
              <a:t> </a:t>
            </a:r>
            <a:r>
              <a:rPr lang="en-US" dirty="0" err="1"/>
              <a:t>notlar</a:t>
            </a:r>
            <a:r>
              <a:rPr lang="en-US" dirty="0"/>
              <a:t> (memo) </a:t>
            </a:r>
            <a:r>
              <a:rPr lang="en-US" dirty="0" err="1"/>
              <a:t>tutması</a:t>
            </a:r>
            <a:r>
              <a:rPr lang="en-US" dirty="0"/>
              <a:t> </a:t>
            </a:r>
            <a:r>
              <a:rPr lang="en-US" dirty="0" err="1"/>
              <a:t>kuram</a:t>
            </a:r>
            <a:r>
              <a:rPr lang="en-US" dirty="0"/>
              <a:t> </a:t>
            </a:r>
            <a:r>
              <a:rPr lang="en-US" dirty="0" err="1"/>
              <a:t>geliştirmenin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parçası</a:t>
            </a:r>
            <a:r>
              <a:rPr lang="en-US" dirty="0"/>
              <a:t> </a:t>
            </a:r>
            <a:r>
              <a:rPr lang="en-US" dirty="0" err="1"/>
              <a:t>haline</a:t>
            </a:r>
            <a:r>
              <a:rPr lang="en-US" dirty="0"/>
              <a:t> </a:t>
            </a:r>
            <a:r>
              <a:rPr lang="en-US" dirty="0" err="1"/>
              <a:t>gelmiştir</a:t>
            </a:r>
            <a:r>
              <a:rPr lang="en-US" dirty="0"/>
              <a:t>.</a:t>
            </a:r>
            <a:endParaRPr lang="tr-TR" dirty="0"/>
          </a:p>
          <a:p>
            <a:pPr marL="0" indent="0" algn="r">
              <a:buNone/>
            </a:pPr>
            <a:r>
              <a:rPr lang="tr-TR" dirty="0"/>
              <a:t>(</a:t>
            </a:r>
            <a:r>
              <a:rPr lang="en-US" dirty="0"/>
              <a:t>Strauss</a:t>
            </a:r>
            <a:r>
              <a:rPr lang="tr-TR" dirty="0"/>
              <a:t> </a:t>
            </a:r>
            <a:r>
              <a:rPr lang="en-US" dirty="0" err="1"/>
              <a:t>ve</a:t>
            </a:r>
            <a:r>
              <a:rPr lang="en-US" dirty="0"/>
              <a:t> Corbin</a:t>
            </a:r>
            <a:r>
              <a:rPr lang="tr-TR" dirty="0"/>
              <a:t>, </a:t>
            </a:r>
            <a:r>
              <a:rPr lang="en-US" dirty="0"/>
              <a:t>1998)</a:t>
            </a:r>
          </a:p>
        </p:txBody>
      </p:sp>
    </p:spTree>
    <p:extLst>
      <p:ext uri="{BB962C8B-B14F-4D97-AF65-F5344CB8AC3E}">
        <p14:creationId xmlns:p14="http://schemas.microsoft.com/office/powerpoint/2010/main" val="877064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6BD7944-0F76-46DD-8CC3-278156BA2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7637" y="624110"/>
            <a:ext cx="10848108" cy="1280890"/>
          </a:xfrm>
        </p:spPr>
        <p:txBody>
          <a:bodyPr>
            <a:normAutofit fontScale="90000"/>
          </a:bodyPr>
          <a:lstStyle/>
          <a:p>
            <a:r>
              <a:rPr lang="en-US" sz="3100" b="1" i="1" dirty="0" err="1">
                <a:latin typeface="Georgia" pitchFamily="18" charset="0"/>
                <a:cs typeface="Times New Roman"/>
              </a:rPr>
              <a:t>Gömülü</a:t>
            </a:r>
            <a:r>
              <a:rPr lang="en-US" sz="3100" b="1" i="1" dirty="0">
                <a:latin typeface="Georgia" pitchFamily="18" charset="0"/>
                <a:cs typeface="Times New Roman"/>
              </a:rPr>
              <a:t> </a:t>
            </a:r>
            <a:r>
              <a:rPr lang="en-US" sz="3100" b="1" i="1" dirty="0" err="1">
                <a:latin typeface="Georgia" pitchFamily="18" charset="0"/>
                <a:cs typeface="Times New Roman"/>
              </a:rPr>
              <a:t>teorinin</a:t>
            </a:r>
            <a:r>
              <a:rPr lang="en-US" sz="3100" b="1" i="1" dirty="0">
                <a:latin typeface="Georgia" pitchFamily="18" charset="0"/>
                <a:cs typeface="Times New Roman"/>
              </a:rPr>
              <a:t> </a:t>
            </a:r>
            <a:r>
              <a:rPr lang="en-US" sz="3100" b="1" i="1" dirty="0" err="1">
                <a:latin typeface="Georgia" pitchFamily="18" charset="0"/>
                <a:cs typeface="Times New Roman"/>
              </a:rPr>
              <a:t>diğer</a:t>
            </a:r>
            <a:r>
              <a:rPr lang="en-US" sz="3100" b="1" i="1" dirty="0">
                <a:latin typeface="Georgia" pitchFamily="18" charset="0"/>
                <a:cs typeface="Times New Roman"/>
              </a:rPr>
              <a:t> </a:t>
            </a:r>
            <a:r>
              <a:rPr lang="en-US" sz="3100" b="1" i="1" dirty="0" err="1">
                <a:latin typeface="Georgia" pitchFamily="18" charset="0"/>
                <a:cs typeface="Times New Roman"/>
              </a:rPr>
              <a:t>nitel</a:t>
            </a:r>
            <a:r>
              <a:rPr lang="en-US" sz="3100" b="1" i="1" dirty="0">
                <a:latin typeface="Georgia" pitchFamily="18" charset="0"/>
                <a:cs typeface="Times New Roman"/>
              </a:rPr>
              <a:t> </a:t>
            </a:r>
            <a:r>
              <a:rPr lang="en-US" sz="3100" b="1" i="1" dirty="0" err="1">
                <a:latin typeface="Georgia" pitchFamily="18" charset="0"/>
                <a:cs typeface="Times New Roman"/>
              </a:rPr>
              <a:t>araştırma</a:t>
            </a:r>
            <a:r>
              <a:rPr lang="en-US" sz="3100" b="1" i="1" dirty="0">
                <a:latin typeface="Georgia" pitchFamily="18" charset="0"/>
                <a:cs typeface="Times New Roman"/>
              </a:rPr>
              <a:t> </a:t>
            </a:r>
            <a:r>
              <a:rPr lang="en-US" sz="3100" b="1" i="1" dirty="0" err="1">
                <a:latin typeface="Georgia" pitchFamily="18" charset="0"/>
                <a:cs typeface="Times New Roman"/>
              </a:rPr>
              <a:t>yöntemlerinden</a:t>
            </a:r>
            <a:r>
              <a:rPr lang="en-US" sz="3100" b="1" i="1" dirty="0">
                <a:latin typeface="Georgia" pitchFamily="18" charset="0"/>
                <a:cs typeface="Times New Roman"/>
              </a:rPr>
              <a:t> </a:t>
            </a:r>
            <a:r>
              <a:rPr lang="en-US" sz="3100" b="1" i="1" dirty="0" err="1">
                <a:latin typeface="Georgia" pitchFamily="18" charset="0"/>
                <a:cs typeface="Times New Roman"/>
              </a:rPr>
              <a:t>farklılkları</a:t>
            </a:r>
            <a:r>
              <a:rPr lang="en-US" sz="3100" b="1" i="1" dirty="0">
                <a:latin typeface="Georgia" pitchFamily="18" charset="0"/>
                <a:cs typeface="Times New Roman"/>
              </a:rPr>
              <a:t> </a:t>
            </a:r>
            <a:r>
              <a:rPr lang="en-US" sz="3100" b="1" dirty="0">
                <a:latin typeface="Georgia" pitchFamily="18" charset="0"/>
                <a:cs typeface="Times New Roman"/>
              </a:rPr>
              <a:t>(Goulding, 2002);</a:t>
            </a:r>
            <a:br>
              <a:rPr lang="tr-TR" b="1" dirty="0">
                <a:latin typeface="Georgia" pitchFamily="18" charset="0"/>
                <a:cs typeface="Times New Roman"/>
              </a:rPr>
            </a:b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515CA26-5FF3-4EF5-BB50-4B00055C3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7637" y="1773382"/>
            <a:ext cx="8915400" cy="3777622"/>
          </a:xfrm>
        </p:spPr>
        <p:txBody>
          <a:bodyPr/>
          <a:lstStyle/>
          <a:p>
            <a:pPr marL="0" indent="0" algn="just">
              <a:buNone/>
            </a:pPr>
            <a:endParaRPr lang="en-US" b="1" i="1" dirty="0">
              <a:latin typeface="+mj-lt"/>
              <a:cs typeface="Times New Roman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 err="1">
                <a:latin typeface="+mj-lt"/>
                <a:cs typeface="Times New Roman"/>
              </a:rPr>
              <a:t>Gömülü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teoride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vurgu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teori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oluşturma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ve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geliştirme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üzerinedir</a:t>
            </a:r>
            <a:r>
              <a:rPr lang="en-US" dirty="0">
                <a:latin typeface="+mj-lt"/>
                <a:cs typeface="Times New Roman"/>
              </a:rPr>
              <a:t>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+mj-lt"/>
                <a:cs typeface="Times New Roman"/>
              </a:rPr>
              <a:t>Bir </a:t>
            </a:r>
            <a:r>
              <a:rPr lang="en-US" dirty="0" err="1">
                <a:latin typeface="+mj-lt"/>
                <a:cs typeface="Times New Roman"/>
              </a:rPr>
              <a:t>çok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nitel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araştırmalar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amaçlanan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sonuç</a:t>
            </a:r>
            <a:r>
              <a:rPr lang="en-US" dirty="0">
                <a:latin typeface="+mj-lt"/>
                <a:cs typeface="Times New Roman"/>
              </a:rPr>
              <a:t>  </a:t>
            </a:r>
            <a:r>
              <a:rPr lang="en-US" dirty="0" err="1">
                <a:latin typeface="+mj-lt"/>
                <a:cs typeface="Times New Roman"/>
              </a:rPr>
              <a:t>dar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bir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tanımı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içermektedir</a:t>
            </a:r>
            <a:r>
              <a:rPr lang="en-US" dirty="0">
                <a:latin typeface="+mj-lt"/>
                <a:cs typeface="Times New Roman"/>
              </a:rPr>
              <a:t> (</a:t>
            </a:r>
            <a:r>
              <a:rPr lang="en-US" dirty="0" err="1">
                <a:latin typeface="+mj-lt"/>
                <a:cs typeface="Times New Roman"/>
              </a:rPr>
              <a:t>etnografya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ve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fenomenolojide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olduğu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gibi</a:t>
            </a:r>
            <a:r>
              <a:rPr lang="en-US" dirty="0">
                <a:latin typeface="+mj-lt"/>
                <a:cs typeface="Times New Roman"/>
              </a:rPr>
              <a:t>). Bu </a:t>
            </a:r>
            <a:r>
              <a:rPr lang="en-US" dirty="0" err="1">
                <a:latin typeface="+mj-lt"/>
                <a:cs typeface="Times New Roman"/>
              </a:rPr>
              <a:t>tür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çalışmalar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gerçekten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değerli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fakat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gömülü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teori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araştırmalarından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oldukça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oldukça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farklı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amaçları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vardır</a:t>
            </a:r>
            <a:endParaRPr lang="tr-TR" dirty="0">
              <a:latin typeface="+mj-lt"/>
              <a:cs typeface="Times New Roman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latin typeface="+mj-lt"/>
                <a:cs typeface="Times New Roman"/>
              </a:rPr>
              <a:t>Gömülü teori, anlamlara ve yaşantılara odaklanması açısından fenomenoloji geleneğine yakındır. Ancak, olgulara ilişkin kuramlar ortaya koymaktadır. Var olan kavramlara ve anlayışa özgü bir katkı söz konusudur (Yıldırım ve Şimşek, 2008).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051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C1E7612-0AA9-416E-8E02-112F7527D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527" y="624110"/>
            <a:ext cx="9745085" cy="1280890"/>
          </a:xfrm>
        </p:spPr>
        <p:txBody>
          <a:bodyPr>
            <a:normAutofit/>
          </a:bodyPr>
          <a:lstStyle/>
          <a:p>
            <a:r>
              <a:rPr lang="en-US" sz="2800" b="1" i="1" dirty="0" err="1">
                <a:latin typeface="Georgia" pitchFamily="18" charset="0"/>
                <a:cs typeface="Times New Roman"/>
              </a:rPr>
              <a:t>Gömülü</a:t>
            </a:r>
            <a:r>
              <a:rPr lang="en-US" sz="2800" b="1" i="1" dirty="0">
                <a:latin typeface="Georgia" pitchFamily="18" charset="0"/>
                <a:cs typeface="Times New Roman"/>
              </a:rPr>
              <a:t> </a:t>
            </a:r>
            <a:r>
              <a:rPr lang="en-US" sz="2800" b="1" i="1" dirty="0" err="1">
                <a:latin typeface="Georgia" pitchFamily="18" charset="0"/>
                <a:cs typeface="Times New Roman"/>
              </a:rPr>
              <a:t>teorinin</a:t>
            </a:r>
            <a:r>
              <a:rPr lang="en-US" sz="2800" b="1" i="1" dirty="0">
                <a:latin typeface="Georgia" pitchFamily="18" charset="0"/>
                <a:cs typeface="Times New Roman"/>
              </a:rPr>
              <a:t> </a:t>
            </a:r>
            <a:r>
              <a:rPr lang="en-US" sz="2800" b="1" i="1" dirty="0" err="1">
                <a:latin typeface="Georgia" pitchFamily="18" charset="0"/>
                <a:cs typeface="Times New Roman"/>
              </a:rPr>
              <a:t>diğer</a:t>
            </a:r>
            <a:r>
              <a:rPr lang="en-US" sz="2800" b="1" i="1" dirty="0">
                <a:latin typeface="Georgia" pitchFamily="18" charset="0"/>
                <a:cs typeface="Times New Roman"/>
              </a:rPr>
              <a:t> </a:t>
            </a:r>
            <a:r>
              <a:rPr lang="en-US" sz="2800" b="1" i="1" dirty="0" err="1">
                <a:latin typeface="Georgia" pitchFamily="18" charset="0"/>
                <a:cs typeface="Times New Roman"/>
              </a:rPr>
              <a:t>nitel</a:t>
            </a:r>
            <a:r>
              <a:rPr lang="en-US" sz="2800" b="1" i="1" dirty="0">
                <a:latin typeface="Georgia" pitchFamily="18" charset="0"/>
                <a:cs typeface="Times New Roman"/>
              </a:rPr>
              <a:t> </a:t>
            </a:r>
            <a:r>
              <a:rPr lang="en-US" sz="2800" b="1" i="1" dirty="0" err="1">
                <a:latin typeface="Georgia" pitchFamily="18" charset="0"/>
                <a:cs typeface="Times New Roman"/>
              </a:rPr>
              <a:t>araştırma</a:t>
            </a:r>
            <a:r>
              <a:rPr lang="en-US" sz="2800" b="1" i="1" dirty="0">
                <a:latin typeface="Georgia" pitchFamily="18" charset="0"/>
                <a:cs typeface="Times New Roman"/>
              </a:rPr>
              <a:t> </a:t>
            </a:r>
            <a:r>
              <a:rPr lang="en-US" sz="2800" b="1" i="1" dirty="0" err="1">
                <a:latin typeface="Georgia" pitchFamily="18" charset="0"/>
                <a:cs typeface="Times New Roman"/>
              </a:rPr>
              <a:t>yöntemler</a:t>
            </a:r>
            <a:r>
              <a:rPr lang="en-US" sz="2800" b="1" i="1" dirty="0">
                <a:latin typeface="Georgia" pitchFamily="18" charset="0"/>
                <a:cs typeface="Times New Roman"/>
              </a:rPr>
              <a:t> </a:t>
            </a:r>
            <a:r>
              <a:rPr lang="en-US" sz="2800" b="1" i="1" dirty="0" err="1">
                <a:latin typeface="Georgia" pitchFamily="18" charset="0"/>
                <a:cs typeface="Times New Roman"/>
              </a:rPr>
              <a:t>ile</a:t>
            </a:r>
            <a:r>
              <a:rPr lang="en-US" sz="2800" b="1" i="1" dirty="0">
                <a:latin typeface="Georgia" pitchFamily="18" charset="0"/>
                <a:cs typeface="Times New Roman"/>
              </a:rPr>
              <a:t> </a:t>
            </a:r>
            <a:r>
              <a:rPr lang="en-US" sz="2800" b="1" i="1" dirty="0" err="1">
                <a:latin typeface="Georgia" pitchFamily="18" charset="0"/>
                <a:cs typeface="Times New Roman"/>
              </a:rPr>
              <a:t>benzerlikleri</a:t>
            </a:r>
            <a:r>
              <a:rPr lang="en-US" sz="2800" b="1" i="1" dirty="0">
                <a:latin typeface="Georgia" pitchFamily="18" charset="0"/>
                <a:cs typeface="Times New Roman"/>
              </a:rPr>
              <a:t>;</a:t>
            </a:r>
            <a:endParaRPr lang="en-US" sz="28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11C89E-3201-4573-AFFF-03ED7DF710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9527" y="1905000"/>
            <a:ext cx="9878291" cy="3777622"/>
          </a:xfrm>
        </p:spPr>
        <p:txBody>
          <a:bodyPr/>
          <a:lstStyle/>
          <a:p>
            <a:pPr algn="just"/>
            <a:r>
              <a:rPr lang="en-US" sz="2000" dirty="0" err="1">
                <a:latin typeface="+mj-lt"/>
                <a:cs typeface="Times New Roman"/>
              </a:rPr>
              <a:t>Nitel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araştırmanın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diğer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türleri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gibi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veri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kaynakları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genellikle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aynıdır</a:t>
            </a:r>
            <a:r>
              <a:rPr lang="en-US" sz="2000" dirty="0">
                <a:latin typeface="+mj-lt"/>
                <a:cs typeface="Times New Roman"/>
              </a:rPr>
              <a:t>. </a:t>
            </a:r>
            <a:r>
              <a:rPr lang="en-US" sz="2000" dirty="0" err="1">
                <a:latin typeface="+mj-lt"/>
                <a:cs typeface="Times New Roman"/>
              </a:rPr>
              <a:t>Bunlar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en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yaygın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olarak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görüşme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ve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gözlemdir</a:t>
            </a:r>
            <a:r>
              <a:rPr lang="en-US" sz="2000" dirty="0">
                <a:latin typeface="+mj-lt"/>
                <a:cs typeface="Times New Roman"/>
              </a:rPr>
              <a:t> (Goulding, 2002).</a:t>
            </a:r>
            <a:endParaRPr lang="tr-TR" sz="2000" dirty="0">
              <a:latin typeface="+mj-lt"/>
              <a:cs typeface="Times New Roman"/>
            </a:endParaRPr>
          </a:p>
          <a:p>
            <a:pPr marL="0" indent="0" algn="just">
              <a:buNone/>
            </a:pPr>
            <a:endParaRPr lang="en-US" sz="2000" dirty="0">
              <a:latin typeface="+mj-lt"/>
              <a:cs typeface="Times New Roman"/>
            </a:endParaRPr>
          </a:p>
          <a:p>
            <a:pPr algn="just"/>
            <a:r>
              <a:rPr lang="en-US" sz="2000" dirty="0" err="1">
                <a:latin typeface="+mj-lt"/>
                <a:cs typeface="Times New Roman"/>
              </a:rPr>
              <a:t>Bununla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birlikte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bu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noktada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gömülü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teori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fenomenolojiden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ayrılır</a:t>
            </a:r>
            <a:r>
              <a:rPr lang="en-US" sz="2000" dirty="0">
                <a:latin typeface="+mj-lt"/>
                <a:cs typeface="Times New Roman"/>
              </a:rPr>
              <a:t>. </a:t>
            </a:r>
            <a:r>
              <a:rPr lang="en-US" sz="2000" dirty="0" err="1">
                <a:latin typeface="+mj-lt"/>
                <a:cs typeface="Times New Roman"/>
              </a:rPr>
              <a:t>Fenomenoloji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deneklerin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kelimeleri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ve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eylemlerinden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oluşan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datayı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kullanırken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gömülü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teori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şirket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raporları</a:t>
            </a:r>
            <a:r>
              <a:rPr lang="en-US" sz="2000" dirty="0">
                <a:latin typeface="+mj-lt"/>
                <a:cs typeface="Times New Roman"/>
              </a:rPr>
              <a:t>, </a:t>
            </a:r>
            <a:r>
              <a:rPr lang="en-US" sz="2000" dirty="0" err="1">
                <a:latin typeface="+mj-lt"/>
                <a:cs typeface="Times New Roman"/>
              </a:rPr>
              <a:t>ikincil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datalar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ve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hatta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istatistikleri</a:t>
            </a:r>
            <a:r>
              <a:rPr lang="en-US" sz="2000" dirty="0">
                <a:latin typeface="+mj-lt"/>
                <a:cs typeface="Times New Roman"/>
              </a:rPr>
              <a:t> bile </a:t>
            </a:r>
            <a:r>
              <a:rPr lang="en-US" sz="2000" dirty="0" err="1">
                <a:latin typeface="+mj-lt"/>
                <a:cs typeface="Times New Roman"/>
              </a:rPr>
              <a:t>içeren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daha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geniş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ranjda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bir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veriyi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içerir</a:t>
            </a:r>
            <a:r>
              <a:rPr lang="en-US" sz="2000" dirty="0">
                <a:latin typeface="+mj-lt"/>
                <a:cs typeface="Times New Roman"/>
              </a:rPr>
              <a:t> (Goulding, 2002).</a:t>
            </a:r>
            <a:endParaRPr lang="tr-TR" sz="2000" dirty="0">
              <a:latin typeface="+mj-lt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153559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</TotalTime>
  <Words>676</Words>
  <Application>Microsoft Office PowerPoint</Application>
  <PresentationFormat>Geniş ekran</PresentationFormat>
  <Paragraphs>48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Arial</vt:lpstr>
      <vt:lpstr>Century Gothic</vt:lpstr>
      <vt:lpstr>Georgia</vt:lpstr>
      <vt:lpstr>Times New Roman</vt:lpstr>
      <vt:lpstr>Wingdings</vt:lpstr>
      <vt:lpstr>Wingdings 3</vt:lpstr>
      <vt:lpstr>Duman</vt:lpstr>
      <vt:lpstr>PowerPoint Sunusu</vt:lpstr>
      <vt:lpstr>Nitel Araştırma Desenleri</vt:lpstr>
      <vt:lpstr>Nitel Araştırma Desenleri</vt:lpstr>
      <vt:lpstr>Gömülü Teori</vt:lpstr>
      <vt:lpstr>Kuram Oluşturmanın Özellikleri</vt:lpstr>
      <vt:lpstr>PowerPoint Sunusu</vt:lpstr>
      <vt:lpstr>Kuram Oluşturma Çalışması Yürütülürken Takip Edilen Aşamalar</vt:lpstr>
      <vt:lpstr>Gömülü teorinin diğer nitel araştırma yöntemlerinden farklılkları (Goulding, 2002); </vt:lpstr>
      <vt:lpstr>Gömülü teorinin diğer nitel araştırma yöntemler ile benzerlikleri;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Bilim, Bilim Felsefesi, Bilimsel Araştırma ve Paradigmaları, Pozitivist Paradigma, Postpozitivist Paradigma</dc:title>
  <dc:creator>noname</dc:creator>
  <cp:lastModifiedBy>noname</cp:lastModifiedBy>
  <cp:revision>7</cp:revision>
  <dcterms:created xsi:type="dcterms:W3CDTF">2018-02-06T08:59:46Z</dcterms:created>
  <dcterms:modified xsi:type="dcterms:W3CDTF">2018-02-08T11:47:11Z</dcterms:modified>
</cp:coreProperties>
</file>