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64" r:id="rId4"/>
    <p:sldId id="357" r:id="rId5"/>
    <p:sldId id="365" r:id="rId6"/>
    <p:sldId id="366" r:id="rId7"/>
    <p:sldId id="363" r:id="rId8"/>
    <p:sldId id="367" r:id="rId9"/>
    <p:sldId id="369" r:id="rId10"/>
    <p:sldId id="368" r:id="rId11"/>
    <p:sldId id="370" r:id="rId12"/>
    <p:sldId id="372" r:id="rId13"/>
    <p:sldId id="373" r:id="rId14"/>
    <p:sldId id="376" r:id="rId15"/>
    <p:sldId id="375" r:id="rId16"/>
    <p:sldId id="305" r:id="rId17"/>
    <p:sldId id="304" r:id="rId18"/>
    <p:sldId id="377" r:id="rId19"/>
    <p:sldId id="311" r:id="rId20"/>
    <p:sldId id="378" r:id="rId21"/>
    <p:sldId id="379" r:id="rId22"/>
    <p:sldId id="381" r:id="rId23"/>
    <p:sldId id="382" r:id="rId24"/>
    <p:sldId id="383" r:id="rId25"/>
    <p:sldId id="384" r:id="rId26"/>
    <p:sldId id="3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CB897-AACF-4E1F-9A8C-4589E2FF8A3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61739-16E2-48AC-8377-1CC24ABB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3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8E77B-D2A5-4C1A-ABB6-933FEA61B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E66FA-D237-4D13-9DA0-87CA8F958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A9F3D-A111-4257-BCA4-CE40BB67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8EF9-63ED-4DED-8373-BC1664A53354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AB827-D6DE-45DC-9252-384CC60BB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835BF-F051-4164-A5C3-37EAB4C2B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3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4B5B-1C7B-457C-975A-8A10FA30D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41E41-2B54-4D53-9F81-F2E6EC48E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93849-431C-40CA-835C-41BB89FE1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81B2-E20E-418F-9FCE-BFAB67145885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6E5F2-B1FD-46F1-AD6C-BF8B1C8E9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BC7CE-9F78-473F-90CA-3AD51ECF4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7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0339EB-A761-4385-9DA6-04562B920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AE81EC-B73A-4825-9FEA-B347C6E9C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43A88-33B7-4416-BA42-9BF99A1A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E232-8FF6-4FA8-8FBD-20DFF0210E97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4A76A-B54E-4E14-A3D9-C730A45F2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A2D7D-80D9-411C-AEE0-2425AFC7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14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184EF-7603-411E-BFB3-96EDAF9AEE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F38AD-63AF-4145-82C8-FE1DF9B462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DF5ED-AD49-4241-B0BD-B1E75995F4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3DBF4-DC67-44D9-BB10-206C9E7932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74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C4C31-779B-4832-803F-68FDF665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3D27D-1330-43E5-BC1E-BC3195014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5703E-F0FB-40F9-B6D2-B72D9D82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FB6B-D47B-4F47-BD4D-034B087F3853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2C836-041C-4523-B8BB-D355FA6B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3D601-75F0-494D-ACAE-A3C6A5BA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1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5054B-6FED-4B8F-ACF2-9F667E473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86BA6-3DBE-4967-A330-A843A01B4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CFCB5-FDF9-4993-933B-E6AE0B10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9ECF-D8BC-41DA-B209-FFAC857C7788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33EE0-2831-44AB-8E23-11832C02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D9C0B-2078-4ED5-8E90-3A4A2DB9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3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06AD-75B0-4BF8-A699-469518B0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75988-91E5-418E-91DD-1D6151A06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D95D0-B1E0-460D-9E58-C2BB77005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E3F8D-F50F-4EA6-ABF2-1945F06B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C2B5-6B73-4578-AA1C-ECAD4EFF5972}" type="datetime1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ABA54-3577-4FC4-A316-66FDB229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F145C-B829-426B-93FB-A0416A20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2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6DA7A-5939-41F5-AC2D-63BF5750F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F3D1F-C91E-4AD6-935D-70F267070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00353-7E83-4C80-A8BB-DEF2F5D77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9A04EC-59AB-4AE7-9E44-8F94F01B0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4F03B-C486-4F3C-BBA5-509AB8198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B5A495-CE41-47E9-B70D-19053C056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E58E-C9DD-41BD-AEB5-428D92A80B26}" type="datetime1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3DE81-5DEF-4E7D-8C66-B4CED7768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685460-5D51-4CE3-817E-5CFA0509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0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9B2CD-A0CE-433E-B1CB-59F6D5210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3B54F3-8B8C-41A8-9E4E-9F10BE947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D49E-6F36-43C3-9684-08F64AFCECF1}" type="datetime1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685125-8749-4733-8946-6D6B875DF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A45D6C-4B8E-4169-8576-E81A37C8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2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B6148A-C527-40E3-AA58-F95FD69E0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6E93-8D95-4684-9666-2B87B4B90DD7}" type="datetime1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75436B-E806-47FA-9FD7-31646D46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44418-B703-4718-BA37-9CBDF550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6EEFC-982C-4250-B962-AB511FC57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805B1-C710-4B73-9BB4-6B1A72CF9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F5C59-F459-4A9C-A10D-6AC7DB411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8E608-E5B2-48D9-B0A6-890D08292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C1A7-D2DC-4E87-A7FC-C2594C73CC49}" type="datetime1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51DEC-98C4-4D95-86F9-48487E530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3F4F6-5610-42BD-A89B-4CC83E16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7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6D2AB-1CF4-46B0-A30A-374D55CC2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3F5572-CB8C-47D8-B384-975F4438F5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B1425-CE20-46A0-BDD3-D5811603A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9E4EF-8371-43B1-B608-DD982AC8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DE37-3336-4DA1-93DD-3680B28CAA90}" type="datetime1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2035E-65B9-4155-85C7-839CC5F5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01C79-1282-4E5F-926B-6492B209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3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219F74-FE9D-45B8-B598-95F0D5FE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551AC-86F3-45D9-9BA8-0A2474417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5519F-E922-4F54-A20E-CE389C7BE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B5920-2937-41A7-B5BD-43EEEFB2BBDF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FDEA8-A0F2-4000-86A5-E6D4506BC7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1CDFF-C490-4310-B498-95FC1129B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sgor@ankara.edu.t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6D9451-AE50-4674-932F-14AF774E1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17"/>
          <a:stretch/>
        </p:blipFill>
        <p:spPr>
          <a:xfrm>
            <a:off x="4275137" y="3787745"/>
            <a:ext cx="3641725" cy="1680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B3ACB0-D433-4484-B55C-4BE702673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763"/>
            <a:ext cx="9144000" cy="2387600"/>
          </a:xfrm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/>
              <a:t>MODÜL 3</a:t>
            </a:r>
            <a:br>
              <a:rPr lang="en-US" dirty="0"/>
            </a:br>
            <a:r>
              <a:rPr lang="en-US" dirty="0" err="1"/>
              <a:t>Laboratuvarda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çözeltiler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F1C09-71DC-4226-80C5-C820EF36A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93355"/>
            <a:ext cx="9144000" cy="1000898"/>
          </a:xfr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 fontScale="97500" lnSpcReduction="10000"/>
          </a:bodyPr>
          <a:lstStyle/>
          <a:p>
            <a:pPr marL="514350" indent="-514350">
              <a:spcBef>
                <a:spcPct val="0"/>
              </a:spcBef>
              <a:buAutoNum type="romanUcPeriod"/>
            </a:pPr>
            <a:r>
              <a:rPr lang="en-US" b="1" dirty="0" err="1">
                <a:latin typeface="+mj-lt"/>
                <a:ea typeface="+mj-ea"/>
                <a:cs typeface="+mj-cs"/>
              </a:rPr>
              <a:t>Temel</a:t>
            </a:r>
            <a:r>
              <a:rPr lang="en-US" b="1" dirty="0">
                <a:latin typeface="+mj-lt"/>
                <a:ea typeface="+mj-ea"/>
                <a:cs typeface="+mj-cs"/>
              </a:rPr>
              <a:t> </a:t>
            </a:r>
            <a:r>
              <a:rPr lang="en-US" b="1" dirty="0" err="1">
                <a:latin typeface="+mj-lt"/>
                <a:ea typeface="+mj-ea"/>
                <a:cs typeface="+mj-cs"/>
              </a:rPr>
              <a:t>Konsantrasyon</a:t>
            </a:r>
            <a:r>
              <a:rPr lang="en-US" b="1" dirty="0">
                <a:latin typeface="+mj-lt"/>
                <a:ea typeface="+mj-ea"/>
                <a:cs typeface="+mj-cs"/>
              </a:rPr>
              <a:t> </a:t>
            </a:r>
            <a:r>
              <a:rPr lang="en-US" b="1" dirty="0" err="1">
                <a:latin typeface="+mj-lt"/>
                <a:ea typeface="+mj-ea"/>
                <a:cs typeface="+mj-cs"/>
              </a:rPr>
              <a:t>hesabı</a:t>
            </a:r>
            <a:r>
              <a:rPr lang="en-US" b="1" dirty="0">
                <a:latin typeface="+mj-lt"/>
                <a:ea typeface="+mj-ea"/>
                <a:cs typeface="+mj-cs"/>
              </a:rPr>
              <a:t> </a:t>
            </a:r>
            <a:r>
              <a:rPr lang="en-US" b="1" dirty="0" err="1">
                <a:latin typeface="+mj-lt"/>
                <a:ea typeface="+mj-ea"/>
                <a:cs typeface="+mj-cs"/>
              </a:rPr>
              <a:t>ve</a:t>
            </a:r>
            <a:r>
              <a:rPr lang="en-US" b="1" dirty="0">
                <a:latin typeface="+mj-lt"/>
                <a:ea typeface="+mj-ea"/>
                <a:cs typeface="+mj-cs"/>
              </a:rPr>
              <a:t> </a:t>
            </a:r>
            <a:r>
              <a:rPr lang="en-US" b="1" dirty="0" err="1">
                <a:latin typeface="+mj-lt"/>
                <a:ea typeface="+mj-ea"/>
                <a:cs typeface="+mj-cs"/>
              </a:rPr>
              <a:t>birim</a:t>
            </a:r>
            <a:r>
              <a:rPr lang="en-US" b="1" dirty="0">
                <a:latin typeface="+mj-lt"/>
                <a:ea typeface="+mj-ea"/>
                <a:cs typeface="+mj-cs"/>
              </a:rPr>
              <a:t> </a:t>
            </a:r>
            <a:r>
              <a:rPr lang="en-US" b="1" dirty="0" err="1">
                <a:latin typeface="+mj-lt"/>
                <a:ea typeface="+mj-ea"/>
                <a:cs typeface="+mj-cs"/>
              </a:rPr>
              <a:t>hesaplama</a:t>
            </a:r>
            <a:endParaRPr lang="en-US" b="1" dirty="0">
              <a:latin typeface="+mj-lt"/>
              <a:ea typeface="+mj-ea"/>
              <a:cs typeface="+mj-cs"/>
            </a:endParaRPr>
          </a:p>
          <a:p>
            <a:pPr marL="514350" indent="-514350">
              <a:spcBef>
                <a:spcPct val="0"/>
              </a:spcBef>
              <a:buAutoNum type="romanUcPeriod"/>
            </a:pPr>
            <a:r>
              <a:rPr lang="en-US" b="1" dirty="0">
                <a:latin typeface="+mj-lt"/>
                <a:ea typeface="+mj-ea"/>
                <a:cs typeface="+mj-cs"/>
              </a:rPr>
              <a:t>Tampon </a:t>
            </a:r>
            <a:r>
              <a:rPr lang="en-US" b="1" dirty="0" err="1">
                <a:latin typeface="+mj-lt"/>
                <a:ea typeface="+mj-ea"/>
                <a:cs typeface="+mj-cs"/>
              </a:rPr>
              <a:t>çözeltiler</a:t>
            </a:r>
            <a:endParaRPr lang="en-US" b="1" dirty="0">
              <a:latin typeface="+mj-lt"/>
              <a:ea typeface="+mj-ea"/>
              <a:cs typeface="+mj-cs"/>
            </a:endParaRPr>
          </a:p>
          <a:p>
            <a:pPr marL="514350" indent="-514350">
              <a:spcBef>
                <a:spcPct val="0"/>
              </a:spcBef>
              <a:buAutoNum type="romanUcPeriod"/>
            </a:pPr>
            <a:r>
              <a:rPr lang="en-US" b="1" dirty="0" err="1">
                <a:latin typeface="+mj-lt"/>
                <a:ea typeface="+mj-ea"/>
                <a:cs typeface="+mj-cs"/>
              </a:rPr>
              <a:t>Seyreltme</a:t>
            </a:r>
            <a:r>
              <a:rPr lang="en-US" b="1" dirty="0">
                <a:latin typeface="+mj-lt"/>
                <a:ea typeface="+mj-ea"/>
                <a:cs typeface="+mj-cs"/>
              </a:rPr>
              <a:t>, Seri </a:t>
            </a:r>
            <a:r>
              <a:rPr lang="en-US" b="1" dirty="0" err="1">
                <a:latin typeface="+mj-lt"/>
                <a:ea typeface="+mj-ea"/>
                <a:cs typeface="+mj-cs"/>
              </a:rPr>
              <a:t>seyreltme</a:t>
            </a:r>
            <a:endParaRPr lang="en-US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07469DB-70AE-40F9-AD8C-43EB03317247}"/>
              </a:ext>
            </a:extLst>
          </p:cNvPr>
          <p:cNvSpPr txBox="1">
            <a:spLocks/>
          </p:cNvSpPr>
          <p:nvPr/>
        </p:nvSpPr>
        <p:spPr>
          <a:xfrm>
            <a:off x="1524000" y="5468228"/>
            <a:ext cx="9144000" cy="1237372"/>
          </a:xfrm>
          <a:prstGeom prst="rect">
            <a:avLst/>
          </a:prstGeo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Doç. Dr. Yasemin G. İŞGÖR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  <a:hlinkClick r:id="rId3"/>
              </a:rPr>
              <a:t>isgor@ankara.edu.tr</a:t>
            </a:r>
            <a:endParaRPr lang="en-US" dirty="0">
              <a:latin typeface="+mj-lt"/>
              <a:ea typeface="+mj-ea"/>
              <a:cs typeface="+mj-cs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Ankara </a:t>
            </a:r>
            <a:r>
              <a:rPr lang="en-US" dirty="0" err="1">
                <a:latin typeface="+mj-lt"/>
                <a:ea typeface="+mj-ea"/>
                <a:cs typeface="+mj-cs"/>
              </a:rPr>
              <a:t>Üniversitesi</a:t>
            </a:r>
            <a:endParaRPr lang="en-US" dirty="0">
              <a:latin typeface="+mj-lt"/>
              <a:ea typeface="+mj-ea"/>
              <a:cs typeface="+mj-cs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SHMYO </a:t>
            </a:r>
            <a:r>
              <a:rPr lang="en-US" dirty="0" err="1">
                <a:latin typeface="+mj-lt"/>
                <a:ea typeface="+mj-ea"/>
                <a:cs typeface="+mj-cs"/>
              </a:rPr>
              <a:t>Tıbbi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Laboratuvar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Teknikleri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Programı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622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42CBCA55-CD75-43C3-91A9-138198BBF1FB}"/>
              </a:ext>
            </a:extLst>
          </p:cNvPr>
          <p:cNvSpPr txBox="1">
            <a:spLocks noChangeArrowheads="1"/>
          </p:cNvSpPr>
          <p:nvPr/>
        </p:nvSpPr>
        <p:spPr>
          <a:xfrm>
            <a:off x="1768475" y="3473450"/>
            <a:ext cx="1665288" cy="132238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  <a:defRPr/>
            </a:pPr>
            <a:r>
              <a:rPr lang="tr-TR" altLang="en-US" sz="2000" dirty="0"/>
              <a:t>Seyreltme Faktörü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tr-TR" altLang="en-US" sz="2000" b="1" dirty="0"/>
              <a:t>DF=10/10=1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tr-TR" altLang="en-US" sz="2000" dirty="0"/>
              <a:t>Seyreltme oranı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tr-TR" altLang="en-US" sz="2000" b="1" dirty="0"/>
              <a:t>(1:1)</a:t>
            </a:r>
            <a:endParaRPr lang="en-US" altLang="en-US" sz="2000" b="1" dirty="0"/>
          </a:p>
        </p:txBody>
      </p:sp>
      <p:grpSp>
        <p:nvGrpSpPr>
          <p:cNvPr id="29699" name="Group 13">
            <a:extLst>
              <a:ext uri="{FF2B5EF4-FFF2-40B4-BE49-F238E27FC236}">
                <a16:creationId xmlns:a16="http://schemas.microsoft.com/office/drawing/2014/main" id="{BAE31BEB-7347-44C8-B780-63BFD768A263}"/>
              </a:ext>
            </a:extLst>
          </p:cNvPr>
          <p:cNvGrpSpPr>
            <a:grpSpLocks/>
          </p:cNvGrpSpPr>
          <p:nvPr/>
        </p:nvGrpSpPr>
        <p:grpSpPr bwMode="auto">
          <a:xfrm>
            <a:off x="1820864" y="566738"/>
            <a:ext cx="8550275" cy="2906712"/>
            <a:chOff x="982884" y="512316"/>
            <a:chExt cx="7245802" cy="2908046"/>
          </a:xfrm>
        </p:grpSpPr>
        <p:pic>
          <p:nvPicPr>
            <p:cNvPr id="29704" name="Picture 2">
              <a:extLst>
                <a:ext uri="{FF2B5EF4-FFF2-40B4-BE49-F238E27FC236}">
                  <a16:creationId xmlns:a16="http://schemas.microsoft.com/office/drawing/2014/main" id="{28867E0A-0531-4424-8E35-B4C4F60F4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84" y="512316"/>
              <a:ext cx="7245802" cy="290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32ADDFD5-809F-4543-AFC8-B629BA3D07F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94096" y="2529365"/>
              <a:ext cx="900009" cy="368469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00000"/>
                </a:lnSpc>
                <a:buNone/>
                <a:defRPr/>
              </a:pPr>
              <a:r>
                <a:rPr lang="tr-TR" altLang="en-US" sz="2000" dirty="0"/>
                <a:t>10 ml</a:t>
              </a:r>
              <a:endParaRPr lang="en-US" altLang="en-US" sz="2000" b="1" dirty="0"/>
            </a:p>
          </p:txBody>
        </p:sp>
      </p:grpSp>
      <p:sp>
        <p:nvSpPr>
          <p:cNvPr id="12" name="Rectangle 3">
            <a:extLst>
              <a:ext uri="{FF2B5EF4-FFF2-40B4-BE49-F238E27FC236}">
                <a16:creationId xmlns:a16="http://schemas.microsoft.com/office/drawing/2014/main" id="{45432C49-69BA-4EEF-91AF-5C99C7FA67CC}"/>
              </a:ext>
            </a:extLst>
          </p:cNvPr>
          <p:cNvSpPr txBox="1">
            <a:spLocks noChangeArrowheads="1"/>
          </p:cNvSpPr>
          <p:nvPr/>
        </p:nvSpPr>
        <p:spPr>
          <a:xfrm>
            <a:off x="3472249" y="3473449"/>
            <a:ext cx="1679189" cy="134568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  <a:defRPr/>
            </a:pPr>
            <a:r>
              <a:rPr lang="tr-TR" altLang="en-US" sz="2000" dirty="0"/>
              <a:t>Seyreltme Faktörü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tr-TR" altLang="en-US" sz="2000" b="1" dirty="0"/>
              <a:t>DF=1/10=</a:t>
            </a:r>
            <a:r>
              <a:rPr lang="en-GB" altLang="en-US" sz="2000" b="1" dirty="0"/>
              <a:t>0.</a:t>
            </a:r>
            <a:r>
              <a:rPr lang="tr-TR" altLang="en-US" sz="2000" b="1" dirty="0"/>
              <a:t>1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tr-TR" altLang="en-US" sz="2000" dirty="0"/>
              <a:t>Seyreltme oranı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tr-TR" altLang="en-US" sz="2000" b="1" dirty="0"/>
              <a:t>(1mL alınır 10 </a:t>
            </a:r>
            <a:r>
              <a:rPr lang="tr-TR" altLang="en-US" sz="2000" b="1" dirty="0" err="1"/>
              <a:t>mL</a:t>
            </a:r>
            <a:r>
              <a:rPr lang="tr-TR" altLang="en-US" sz="2000" b="1" dirty="0"/>
              <a:t> ye seyreltilir)=(1:10)</a:t>
            </a:r>
            <a:endParaRPr lang="en-US" altLang="en-US" sz="2000" b="1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DEAAAA0-8C3A-42A7-A165-20794ECFC658}"/>
              </a:ext>
            </a:extLst>
          </p:cNvPr>
          <p:cNvSpPr txBox="1">
            <a:spLocks noChangeArrowheads="1"/>
          </p:cNvSpPr>
          <p:nvPr/>
        </p:nvSpPr>
        <p:spPr>
          <a:xfrm>
            <a:off x="5284789" y="3473450"/>
            <a:ext cx="1665287" cy="132238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  <a:defRPr/>
            </a:pPr>
            <a:r>
              <a:rPr lang="tr-TR" altLang="en-US" sz="2000" dirty="0"/>
              <a:t>Seyreltme Faktörü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tr-TR" altLang="en-US" sz="2000" b="1" dirty="0"/>
              <a:t>DF=1/10=</a:t>
            </a:r>
            <a:r>
              <a:rPr lang="en-GB" altLang="en-US" sz="2000" b="1" dirty="0"/>
              <a:t>0.</a:t>
            </a:r>
            <a:r>
              <a:rPr lang="tr-TR" altLang="en-US" sz="2000" b="1" dirty="0"/>
              <a:t>1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tr-TR" altLang="en-US" sz="2000" dirty="0"/>
              <a:t>Seyreltme oranı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tr-TR" altLang="en-US" sz="2000" b="1" dirty="0"/>
              <a:t>(1mL alınır 10 </a:t>
            </a:r>
            <a:r>
              <a:rPr lang="tr-TR" altLang="en-US" sz="2000" b="1" dirty="0" err="1"/>
              <a:t>mL</a:t>
            </a:r>
            <a:r>
              <a:rPr lang="tr-TR" altLang="en-US" sz="2000" b="1" dirty="0"/>
              <a:t> ye seyreltilir)=(1:10)</a:t>
            </a:r>
            <a:endParaRPr lang="en-US" altLang="en-US" sz="2000" b="1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86103CAE-0F19-4013-9338-2703015CAE10}"/>
              </a:ext>
            </a:extLst>
          </p:cNvPr>
          <p:cNvSpPr txBox="1">
            <a:spLocks noChangeArrowheads="1"/>
          </p:cNvSpPr>
          <p:nvPr/>
        </p:nvSpPr>
        <p:spPr>
          <a:xfrm>
            <a:off x="7069139" y="3473450"/>
            <a:ext cx="1665287" cy="132238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  <a:defRPr/>
            </a:pPr>
            <a:r>
              <a:rPr lang="tr-TR" altLang="en-US" sz="2000" dirty="0"/>
              <a:t>Seyreltme Faktörü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tr-TR" altLang="en-US" sz="2000" b="1" dirty="0"/>
              <a:t>DF=1/10=</a:t>
            </a:r>
            <a:r>
              <a:rPr lang="en-GB" altLang="en-US" sz="2000" b="1" dirty="0"/>
              <a:t>0.</a:t>
            </a:r>
            <a:r>
              <a:rPr lang="tr-TR" altLang="en-US" sz="2000" b="1" dirty="0"/>
              <a:t>1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tr-TR" altLang="en-US" sz="2000" dirty="0"/>
              <a:t>Seyreltme oranı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tr-TR" altLang="en-US" sz="2000" b="1" dirty="0"/>
              <a:t>(1mL alınır 10 </a:t>
            </a:r>
            <a:r>
              <a:rPr lang="tr-TR" altLang="en-US" sz="2000" b="1" dirty="0" err="1"/>
              <a:t>mL</a:t>
            </a:r>
            <a:r>
              <a:rPr lang="tr-TR" altLang="en-US" sz="2000" b="1" dirty="0"/>
              <a:t> ye seyreltilir)=(1:10)</a:t>
            </a:r>
            <a:endParaRPr lang="en-US" altLang="en-US" sz="2000" b="1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8FB451AD-8F91-4037-9127-A000131AD6EA}"/>
              </a:ext>
            </a:extLst>
          </p:cNvPr>
          <p:cNvSpPr txBox="1">
            <a:spLocks noChangeArrowheads="1"/>
          </p:cNvSpPr>
          <p:nvPr/>
        </p:nvSpPr>
        <p:spPr>
          <a:xfrm>
            <a:off x="8772525" y="3473450"/>
            <a:ext cx="1665288" cy="132238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  <a:defRPr/>
            </a:pPr>
            <a:r>
              <a:rPr lang="tr-TR" altLang="en-US" sz="2000" dirty="0"/>
              <a:t>Seyreltme Faktörü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tr-TR" altLang="en-US" sz="2000" b="1" dirty="0"/>
              <a:t>DF=1/10=</a:t>
            </a:r>
            <a:r>
              <a:rPr lang="en-GB" altLang="en-US" sz="2000" b="1" dirty="0"/>
              <a:t>0.</a:t>
            </a:r>
            <a:r>
              <a:rPr lang="tr-TR" altLang="en-US" sz="2000" b="1" dirty="0"/>
              <a:t>1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tr-TR" altLang="en-US" sz="2000" dirty="0"/>
              <a:t>Seyreltme oranı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tr-TR" altLang="en-US" sz="2000" b="1" dirty="0"/>
              <a:t>(1mL alınır 10 </a:t>
            </a:r>
            <a:r>
              <a:rPr lang="tr-TR" altLang="en-US" sz="2000" b="1" dirty="0" err="1"/>
              <a:t>mL</a:t>
            </a:r>
            <a:r>
              <a:rPr lang="tr-TR" altLang="en-US" sz="2000" b="1" dirty="0"/>
              <a:t> ye seyreltilir)=(1:10)</a:t>
            </a:r>
            <a:endParaRPr lang="en-US" altLang="en-US" sz="2000" b="1" dirty="0"/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3629A4F1-1952-4B1A-B218-D6C2C7413379}"/>
              </a:ext>
            </a:extLst>
          </p:cNvPr>
          <p:cNvCxnSpPr>
            <a:cxnSpLocks/>
            <a:stCxn id="6" idx="2"/>
            <a:endCxn id="12" idx="2"/>
          </p:cNvCxnSpPr>
          <p:nvPr/>
        </p:nvCxnSpPr>
        <p:spPr>
          <a:xfrm rot="16200000" flipH="1">
            <a:off x="3444833" y="3952123"/>
            <a:ext cx="23296" cy="1710725"/>
          </a:xfrm>
          <a:prstGeom prst="bentConnector3">
            <a:avLst>
              <a:gd name="adj1" fmla="val 10812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6DC7BC7-EEA5-4424-84F4-FFA2BA153FF4}"/>
              </a:ext>
            </a:extLst>
          </p:cNvPr>
          <p:cNvCxnSpPr>
            <a:cxnSpLocks/>
            <a:stCxn id="6" idx="2"/>
            <a:endCxn id="13" idx="2"/>
          </p:cNvCxnSpPr>
          <p:nvPr/>
        </p:nvCxnSpPr>
        <p:spPr>
          <a:xfrm rot="16200000" flipH="1">
            <a:off x="4359276" y="3037681"/>
            <a:ext cx="12700" cy="3516314"/>
          </a:xfrm>
          <a:prstGeom prst="bentConnector3">
            <a:avLst>
              <a:gd name="adj1" fmla="val 413513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DD145FB7-C925-4003-8389-B317B0312BFE}"/>
              </a:ext>
            </a:extLst>
          </p:cNvPr>
          <p:cNvCxnSpPr>
            <a:cxnSpLocks/>
            <a:stCxn id="6" idx="2"/>
            <a:endCxn id="15" idx="2"/>
          </p:cNvCxnSpPr>
          <p:nvPr/>
        </p:nvCxnSpPr>
        <p:spPr>
          <a:xfrm rot="16200000" flipH="1">
            <a:off x="5251451" y="2145506"/>
            <a:ext cx="12700" cy="5300664"/>
          </a:xfrm>
          <a:prstGeom prst="bentConnector3">
            <a:avLst>
              <a:gd name="adj1" fmla="val 637297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12A79838-E4F9-4654-940C-0EBAB016ADA0}"/>
              </a:ext>
            </a:extLst>
          </p:cNvPr>
          <p:cNvCxnSpPr>
            <a:cxnSpLocks/>
            <a:stCxn id="6" idx="2"/>
            <a:endCxn id="16" idx="2"/>
          </p:cNvCxnSpPr>
          <p:nvPr/>
        </p:nvCxnSpPr>
        <p:spPr>
          <a:xfrm rot="16200000" flipH="1">
            <a:off x="6103144" y="1293813"/>
            <a:ext cx="12700" cy="7004050"/>
          </a:xfrm>
          <a:prstGeom prst="bentConnector3">
            <a:avLst>
              <a:gd name="adj1" fmla="val 997297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644C2AF-1701-43B9-9D3D-949D48B39A15}"/>
              </a:ext>
            </a:extLst>
          </p:cNvPr>
          <p:cNvSpPr txBox="1"/>
          <p:nvPr/>
        </p:nvSpPr>
        <p:spPr>
          <a:xfrm>
            <a:off x="2822872" y="5045974"/>
            <a:ext cx="182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100x = 10 x 10 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9CC02E-65B1-4E5F-974F-1A8B5B63B08C}"/>
              </a:ext>
            </a:extLst>
          </p:cNvPr>
          <p:cNvSpPr txBox="1"/>
          <p:nvPr/>
        </p:nvSpPr>
        <p:spPr>
          <a:xfrm>
            <a:off x="2822872" y="4676642"/>
            <a:ext cx="123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10x = 10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19D468-637F-413F-AABF-265CCBB1AC9A}"/>
              </a:ext>
            </a:extLst>
          </p:cNvPr>
          <p:cNvSpPr txBox="1"/>
          <p:nvPr/>
        </p:nvSpPr>
        <p:spPr>
          <a:xfrm>
            <a:off x="2822872" y="5857875"/>
            <a:ext cx="27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10000x = 10 x 10 x 10 x 10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9742C1-0F7A-4061-85DD-24FD3C41E19C}"/>
              </a:ext>
            </a:extLst>
          </p:cNvPr>
          <p:cNvSpPr txBox="1"/>
          <p:nvPr/>
        </p:nvSpPr>
        <p:spPr>
          <a:xfrm>
            <a:off x="2822872" y="5451924"/>
            <a:ext cx="246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1000x = 10 x 10 x 10 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2117AF-2DFC-494E-9F3A-F339F4380DD5}"/>
              </a:ext>
            </a:extLst>
          </p:cNvPr>
          <p:cNvSpPr txBox="1"/>
          <p:nvPr/>
        </p:nvSpPr>
        <p:spPr>
          <a:xfrm>
            <a:off x="2973301" y="852078"/>
            <a:ext cx="89620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100 M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80626A-45F2-4542-89AD-82EB5B18B6E3}"/>
              </a:ext>
            </a:extLst>
          </p:cNvPr>
          <p:cNvSpPr txBox="1"/>
          <p:nvPr/>
        </p:nvSpPr>
        <p:spPr>
          <a:xfrm>
            <a:off x="4703333" y="852078"/>
            <a:ext cx="89620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10 M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2C5346-F2AF-41BC-8A62-450FA67A2BD5}"/>
              </a:ext>
            </a:extLst>
          </p:cNvPr>
          <p:cNvSpPr txBox="1"/>
          <p:nvPr/>
        </p:nvSpPr>
        <p:spPr>
          <a:xfrm>
            <a:off x="6501971" y="852078"/>
            <a:ext cx="89620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 M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0F4AD5-194E-4278-B693-87B6D7025923}"/>
              </a:ext>
            </a:extLst>
          </p:cNvPr>
          <p:cNvSpPr txBox="1"/>
          <p:nvPr/>
        </p:nvSpPr>
        <p:spPr>
          <a:xfrm>
            <a:off x="8322490" y="852078"/>
            <a:ext cx="89620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0.1 M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9C10134F-06A1-43A8-B746-7DB034A86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16" y="279400"/>
            <a:ext cx="10147173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r-TR" altLang="en-US" sz="2000" b="1" dirty="0"/>
              <a:t>Çalışma sorusu: </a:t>
            </a:r>
          </a:p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sz="2000" dirty="0"/>
              <a:t>3.0 M H</a:t>
            </a:r>
            <a:r>
              <a:rPr lang="en-US" altLang="en-US" sz="1400" dirty="0"/>
              <a:t>2</a:t>
            </a:r>
            <a:r>
              <a:rPr lang="en-US" altLang="en-US" sz="2000" dirty="0"/>
              <a:t>SO</a:t>
            </a:r>
            <a:r>
              <a:rPr lang="en-US" altLang="en-US" sz="1400" dirty="0"/>
              <a:t>4</a:t>
            </a:r>
            <a:r>
              <a:rPr lang="tr-TR" altLang="en-US" sz="2000" dirty="0"/>
              <a:t> çözeltisinden kaç ml alarak </a:t>
            </a:r>
            <a:r>
              <a:rPr lang="en-US" altLang="en-US" sz="2000" dirty="0"/>
              <a:t>450 mL </a:t>
            </a:r>
            <a:r>
              <a:rPr lang="tr-TR" altLang="en-US" sz="2000" dirty="0"/>
              <a:t>hacimde</a:t>
            </a:r>
            <a:r>
              <a:rPr lang="en-US" altLang="en-US" sz="2000" dirty="0"/>
              <a:t> 0.10 M H</a:t>
            </a:r>
            <a:r>
              <a:rPr lang="en-US" altLang="en-US" sz="1400" dirty="0"/>
              <a:t>2</a:t>
            </a:r>
            <a:r>
              <a:rPr lang="en-US" altLang="en-US" sz="2000" dirty="0"/>
              <a:t>SO</a:t>
            </a:r>
            <a:r>
              <a:rPr lang="en-US" altLang="en-US" sz="1400" dirty="0"/>
              <a:t>4 </a:t>
            </a:r>
            <a:r>
              <a:rPr lang="tr-TR" altLang="en-US" sz="2000" dirty="0"/>
              <a:t>çözeltisi hazırlamamız gerekir? </a:t>
            </a:r>
          </a:p>
          <a:p>
            <a:pPr lvl="1" algn="just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r-TR" altLang="en-US" sz="1700" dirty="0"/>
              <a:t>450 ml X (1L/1000mL)= 0.450L</a:t>
            </a:r>
          </a:p>
          <a:p>
            <a:pPr lvl="1" algn="just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r-TR" altLang="en-US" sz="1700" dirty="0"/>
              <a:t>15ml X (1L/1000ml)= 0.015 L</a:t>
            </a:r>
          </a:p>
          <a:p>
            <a:pPr lvl="1" algn="just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r-TR" altLang="en-US" sz="1700" dirty="0"/>
              <a:t>M</a:t>
            </a:r>
            <a:r>
              <a:rPr lang="tr-TR" altLang="en-US" sz="1700" baseline="-25000" dirty="0"/>
              <a:t>1</a:t>
            </a:r>
            <a:r>
              <a:rPr lang="tr-TR" altLang="en-US" sz="1700" dirty="0"/>
              <a:t>V</a:t>
            </a:r>
            <a:r>
              <a:rPr lang="tr-TR" altLang="en-US" sz="1700" baseline="-25000" dirty="0"/>
              <a:t>1</a:t>
            </a:r>
            <a:r>
              <a:rPr lang="tr-TR" altLang="en-US" sz="1700" dirty="0"/>
              <a:t>=M</a:t>
            </a:r>
            <a:r>
              <a:rPr lang="tr-TR" altLang="en-US" sz="1700" baseline="-25000" dirty="0"/>
              <a:t>2</a:t>
            </a:r>
            <a:r>
              <a:rPr lang="tr-TR" altLang="en-US" sz="1700" dirty="0"/>
              <a:t>V</a:t>
            </a:r>
            <a:r>
              <a:rPr lang="tr-TR" altLang="en-US" sz="1700" baseline="-25000" dirty="0"/>
              <a:t>2 </a:t>
            </a:r>
            <a:r>
              <a:rPr lang="tr-TR" altLang="en-US" sz="1700" baseline="-25000" dirty="0">
                <a:sym typeface="Wingdings" panose="05000000000000000000" pitchFamily="2" charset="2"/>
              </a:rPr>
              <a:t> </a:t>
            </a:r>
            <a:r>
              <a:rPr lang="tr-TR" altLang="en-US" sz="1700" dirty="0"/>
              <a:t>(3M)(V</a:t>
            </a:r>
            <a:r>
              <a:rPr lang="tr-TR" altLang="en-US" sz="1700" baseline="-25000" dirty="0"/>
              <a:t>1</a:t>
            </a:r>
            <a:r>
              <a:rPr lang="tr-TR" altLang="en-US" sz="1700" dirty="0"/>
              <a:t>)=(0.1M) (0.450L) </a:t>
            </a:r>
            <a:r>
              <a:rPr lang="tr-TR" altLang="en-US" sz="1700" dirty="0">
                <a:sym typeface="Wingdings" panose="05000000000000000000" pitchFamily="2" charset="2"/>
              </a:rPr>
              <a:t> </a:t>
            </a:r>
            <a:r>
              <a:rPr lang="tr-TR" altLang="en-US" sz="1700" dirty="0"/>
              <a:t>V</a:t>
            </a:r>
            <a:r>
              <a:rPr lang="tr-TR" altLang="en-US" sz="1700" baseline="-25000" dirty="0"/>
              <a:t>1</a:t>
            </a:r>
            <a:r>
              <a:rPr lang="tr-TR" altLang="en-US" sz="1700" dirty="0"/>
              <a:t>= (0.1M X 0.450L)/(3M)=0.015L</a:t>
            </a:r>
          </a:p>
          <a:p>
            <a:pPr lvl="1" algn="just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r-TR" altLang="en-US" sz="1700" dirty="0"/>
              <a:t>0.015L x (1000 ml/1L)= </a:t>
            </a:r>
            <a:r>
              <a:rPr lang="tr-TR" altLang="en-US" sz="1700" b="1" dirty="0"/>
              <a:t>15 ml</a:t>
            </a:r>
          </a:p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r-TR" altLang="en-US" sz="2000" dirty="0"/>
              <a:t>Bu çözeltiyi hazırlarken DF ne olmuştur? </a:t>
            </a:r>
          </a:p>
          <a:p>
            <a:pPr lvl="1" algn="just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r-TR" altLang="en-US" sz="1700" dirty="0"/>
              <a:t>çözüm : DF= V</a:t>
            </a:r>
            <a:r>
              <a:rPr lang="tr-TR" altLang="en-US" sz="1700" baseline="-25000" dirty="0"/>
              <a:t>2</a:t>
            </a:r>
            <a:r>
              <a:rPr lang="tr-TR" altLang="en-US" sz="1700" dirty="0"/>
              <a:t>/V</a:t>
            </a:r>
            <a:r>
              <a:rPr lang="tr-TR" altLang="en-US" sz="1700" baseline="-25000" dirty="0"/>
              <a:t>1 </a:t>
            </a:r>
            <a:r>
              <a:rPr lang="tr-TR" altLang="en-US" sz="1700" dirty="0"/>
              <a:t>= 450 ml/ 15 </a:t>
            </a:r>
            <a:r>
              <a:rPr lang="tr-TR" altLang="en-US" sz="1700" dirty="0" err="1"/>
              <a:t>mL</a:t>
            </a:r>
            <a:r>
              <a:rPr lang="tr-TR" altLang="en-US" sz="1700" dirty="0"/>
              <a:t>= </a:t>
            </a:r>
            <a:r>
              <a:rPr lang="tr-TR" altLang="en-US" sz="1700" b="1" dirty="0"/>
              <a:t>30</a:t>
            </a:r>
            <a:endParaRPr lang="tr-TR" altLang="en-US" sz="1700" b="1" baseline="-25000" dirty="0"/>
          </a:p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r-TR" altLang="en-US" sz="2000" dirty="0"/>
              <a:t>Seyreltme oranı ne olmuştur?</a:t>
            </a:r>
          </a:p>
          <a:p>
            <a:pPr lvl="1" algn="just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r-TR" altLang="en-US" sz="1700" dirty="0"/>
              <a:t>çözüm </a:t>
            </a:r>
            <a:r>
              <a:rPr lang="tr-TR" altLang="en-US" sz="1700" dirty="0">
                <a:sym typeface="Wingdings" panose="05000000000000000000" pitchFamily="2" charset="2"/>
              </a:rPr>
              <a:t>: </a:t>
            </a:r>
            <a:r>
              <a:rPr lang="tr-TR" altLang="en-US" sz="1700" dirty="0"/>
              <a:t>(15:450)</a:t>
            </a:r>
            <a:r>
              <a:rPr lang="tr-TR" altLang="en-US" sz="1700" dirty="0">
                <a:sym typeface="Wingdings" panose="05000000000000000000" pitchFamily="2" charset="2"/>
              </a:rPr>
              <a:t> ≡ (15/15): (450/15) ≡ </a:t>
            </a:r>
            <a:r>
              <a:rPr lang="tr-TR" altLang="en-US" sz="1700" b="1" dirty="0">
                <a:sym typeface="Wingdings" panose="05000000000000000000" pitchFamily="2" charset="2"/>
              </a:rPr>
              <a:t>(1:30)</a:t>
            </a:r>
            <a:endParaRPr lang="en-GB" altLang="en-US" sz="1700" b="1" dirty="0">
              <a:sym typeface="Wingdings" panose="05000000000000000000" pitchFamily="2" charset="2"/>
            </a:endParaRPr>
          </a:p>
          <a:p>
            <a:pPr lvl="1" algn="just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1700" b="1" dirty="0" err="1">
                <a:sym typeface="Wingdings" panose="05000000000000000000" pitchFamily="2" charset="2"/>
              </a:rPr>
              <a:t>Yani</a:t>
            </a:r>
            <a:r>
              <a:rPr lang="en-GB" altLang="en-US" sz="1700" b="1" dirty="0">
                <a:sym typeface="Wingdings" panose="05000000000000000000" pitchFamily="2" charset="2"/>
              </a:rPr>
              <a:t> 30 </a:t>
            </a:r>
            <a:r>
              <a:rPr lang="en-GB" altLang="en-US" sz="1700" b="1" dirty="0" err="1">
                <a:sym typeface="Wingdings" panose="05000000000000000000" pitchFamily="2" charset="2"/>
              </a:rPr>
              <a:t>kat</a:t>
            </a:r>
            <a:r>
              <a:rPr lang="en-GB" altLang="en-US" sz="1700" b="1" dirty="0">
                <a:sym typeface="Wingdings" panose="05000000000000000000" pitchFamily="2" charset="2"/>
              </a:rPr>
              <a:t> (30x) </a:t>
            </a:r>
            <a:r>
              <a:rPr lang="en-GB" altLang="en-US" sz="1700" b="1" dirty="0" err="1">
                <a:sym typeface="Wingdings" panose="05000000000000000000" pitchFamily="2" charset="2"/>
              </a:rPr>
              <a:t>seyreltme</a:t>
            </a:r>
            <a:r>
              <a:rPr lang="en-GB" altLang="en-US" sz="1700" b="1" dirty="0">
                <a:sym typeface="Wingdings" panose="05000000000000000000" pitchFamily="2" charset="2"/>
              </a:rPr>
              <a:t> </a:t>
            </a:r>
            <a:r>
              <a:rPr lang="en-GB" altLang="en-US" sz="1700" b="1" dirty="0" err="1">
                <a:sym typeface="Wingdings" panose="05000000000000000000" pitchFamily="2" charset="2"/>
              </a:rPr>
              <a:t>yapılmıştır</a:t>
            </a:r>
            <a:r>
              <a:rPr lang="en-GB" altLang="en-US" sz="1700" b="1" dirty="0">
                <a:sym typeface="Wingdings" panose="05000000000000000000" pitchFamily="2" charset="2"/>
              </a:rPr>
              <a:t>.</a:t>
            </a:r>
            <a:endParaRPr lang="tr-TR" altLang="en-US" sz="1700" b="1" dirty="0"/>
          </a:p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FA035B-41B0-4EAC-BEEC-7156805FA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05" y="203318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Çözeltiler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D59BAB-6E73-434E-A59A-A66B856CD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03" y="748074"/>
            <a:ext cx="10853351" cy="48618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GB" sz="2000" dirty="0"/>
              <a:t>Çözelti: </a:t>
            </a:r>
            <a:r>
              <a:rPr lang="en-GB" sz="2000" dirty="0" err="1"/>
              <a:t>bir</a:t>
            </a:r>
            <a:r>
              <a:rPr lang="en-GB" sz="2000" dirty="0"/>
              <a:t> </a:t>
            </a:r>
            <a:r>
              <a:rPr lang="en-GB" sz="2000" dirty="0" err="1"/>
              <a:t>maddenin</a:t>
            </a:r>
            <a:r>
              <a:rPr lang="en-GB" sz="2000" dirty="0"/>
              <a:t> </a:t>
            </a:r>
            <a:r>
              <a:rPr lang="en-GB" sz="2000" dirty="0" err="1"/>
              <a:t>bir</a:t>
            </a:r>
            <a:r>
              <a:rPr lang="en-GB" sz="2000" dirty="0"/>
              <a:t> </a:t>
            </a:r>
            <a:r>
              <a:rPr lang="en-GB" sz="2000" dirty="0" err="1"/>
              <a:t>çözücü</a:t>
            </a:r>
            <a:r>
              <a:rPr lang="en-GB" sz="2000" dirty="0"/>
              <a:t> </a:t>
            </a:r>
            <a:r>
              <a:rPr lang="en-GB" sz="2000" dirty="0" err="1"/>
              <a:t>içerisinde</a:t>
            </a:r>
            <a:r>
              <a:rPr lang="en-GB" sz="2000" dirty="0"/>
              <a:t> </a:t>
            </a:r>
            <a:r>
              <a:rPr lang="en-GB" sz="2000" dirty="0" err="1"/>
              <a:t>dağılmasıdır</a:t>
            </a:r>
            <a:r>
              <a:rPr lang="en-GB" sz="2000" dirty="0"/>
              <a:t>. </a:t>
            </a:r>
            <a:r>
              <a:rPr lang="en-GB" sz="2000" dirty="0" err="1"/>
              <a:t>Çözünene</a:t>
            </a:r>
            <a:r>
              <a:rPr lang="en-GB" sz="2000" dirty="0"/>
              <a:t> </a:t>
            </a:r>
            <a:r>
              <a:rPr lang="en-GB" sz="2000" dirty="0" err="1"/>
              <a:t>madde</a:t>
            </a:r>
            <a:r>
              <a:rPr lang="en-GB" sz="2000" dirty="0"/>
              <a:t> </a:t>
            </a:r>
            <a:r>
              <a:rPr lang="en-GB" sz="2000" dirty="0" err="1"/>
              <a:t>ile</a:t>
            </a:r>
            <a:r>
              <a:rPr lang="en-GB" sz="2000" dirty="0"/>
              <a:t> </a:t>
            </a:r>
            <a:r>
              <a:rPr lang="en-GB" sz="2000" dirty="0" err="1"/>
              <a:t>çözelti</a:t>
            </a:r>
            <a:r>
              <a:rPr lang="en-GB" sz="2000" dirty="0"/>
              <a:t> </a:t>
            </a:r>
            <a:r>
              <a:rPr lang="en-GB" sz="2000" dirty="0" err="1"/>
              <a:t>arasında</a:t>
            </a:r>
            <a:r>
              <a:rPr lang="en-GB" sz="2000" dirty="0"/>
              <a:t> </a:t>
            </a:r>
            <a:r>
              <a:rPr lang="en-GB" sz="2000" dirty="0" err="1"/>
              <a:t>kimyasal</a:t>
            </a:r>
            <a:r>
              <a:rPr lang="en-GB" sz="2000" dirty="0"/>
              <a:t> </a:t>
            </a:r>
            <a:r>
              <a:rPr lang="en-GB" sz="2000" dirty="0" err="1"/>
              <a:t>değişim</a:t>
            </a:r>
            <a:r>
              <a:rPr lang="en-GB" sz="2000" dirty="0"/>
              <a:t> </a:t>
            </a:r>
            <a:r>
              <a:rPr lang="en-GB" sz="2000" dirty="0" err="1"/>
              <a:t>olmaz</a:t>
            </a:r>
            <a:r>
              <a:rPr lang="en-GB" sz="2000" dirty="0"/>
              <a:t>.</a:t>
            </a:r>
          </a:p>
          <a:p>
            <a:pPr>
              <a:lnSpc>
                <a:spcPct val="110000"/>
              </a:lnSpc>
            </a:pP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yaygın</a:t>
            </a:r>
            <a:r>
              <a:rPr lang="en-GB" sz="2000" dirty="0"/>
              <a:t> </a:t>
            </a:r>
            <a:r>
              <a:rPr lang="en-GB" sz="2000" dirty="0" err="1"/>
              <a:t>fizyolojik</a:t>
            </a:r>
            <a:r>
              <a:rPr lang="en-GB" sz="2000" dirty="0"/>
              <a:t> </a:t>
            </a:r>
            <a:r>
              <a:rPr lang="en-GB" sz="2000" dirty="0" err="1"/>
              <a:t>çözelti</a:t>
            </a:r>
            <a:r>
              <a:rPr lang="en-GB" sz="2000" dirty="0"/>
              <a:t> </a:t>
            </a:r>
            <a:r>
              <a:rPr lang="en-GB" sz="2000" dirty="0" err="1"/>
              <a:t>su’dur</a:t>
            </a:r>
            <a:r>
              <a:rPr lang="en-GB" sz="2000" dirty="0"/>
              <a:t>.</a:t>
            </a:r>
          </a:p>
          <a:p>
            <a:pPr>
              <a:lnSpc>
                <a:spcPct val="110000"/>
              </a:lnSpc>
            </a:pPr>
            <a:r>
              <a:rPr lang="en-GB" sz="2000" b="1" dirty="0"/>
              <a:t>ÖNEMLİ UYARI: </a:t>
            </a:r>
            <a:r>
              <a:rPr lang="en-GB" sz="2000" u="sng" dirty="0" err="1"/>
              <a:t>Çözeltiler</a:t>
            </a:r>
            <a:r>
              <a:rPr lang="en-GB" sz="2000" u="sng" dirty="0"/>
              <a:t> </a:t>
            </a:r>
            <a:r>
              <a:rPr lang="en-GB" sz="2000" u="sng" dirty="0" err="1"/>
              <a:t>hazırlanırken</a:t>
            </a:r>
            <a:r>
              <a:rPr lang="en-GB" sz="2000" u="sng" dirty="0"/>
              <a:t> </a:t>
            </a:r>
            <a:r>
              <a:rPr lang="en-GB" sz="2000" u="sng" dirty="0" err="1"/>
              <a:t>manyetik</a:t>
            </a:r>
            <a:r>
              <a:rPr lang="en-GB" sz="2000" u="sng" dirty="0"/>
              <a:t> </a:t>
            </a:r>
            <a:r>
              <a:rPr lang="en-GB" sz="2000" u="sng" dirty="0" err="1"/>
              <a:t>karıştırıcı</a:t>
            </a:r>
            <a:r>
              <a:rPr lang="en-GB" sz="2000" u="sng" dirty="0"/>
              <a:t> </a:t>
            </a:r>
            <a:r>
              <a:rPr lang="en-GB" sz="2000" u="sng" dirty="0" err="1"/>
              <a:t>ve</a:t>
            </a:r>
            <a:r>
              <a:rPr lang="en-GB" sz="2000" u="sng" dirty="0"/>
              <a:t> </a:t>
            </a:r>
            <a:r>
              <a:rPr lang="en-GB" sz="2000" u="sng" dirty="0" err="1"/>
              <a:t>balık</a:t>
            </a:r>
            <a:r>
              <a:rPr lang="en-GB" sz="2000" u="sng" dirty="0"/>
              <a:t> </a:t>
            </a:r>
            <a:r>
              <a:rPr lang="en-GB" sz="2000" u="sng" dirty="0" err="1"/>
              <a:t>kullanılır</a:t>
            </a:r>
            <a:r>
              <a:rPr lang="en-GB" sz="2000" u="sng" dirty="0"/>
              <a:t>. Son </a:t>
            </a:r>
            <a:r>
              <a:rPr lang="en-GB" sz="2000" u="sng" dirty="0" err="1"/>
              <a:t>hacmin</a:t>
            </a:r>
            <a:r>
              <a:rPr lang="en-GB" sz="2000" u="sng" dirty="0"/>
              <a:t> </a:t>
            </a:r>
            <a:r>
              <a:rPr lang="en-GB" sz="2000" u="sng" dirty="0" err="1"/>
              <a:t>doğru</a:t>
            </a:r>
            <a:r>
              <a:rPr lang="en-GB" sz="2000" u="sng" dirty="0"/>
              <a:t> </a:t>
            </a:r>
            <a:r>
              <a:rPr lang="en-GB" sz="2000" u="sng" dirty="0" err="1"/>
              <a:t>ölçülmesi</a:t>
            </a:r>
            <a:r>
              <a:rPr lang="en-GB" sz="2000" u="sng" dirty="0"/>
              <a:t> </a:t>
            </a:r>
            <a:r>
              <a:rPr lang="en-GB" sz="2000" u="sng" dirty="0" err="1"/>
              <a:t>için</a:t>
            </a:r>
            <a:r>
              <a:rPr lang="en-GB" sz="2000" u="sng" dirty="0"/>
              <a:t> </a:t>
            </a:r>
            <a:r>
              <a:rPr lang="en-GB" sz="2000" u="sng" dirty="0" err="1"/>
              <a:t>beher</a:t>
            </a:r>
            <a:r>
              <a:rPr lang="en-GB" sz="2000" u="sng" dirty="0"/>
              <a:t> </a:t>
            </a:r>
            <a:r>
              <a:rPr lang="en-GB" sz="2000" u="sng" dirty="0" err="1"/>
              <a:t>kenarında</a:t>
            </a:r>
            <a:r>
              <a:rPr lang="en-GB" sz="2000" u="sng" dirty="0"/>
              <a:t> </a:t>
            </a:r>
            <a:r>
              <a:rPr lang="en-GB" sz="2000" u="sng" dirty="0" err="1"/>
              <a:t>istenen</a:t>
            </a:r>
            <a:r>
              <a:rPr lang="en-GB" sz="2000" u="sng" dirty="0"/>
              <a:t> </a:t>
            </a:r>
            <a:r>
              <a:rPr lang="en-GB" sz="2000" u="sng" dirty="0" err="1"/>
              <a:t>hacim</a:t>
            </a:r>
            <a:r>
              <a:rPr lang="en-GB" sz="2000" u="sng" dirty="0"/>
              <a:t> </a:t>
            </a:r>
            <a:r>
              <a:rPr lang="en-GB" sz="2000" u="sng" dirty="0" err="1"/>
              <a:t>okununca</a:t>
            </a:r>
            <a:r>
              <a:rPr lang="en-GB" sz="2000" u="sng" dirty="0"/>
              <a:t> </a:t>
            </a:r>
            <a:r>
              <a:rPr lang="en-GB" sz="2000" u="sng" dirty="0" err="1"/>
              <a:t>karıştırıcı</a:t>
            </a:r>
            <a:r>
              <a:rPr lang="en-GB" sz="2000" u="sng" dirty="0"/>
              <a:t> </a:t>
            </a:r>
            <a:r>
              <a:rPr lang="en-GB" sz="2000" u="sng" dirty="0" err="1"/>
              <a:t>durdurulur</a:t>
            </a:r>
            <a:r>
              <a:rPr lang="en-GB" sz="2000" u="sng" dirty="0"/>
              <a:t>. </a:t>
            </a:r>
            <a:r>
              <a:rPr lang="en-GB" sz="2000" u="sng" dirty="0" err="1"/>
              <a:t>Balık</a:t>
            </a:r>
            <a:r>
              <a:rPr lang="en-GB" sz="2000" u="sng" dirty="0"/>
              <a:t> </a:t>
            </a:r>
            <a:r>
              <a:rPr lang="en-GB" sz="2000" u="sng" dirty="0" err="1"/>
              <a:t>çıkarılır</a:t>
            </a:r>
            <a:r>
              <a:rPr lang="en-GB" sz="2000" u="sng" dirty="0"/>
              <a:t>, </a:t>
            </a:r>
            <a:r>
              <a:rPr lang="en-GB" sz="2000" u="sng" dirty="0" err="1"/>
              <a:t>hacim</a:t>
            </a:r>
            <a:r>
              <a:rPr lang="en-GB" sz="2000" u="sng" dirty="0"/>
              <a:t> control </a:t>
            </a:r>
            <a:r>
              <a:rPr lang="en-GB" sz="2000" u="sng" dirty="0" err="1"/>
              <a:t>edilir</a:t>
            </a:r>
            <a:r>
              <a:rPr lang="en-GB" sz="2000" u="sng" dirty="0"/>
              <a:t>. </a:t>
            </a:r>
            <a:r>
              <a:rPr lang="en-GB" sz="2000" u="sng" dirty="0" err="1"/>
              <a:t>Eksik</a:t>
            </a:r>
            <a:r>
              <a:rPr lang="en-GB" sz="2000" u="sng" dirty="0"/>
              <a:t> </a:t>
            </a:r>
            <a:r>
              <a:rPr lang="en-GB" sz="2000" u="sng" dirty="0" err="1"/>
              <a:t>ise</a:t>
            </a:r>
            <a:r>
              <a:rPr lang="en-GB" sz="2000" u="sng" dirty="0"/>
              <a:t> </a:t>
            </a:r>
            <a:r>
              <a:rPr lang="en-GB" sz="2000" u="sng" dirty="0" err="1"/>
              <a:t>çözücüyle</a:t>
            </a:r>
            <a:r>
              <a:rPr lang="en-GB" sz="2000" u="sng" dirty="0"/>
              <a:t> </a:t>
            </a:r>
            <a:r>
              <a:rPr lang="en-GB" sz="2000" u="sng" dirty="0" err="1"/>
              <a:t>hacim</a:t>
            </a:r>
            <a:r>
              <a:rPr lang="en-GB" sz="2000" u="sng" dirty="0"/>
              <a:t> </a:t>
            </a:r>
            <a:r>
              <a:rPr lang="en-GB" sz="2000" u="sng" dirty="0" err="1"/>
              <a:t>tamamlanır</a:t>
            </a:r>
            <a:r>
              <a:rPr lang="en-GB" sz="2000" u="sng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000" b="1" dirty="0" err="1"/>
              <a:t>Çözelti</a:t>
            </a:r>
            <a:r>
              <a:rPr lang="en-GB" sz="2000" b="1" dirty="0"/>
              <a:t> </a:t>
            </a:r>
            <a:r>
              <a:rPr lang="en-GB" sz="2000" b="1" dirty="0" err="1"/>
              <a:t>Yüzdesi</a:t>
            </a:r>
            <a:r>
              <a:rPr lang="en-GB" sz="2000" b="1" dirty="0"/>
              <a:t>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000" b="1" dirty="0" err="1"/>
              <a:t>kütle-Hacim</a:t>
            </a:r>
            <a:r>
              <a:rPr lang="en-GB" sz="2000" b="1" dirty="0"/>
              <a:t> </a:t>
            </a:r>
            <a:r>
              <a:rPr lang="en-GB" sz="2000" b="1" dirty="0" err="1"/>
              <a:t>ilişkisi</a:t>
            </a:r>
            <a:r>
              <a:rPr lang="en-GB" sz="2000" b="1" dirty="0"/>
              <a:t> [%(W/V)]:</a:t>
            </a:r>
            <a:r>
              <a:rPr lang="en-GB" sz="2000" dirty="0"/>
              <a:t> </a:t>
            </a:r>
            <a:r>
              <a:rPr lang="en-GB" sz="2000" dirty="0" err="1"/>
              <a:t>belirli</a:t>
            </a:r>
            <a:r>
              <a:rPr lang="en-GB" sz="2000" dirty="0"/>
              <a:t> </a:t>
            </a:r>
            <a:r>
              <a:rPr lang="en-GB" sz="2000" dirty="0" err="1"/>
              <a:t>bir</a:t>
            </a:r>
            <a:r>
              <a:rPr lang="en-GB" sz="2000" dirty="0"/>
              <a:t> </a:t>
            </a:r>
            <a:r>
              <a:rPr lang="en-GB" sz="2000" dirty="0" err="1"/>
              <a:t>miktar</a:t>
            </a:r>
            <a:r>
              <a:rPr lang="en-GB" sz="2000" dirty="0"/>
              <a:t> </a:t>
            </a:r>
            <a:r>
              <a:rPr lang="en-GB" sz="2000" dirty="0" err="1"/>
              <a:t>çözünen</a:t>
            </a:r>
            <a:r>
              <a:rPr lang="en-GB" sz="2000" dirty="0"/>
              <a:t> </a:t>
            </a:r>
            <a:r>
              <a:rPr lang="en-GB" sz="2000" dirty="0" err="1"/>
              <a:t>kütlesinin</a:t>
            </a:r>
            <a:r>
              <a:rPr lang="en-GB" sz="2000" dirty="0"/>
              <a:t> (w= </a:t>
            </a:r>
            <a:r>
              <a:rPr lang="en-GB" sz="2000" dirty="0" err="1"/>
              <a:t>ağırlık</a:t>
            </a:r>
            <a:r>
              <a:rPr lang="en-GB" sz="2000" dirty="0"/>
              <a:t>, gram) 100 mL </a:t>
            </a:r>
            <a:r>
              <a:rPr lang="en-GB" sz="2000" dirty="0" err="1"/>
              <a:t>çözelti</a:t>
            </a:r>
            <a:r>
              <a:rPr lang="en-GB" sz="2000" dirty="0"/>
              <a:t> </a:t>
            </a:r>
            <a:r>
              <a:rPr lang="en-GB" sz="2000" dirty="0" err="1"/>
              <a:t>içerisinde</a:t>
            </a:r>
            <a:r>
              <a:rPr lang="en-GB" sz="2000" dirty="0"/>
              <a:t> </a:t>
            </a:r>
            <a:r>
              <a:rPr lang="en-GB" sz="2000" dirty="0" err="1"/>
              <a:t>çözünmesiyle</a:t>
            </a:r>
            <a:r>
              <a:rPr lang="en-GB" sz="2000" dirty="0"/>
              <a:t> </a:t>
            </a:r>
            <a:r>
              <a:rPr lang="en-GB" sz="2000" dirty="0" err="1"/>
              <a:t>elde</a:t>
            </a:r>
            <a:r>
              <a:rPr lang="en-GB" sz="2000" dirty="0"/>
              <a:t> </a:t>
            </a:r>
            <a:r>
              <a:rPr lang="en-GB" sz="2000" dirty="0" err="1"/>
              <a:t>edilir</a:t>
            </a:r>
            <a:r>
              <a:rPr lang="en-GB" sz="2000" dirty="0"/>
              <a:t>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000" b="1" dirty="0" err="1"/>
              <a:t>Örnek</a:t>
            </a:r>
            <a:r>
              <a:rPr lang="en-GB" sz="2000" dirty="0"/>
              <a:t>: %10’luk </a:t>
            </a:r>
            <a:r>
              <a:rPr lang="en-GB" sz="2000" dirty="0" err="1"/>
              <a:t>bakırsülfatın</a:t>
            </a:r>
            <a:r>
              <a:rPr lang="en-GB" sz="2000" dirty="0"/>
              <a:t> sulu </a:t>
            </a:r>
            <a:r>
              <a:rPr lang="en-GB" sz="2000" dirty="0" err="1"/>
              <a:t>çözeltisini</a:t>
            </a:r>
            <a:r>
              <a:rPr lang="en-GB" sz="2000" dirty="0"/>
              <a:t> </a:t>
            </a:r>
            <a:r>
              <a:rPr lang="en-GB" sz="2000" dirty="0" err="1"/>
              <a:t>hazırlayınız</a:t>
            </a:r>
            <a:r>
              <a:rPr lang="en-GB" sz="2000" dirty="0"/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000" dirty="0"/>
              <a:t>CuSO4: </a:t>
            </a:r>
            <a:r>
              <a:rPr lang="en-GB" sz="2000" dirty="0" err="1"/>
              <a:t>bakır</a:t>
            </a:r>
            <a:r>
              <a:rPr lang="en-GB" sz="2000" dirty="0"/>
              <a:t> </a:t>
            </a:r>
            <a:r>
              <a:rPr lang="en-GB" sz="2000" dirty="0" err="1"/>
              <a:t>sülfat</a:t>
            </a:r>
            <a:r>
              <a:rPr lang="en-GB" sz="2000" dirty="0"/>
              <a:t> (</a:t>
            </a:r>
            <a:r>
              <a:rPr lang="en-GB" sz="2000" dirty="0" err="1"/>
              <a:t>molekül</a:t>
            </a:r>
            <a:r>
              <a:rPr lang="en-GB" sz="2000" dirty="0"/>
              <a:t> </a:t>
            </a:r>
            <a:r>
              <a:rPr lang="en-GB" sz="2000" dirty="0" err="1"/>
              <a:t>ağırlığı</a:t>
            </a:r>
            <a:r>
              <a:rPr lang="en-GB" sz="2000" dirty="0"/>
              <a:t> 160 g/mol)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HAZIRLANIŞI: 10 gram CuSO4 </a:t>
            </a:r>
            <a:r>
              <a:rPr lang="en-GB" sz="2000" dirty="0" err="1"/>
              <a:t>tartılır</a:t>
            </a:r>
            <a:r>
              <a:rPr lang="en-GB" sz="2000" dirty="0"/>
              <a:t>, </a:t>
            </a:r>
            <a:r>
              <a:rPr lang="en-GB" sz="2000" dirty="0" err="1"/>
              <a:t>üzerinde</a:t>
            </a:r>
            <a:r>
              <a:rPr lang="en-GB" sz="2000" dirty="0"/>
              <a:t> </a:t>
            </a:r>
            <a:r>
              <a:rPr lang="en-GB" sz="2000" dirty="0" err="1"/>
              <a:t>hacim</a:t>
            </a:r>
            <a:r>
              <a:rPr lang="en-GB" sz="2000" dirty="0"/>
              <a:t> </a:t>
            </a:r>
            <a:r>
              <a:rPr lang="en-GB" sz="2000" dirty="0" err="1"/>
              <a:t>göstergesi</a:t>
            </a:r>
            <a:r>
              <a:rPr lang="en-GB" sz="2000" dirty="0"/>
              <a:t> </a:t>
            </a:r>
            <a:r>
              <a:rPr lang="en-GB" sz="2000" dirty="0" err="1"/>
              <a:t>olan</a:t>
            </a:r>
            <a:r>
              <a:rPr lang="en-GB" sz="2000" dirty="0"/>
              <a:t> 250 mL </a:t>
            </a:r>
            <a:r>
              <a:rPr lang="en-GB" sz="2000" dirty="0" err="1"/>
              <a:t>behere</a:t>
            </a:r>
            <a:r>
              <a:rPr lang="en-GB" sz="2000" dirty="0"/>
              <a:t> veya </a:t>
            </a:r>
            <a:r>
              <a:rPr lang="en-GB" sz="2000" dirty="0" err="1"/>
              <a:t>başka</a:t>
            </a:r>
            <a:r>
              <a:rPr lang="en-GB" sz="2000" dirty="0"/>
              <a:t> </a:t>
            </a:r>
            <a:r>
              <a:rPr lang="en-GB" sz="2000" dirty="0" err="1"/>
              <a:t>bir</a:t>
            </a:r>
            <a:r>
              <a:rPr lang="en-GB" sz="2000" dirty="0"/>
              <a:t> </a:t>
            </a:r>
            <a:r>
              <a:rPr lang="en-GB" sz="2000" dirty="0" err="1"/>
              <a:t>volümetrik</a:t>
            </a:r>
            <a:r>
              <a:rPr lang="en-GB" sz="2000" dirty="0"/>
              <a:t> </a:t>
            </a:r>
            <a:r>
              <a:rPr lang="en-GB" sz="2000" dirty="0" err="1"/>
              <a:t>kaba</a:t>
            </a:r>
            <a:r>
              <a:rPr lang="en-GB" sz="2000" dirty="0"/>
              <a:t> </a:t>
            </a:r>
            <a:r>
              <a:rPr lang="en-GB" sz="2000" dirty="0" err="1"/>
              <a:t>alınır</a:t>
            </a:r>
            <a:r>
              <a:rPr lang="en-GB" sz="2000" dirty="0"/>
              <a:t>. </a:t>
            </a:r>
            <a:r>
              <a:rPr lang="en-GB" sz="2000" dirty="0" err="1"/>
              <a:t>Üzerine</a:t>
            </a:r>
            <a:r>
              <a:rPr lang="en-GB" sz="2000" dirty="0"/>
              <a:t> </a:t>
            </a:r>
            <a:r>
              <a:rPr lang="en-GB" sz="2000" dirty="0" err="1"/>
              <a:t>bir</a:t>
            </a:r>
            <a:r>
              <a:rPr lang="en-GB" sz="2000" dirty="0"/>
              <a:t> </a:t>
            </a:r>
            <a:r>
              <a:rPr lang="en-GB" sz="2000" dirty="0" err="1"/>
              <a:t>miktar</a:t>
            </a:r>
            <a:r>
              <a:rPr lang="en-GB" sz="2000" dirty="0"/>
              <a:t> (</a:t>
            </a:r>
            <a:r>
              <a:rPr lang="en-GB" sz="2000" dirty="0" err="1"/>
              <a:t>çözebilecek</a:t>
            </a:r>
            <a:r>
              <a:rPr lang="en-GB" sz="2000" dirty="0"/>
              <a:t> </a:t>
            </a:r>
            <a:r>
              <a:rPr lang="en-GB" sz="2000" dirty="0" err="1"/>
              <a:t>kadar</a:t>
            </a:r>
            <a:r>
              <a:rPr lang="en-GB" sz="2000" dirty="0"/>
              <a:t>) </a:t>
            </a:r>
            <a:r>
              <a:rPr lang="en-GB" sz="2000" dirty="0" err="1"/>
              <a:t>distile</a:t>
            </a:r>
            <a:r>
              <a:rPr lang="en-GB" sz="2000" dirty="0"/>
              <a:t> </a:t>
            </a:r>
            <a:r>
              <a:rPr lang="en-GB" sz="2000" dirty="0" err="1"/>
              <a:t>suda</a:t>
            </a:r>
            <a:r>
              <a:rPr lang="en-GB" sz="2000" dirty="0"/>
              <a:t> </a:t>
            </a:r>
            <a:r>
              <a:rPr lang="en-GB" sz="2000" dirty="0" err="1"/>
              <a:t>eklenerek</a:t>
            </a:r>
            <a:r>
              <a:rPr lang="en-GB" sz="2000" dirty="0"/>
              <a:t> </a:t>
            </a:r>
            <a:r>
              <a:rPr lang="en-GB" sz="2000" dirty="0" err="1"/>
              <a:t>çözünür</a:t>
            </a:r>
            <a:r>
              <a:rPr lang="en-GB" sz="2000" dirty="0"/>
              <a:t>. </a:t>
            </a:r>
            <a:r>
              <a:rPr lang="en-GB" sz="2000" dirty="0" err="1"/>
              <a:t>Piset</a:t>
            </a:r>
            <a:r>
              <a:rPr lang="en-GB" sz="2000" dirty="0"/>
              <a:t> </a:t>
            </a:r>
            <a:r>
              <a:rPr lang="en-GB" sz="2000" dirty="0" err="1"/>
              <a:t>yardımıyla</a:t>
            </a:r>
            <a:r>
              <a:rPr lang="en-GB" sz="2000" dirty="0"/>
              <a:t> </a:t>
            </a:r>
            <a:r>
              <a:rPr lang="en-GB" sz="2000" dirty="0" err="1"/>
              <a:t>yavaşça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eklenerek</a:t>
            </a:r>
            <a:r>
              <a:rPr lang="en-GB" sz="2000" dirty="0"/>
              <a:t> son </a:t>
            </a:r>
            <a:r>
              <a:rPr lang="en-GB" sz="2000" dirty="0" err="1"/>
              <a:t>hacmi</a:t>
            </a:r>
            <a:r>
              <a:rPr lang="en-GB" sz="2000" dirty="0"/>
              <a:t> 100 mL ye </a:t>
            </a:r>
            <a:r>
              <a:rPr lang="en-GB" sz="2000" dirty="0" err="1"/>
              <a:t>getirilir</a:t>
            </a:r>
            <a:r>
              <a:rPr lang="en-GB" sz="2000" dirty="0"/>
              <a:t>.</a:t>
            </a:r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3E7316-AFBA-4E53-B4A4-9B1122F2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2442" y="6212043"/>
            <a:ext cx="4114800" cy="365125"/>
          </a:xfrm>
        </p:spPr>
        <p:txBody>
          <a:bodyPr/>
          <a:lstStyle/>
          <a:p>
            <a:r>
              <a:rPr lang="en-US" dirty="0" err="1"/>
              <a:t>Doç</a:t>
            </a:r>
            <a:r>
              <a:rPr lang="en-US" dirty="0"/>
              <a:t>. Dr. Yasemin G. İŞGÖR/Modül-1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9D3B8-D0DF-4BA8-A233-4CABC340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12</a:t>
            </a:fld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745F225-AC76-46D0-9DBA-1A2D1310F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93994"/>
            <a:ext cx="7407282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44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02321-806B-4555-B1E8-48A82CD7D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6563"/>
            <a:ext cx="10515600" cy="354643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800" b="1" dirty="0" err="1"/>
              <a:t>Çözelti</a:t>
            </a:r>
            <a:r>
              <a:rPr lang="en-GB" sz="2800" b="1" dirty="0"/>
              <a:t> </a:t>
            </a:r>
            <a:r>
              <a:rPr lang="en-GB" sz="2800" b="1" dirty="0" err="1"/>
              <a:t>Yüzdesi</a:t>
            </a:r>
            <a:r>
              <a:rPr lang="en-GB" sz="2800" b="1" dirty="0"/>
              <a:t>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800" b="1" dirty="0" err="1"/>
              <a:t>Hacim-Hacim</a:t>
            </a:r>
            <a:r>
              <a:rPr lang="en-GB" sz="2800" b="1" dirty="0"/>
              <a:t> </a:t>
            </a:r>
            <a:r>
              <a:rPr lang="en-GB" sz="2800" b="1" dirty="0" err="1"/>
              <a:t>ilişkisi</a:t>
            </a:r>
            <a:r>
              <a:rPr lang="en-GB" sz="2800" b="1" dirty="0"/>
              <a:t> [%(V/V)]: </a:t>
            </a:r>
            <a:r>
              <a:rPr lang="en-GB" sz="2800" dirty="0" err="1"/>
              <a:t>belirli</a:t>
            </a:r>
            <a:r>
              <a:rPr lang="en-GB" sz="2800" dirty="0"/>
              <a:t> </a:t>
            </a:r>
            <a:r>
              <a:rPr lang="en-GB" sz="2800" dirty="0" err="1"/>
              <a:t>bir</a:t>
            </a:r>
            <a:r>
              <a:rPr lang="en-GB" sz="2800" dirty="0"/>
              <a:t> </a:t>
            </a:r>
            <a:r>
              <a:rPr lang="en-GB" sz="2800" dirty="0" err="1"/>
              <a:t>miktar</a:t>
            </a:r>
            <a:r>
              <a:rPr lang="en-GB" sz="2800" dirty="0"/>
              <a:t> </a:t>
            </a:r>
            <a:r>
              <a:rPr lang="en-GB" sz="2800" dirty="0" err="1"/>
              <a:t>çözünen</a:t>
            </a:r>
            <a:r>
              <a:rPr lang="en-GB" sz="2800" dirty="0"/>
              <a:t> </a:t>
            </a:r>
            <a:r>
              <a:rPr lang="en-GB" sz="2800" dirty="0" err="1"/>
              <a:t>hacminin</a:t>
            </a:r>
            <a:r>
              <a:rPr lang="en-GB" sz="2800" dirty="0"/>
              <a:t> (V= mL) 100 mL </a:t>
            </a:r>
            <a:r>
              <a:rPr lang="en-GB" sz="2800" dirty="0" err="1"/>
              <a:t>çözelti</a:t>
            </a:r>
            <a:r>
              <a:rPr lang="en-GB" sz="2800" dirty="0"/>
              <a:t> </a:t>
            </a:r>
            <a:r>
              <a:rPr lang="en-GB" sz="2800" dirty="0" err="1"/>
              <a:t>içerisinde</a:t>
            </a:r>
            <a:r>
              <a:rPr lang="en-GB" sz="2800" dirty="0"/>
              <a:t> </a:t>
            </a:r>
            <a:r>
              <a:rPr lang="en-GB" sz="2800" dirty="0" err="1"/>
              <a:t>çözünmesiyle</a:t>
            </a:r>
            <a:r>
              <a:rPr lang="en-GB" sz="2800" dirty="0"/>
              <a:t> </a:t>
            </a:r>
            <a:r>
              <a:rPr lang="en-GB" sz="2800" dirty="0" err="1"/>
              <a:t>elde</a:t>
            </a:r>
            <a:r>
              <a:rPr lang="en-GB" sz="2800" dirty="0"/>
              <a:t> </a:t>
            </a:r>
            <a:r>
              <a:rPr lang="en-GB" sz="2800" dirty="0" err="1"/>
              <a:t>edilir</a:t>
            </a:r>
            <a:r>
              <a:rPr lang="en-GB" sz="2800" dirty="0"/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800" b="1" dirty="0" err="1"/>
              <a:t>Örnek</a:t>
            </a:r>
            <a:r>
              <a:rPr lang="en-GB" dirty="0"/>
              <a:t>: </a:t>
            </a:r>
            <a:r>
              <a:rPr lang="en-GB" dirty="0" err="1"/>
              <a:t>Laboratuvarda</a:t>
            </a:r>
            <a:r>
              <a:rPr lang="en-GB" dirty="0"/>
              <a:t> </a:t>
            </a:r>
            <a:r>
              <a:rPr lang="en-GB" dirty="0" err="1"/>
              <a:t>dezenfeksiyon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%70 (V/V) </a:t>
            </a:r>
            <a:r>
              <a:rPr lang="en-GB" dirty="0" err="1"/>
              <a:t>lik</a:t>
            </a:r>
            <a:r>
              <a:rPr lang="en-GB" dirty="0"/>
              <a:t> </a:t>
            </a:r>
            <a:r>
              <a:rPr lang="en-GB" dirty="0" err="1"/>
              <a:t>Etanol</a:t>
            </a:r>
            <a:r>
              <a:rPr lang="en-GB" dirty="0"/>
              <a:t> </a:t>
            </a:r>
            <a:r>
              <a:rPr lang="en-GB" dirty="0" err="1"/>
              <a:t>çözeltisi</a:t>
            </a:r>
            <a:r>
              <a:rPr lang="en-GB" dirty="0"/>
              <a:t> </a:t>
            </a:r>
            <a:r>
              <a:rPr lang="en-GB" dirty="0" err="1"/>
              <a:t>hazırlayınız</a:t>
            </a:r>
            <a:r>
              <a:rPr lang="en-GB" dirty="0"/>
              <a:t>. (</a:t>
            </a:r>
            <a:r>
              <a:rPr lang="en-GB" dirty="0" err="1"/>
              <a:t>konsantre</a:t>
            </a:r>
            <a:r>
              <a:rPr lang="en-GB" dirty="0"/>
              <a:t> </a:t>
            </a:r>
            <a:r>
              <a:rPr lang="en-GB" dirty="0" err="1"/>
              <a:t>saf</a:t>
            </a:r>
            <a:r>
              <a:rPr lang="en-GB" dirty="0"/>
              <a:t> </a:t>
            </a:r>
            <a:r>
              <a:rPr lang="en-GB" dirty="0" err="1"/>
              <a:t>etanolden</a:t>
            </a:r>
            <a:r>
              <a:rPr lang="en-GB" dirty="0"/>
              <a:t> </a:t>
            </a:r>
            <a:r>
              <a:rPr lang="en-GB" dirty="0" err="1"/>
              <a:t>başlamanız</a:t>
            </a:r>
            <a:r>
              <a:rPr lang="en-GB" dirty="0"/>
              <a:t> </a:t>
            </a:r>
            <a:r>
              <a:rPr lang="en-GB" dirty="0" err="1"/>
              <a:t>gerekir</a:t>
            </a:r>
            <a:r>
              <a:rPr lang="en-GB" dirty="0"/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HAZIRLANIŞI: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70 ml </a:t>
            </a:r>
            <a:r>
              <a:rPr lang="en-GB" dirty="0" err="1"/>
              <a:t>saf</a:t>
            </a:r>
            <a:r>
              <a:rPr lang="en-GB" dirty="0"/>
              <a:t> </a:t>
            </a:r>
            <a:r>
              <a:rPr lang="en-GB" dirty="0" err="1"/>
              <a:t>etanol</a:t>
            </a:r>
            <a:r>
              <a:rPr lang="en-GB" dirty="0"/>
              <a:t> </a:t>
            </a:r>
            <a:r>
              <a:rPr lang="en-GB" dirty="0" err="1"/>
              <a:t>hacim</a:t>
            </a:r>
            <a:r>
              <a:rPr lang="en-GB" dirty="0"/>
              <a:t> </a:t>
            </a:r>
            <a:r>
              <a:rPr lang="en-GB" dirty="0" err="1"/>
              <a:t>göstergesi</a:t>
            </a:r>
            <a:r>
              <a:rPr lang="en-GB" dirty="0"/>
              <a:t> </a:t>
            </a:r>
            <a:r>
              <a:rPr lang="en-GB" dirty="0" err="1"/>
              <a:t>olan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behere</a:t>
            </a:r>
            <a:r>
              <a:rPr lang="en-GB" dirty="0"/>
              <a:t> </a:t>
            </a:r>
            <a:r>
              <a:rPr lang="en-GB" dirty="0" err="1"/>
              <a:t>aktarılır</a:t>
            </a:r>
            <a:r>
              <a:rPr lang="en-GB" dirty="0"/>
              <a:t> </a:t>
            </a:r>
            <a:r>
              <a:rPr lang="en-GB" sz="2800" dirty="0"/>
              <a:t>veya </a:t>
            </a:r>
            <a:r>
              <a:rPr lang="en-GB" sz="2800" dirty="0" err="1"/>
              <a:t>başka</a:t>
            </a:r>
            <a:r>
              <a:rPr lang="en-GB" sz="2800" dirty="0"/>
              <a:t> </a:t>
            </a:r>
            <a:r>
              <a:rPr lang="en-GB" sz="2800" dirty="0" err="1"/>
              <a:t>bir</a:t>
            </a:r>
            <a:r>
              <a:rPr lang="en-GB" sz="2800" dirty="0"/>
              <a:t> </a:t>
            </a:r>
            <a:r>
              <a:rPr lang="en-GB" sz="2800" dirty="0" err="1"/>
              <a:t>volümetrik</a:t>
            </a:r>
            <a:r>
              <a:rPr lang="en-GB" sz="2800" dirty="0"/>
              <a:t> </a:t>
            </a:r>
            <a:r>
              <a:rPr lang="en-GB" sz="2800" dirty="0" err="1"/>
              <a:t>kaba</a:t>
            </a:r>
            <a:r>
              <a:rPr lang="en-GB" sz="2800" dirty="0"/>
              <a:t> </a:t>
            </a:r>
            <a:r>
              <a:rPr lang="en-GB" sz="2800" dirty="0" err="1"/>
              <a:t>alınır</a:t>
            </a:r>
            <a:r>
              <a:rPr lang="en-GB" sz="2800" dirty="0"/>
              <a:t>. </a:t>
            </a:r>
            <a:r>
              <a:rPr lang="en-GB" sz="2800" dirty="0" err="1"/>
              <a:t>Üzerine</a:t>
            </a:r>
            <a:r>
              <a:rPr lang="en-GB" sz="2800" dirty="0"/>
              <a:t> </a:t>
            </a:r>
            <a:r>
              <a:rPr lang="en-GB" sz="2800" dirty="0" err="1"/>
              <a:t>bir</a:t>
            </a:r>
            <a:r>
              <a:rPr lang="en-GB" sz="2800" dirty="0"/>
              <a:t> </a:t>
            </a:r>
            <a:r>
              <a:rPr lang="en-GB" sz="2800" dirty="0" err="1"/>
              <a:t>miktar</a:t>
            </a:r>
            <a:r>
              <a:rPr lang="en-GB" sz="2800" dirty="0"/>
              <a:t> (</a:t>
            </a:r>
            <a:r>
              <a:rPr lang="en-GB" sz="2800" dirty="0" err="1"/>
              <a:t>çözebilecek</a:t>
            </a:r>
            <a:r>
              <a:rPr lang="en-GB" sz="2800" dirty="0"/>
              <a:t> </a:t>
            </a:r>
            <a:r>
              <a:rPr lang="en-GB" sz="2800" dirty="0" err="1"/>
              <a:t>kadar</a:t>
            </a:r>
            <a:r>
              <a:rPr lang="en-GB" sz="2800" dirty="0"/>
              <a:t>) </a:t>
            </a:r>
            <a:r>
              <a:rPr lang="en-GB" sz="2800" dirty="0" err="1"/>
              <a:t>distile</a:t>
            </a:r>
            <a:r>
              <a:rPr lang="en-GB" sz="2800" dirty="0"/>
              <a:t> </a:t>
            </a:r>
            <a:r>
              <a:rPr lang="en-GB" sz="2800" dirty="0" err="1"/>
              <a:t>su</a:t>
            </a:r>
            <a:r>
              <a:rPr lang="en-GB" sz="2800" dirty="0"/>
              <a:t> </a:t>
            </a:r>
            <a:r>
              <a:rPr lang="en-GB" sz="2800" dirty="0" err="1"/>
              <a:t>eklenerek</a:t>
            </a:r>
            <a:r>
              <a:rPr lang="en-GB" sz="2800" dirty="0"/>
              <a:t> </a:t>
            </a:r>
            <a:r>
              <a:rPr lang="en-GB" sz="2800" dirty="0" err="1"/>
              <a:t>çözünür</a:t>
            </a:r>
            <a:r>
              <a:rPr lang="en-GB" sz="2800" dirty="0"/>
              <a:t>. </a:t>
            </a:r>
            <a:r>
              <a:rPr lang="en-GB" sz="2800" dirty="0" err="1"/>
              <a:t>Piset</a:t>
            </a:r>
            <a:r>
              <a:rPr lang="en-GB" sz="2800" dirty="0"/>
              <a:t> </a:t>
            </a:r>
            <a:r>
              <a:rPr lang="en-GB" sz="2800" dirty="0" err="1"/>
              <a:t>yardımıyla</a:t>
            </a:r>
            <a:r>
              <a:rPr lang="en-GB" sz="2800" dirty="0"/>
              <a:t> </a:t>
            </a:r>
            <a:r>
              <a:rPr lang="en-GB" sz="2800" dirty="0" err="1"/>
              <a:t>yavaşça</a:t>
            </a:r>
            <a:r>
              <a:rPr lang="en-GB" sz="2800" dirty="0"/>
              <a:t> </a:t>
            </a:r>
            <a:r>
              <a:rPr lang="en-GB" sz="2800" dirty="0" err="1"/>
              <a:t>su</a:t>
            </a:r>
            <a:r>
              <a:rPr lang="en-GB" sz="2800" dirty="0"/>
              <a:t> </a:t>
            </a:r>
            <a:r>
              <a:rPr lang="en-GB" sz="2800" dirty="0" err="1"/>
              <a:t>eklenerek</a:t>
            </a:r>
            <a:r>
              <a:rPr lang="en-GB" sz="2800" dirty="0"/>
              <a:t> son </a:t>
            </a:r>
            <a:r>
              <a:rPr lang="en-GB" sz="2800" dirty="0" err="1"/>
              <a:t>hacmi</a:t>
            </a:r>
            <a:r>
              <a:rPr lang="en-GB" sz="2800" dirty="0"/>
              <a:t> 100 mL ye </a:t>
            </a:r>
            <a:r>
              <a:rPr lang="en-GB" sz="2800" dirty="0" err="1"/>
              <a:t>getirilir</a:t>
            </a:r>
            <a:r>
              <a:rPr lang="en-GB" sz="2800" dirty="0"/>
              <a:t>.</a:t>
            </a:r>
          </a:p>
          <a:p>
            <a:pPr>
              <a:lnSpc>
                <a:spcPct val="120000"/>
              </a:lnSpc>
            </a:pPr>
            <a:endParaRPr lang="en-GB" sz="2800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5294C-1CFB-49ED-AEFA-04E052E8A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1E76AC-2CE7-48E9-8BED-EE813A88F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13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ACB8A92-BB40-41E2-87B6-506AA06D3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278" y="4026685"/>
            <a:ext cx="782794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35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02321-806B-4555-B1E8-48A82CD7D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6562"/>
            <a:ext cx="10515600" cy="443607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000" b="1" dirty="0" err="1"/>
              <a:t>Çözelti</a:t>
            </a:r>
            <a:r>
              <a:rPr lang="en-GB" sz="2000" b="1" dirty="0"/>
              <a:t> </a:t>
            </a:r>
            <a:r>
              <a:rPr lang="en-GB" sz="2000" b="1" dirty="0" err="1"/>
              <a:t>Yüzdesi</a:t>
            </a:r>
            <a:r>
              <a:rPr lang="en-GB" sz="2000" b="1" dirty="0"/>
              <a:t>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b="1" dirty="0" err="1"/>
              <a:t>Kütle-kütle</a:t>
            </a:r>
            <a:r>
              <a:rPr lang="en-GB" sz="2000" b="1" dirty="0"/>
              <a:t> </a:t>
            </a:r>
            <a:r>
              <a:rPr lang="en-GB" sz="2000" b="1" dirty="0" err="1"/>
              <a:t>ilişkisi</a:t>
            </a:r>
            <a:r>
              <a:rPr lang="en-GB" sz="2000" b="1" dirty="0"/>
              <a:t> [%(w/w)]:</a:t>
            </a:r>
            <a:r>
              <a:rPr lang="en-GB" sz="2000" dirty="0"/>
              <a:t> </a:t>
            </a:r>
            <a:r>
              <a:rPr lang="en-GB" sz="2000" dirty="0" err="1"/>
              <a:t>belirli</a:t>
            </a:r>
            <a:r>
              <a:rPr lang="en-GB" sz="2000" dirty="0"/>
              <a:t> </a:t>
            </a:r>
            <a:r>
              <a:rPr lang="en-GB" sz="2000" dirty="0" err="1"/>
              <a:t>bir</a:t>
            </a:r>
            <a:r>
              <a:rPr lang="en-GB" sz="2000" dirty="0"/>
              <a:t> </a:t>
            </a:r>
            <a:r>
              <a:rPr lang="en-GB" sz="2000" dirty="0" err="1"/>
              <a:t>miktar</a:t>
            </a:r>
            <a:r>
              <a:rPr lang="en-GB" sz="2000" dirty="0"/>
              <a:t> </a:t>
            </a:r>
            <a:r>
              <a:rPr lang="en-GB" sz="2000" dirty="0" err="1"/>
              <a:t>çözünen</a:t>
            </a:r>
            <a:r>
              <a:rPr lang="en-GB" sz="2000" dirty="0"/>
              <a:t> </a:t>
            </a:r>
            <a:r>
              <a:rPr lang="en-GB" sz="2000" dirty="0" err="1"/>
              <a:t>ağırlığının</a:t>
            </a:r>
            <a:r>
              <a:rPr lang="en-GB" sz="2000" dirty="0"/>
              <a:t> (w, gram), 100 gram </a:t>
            </a:r>
            <a:r>
              <a:rPr lang="en-GB" sz="2000" dirty="0" err="1"/>
              <a:t>çözelti</a:t>
            </a:r>
            <a:r>
              <a:rPr lang="en-GB" sz="2000" dirty="0"/>
              <a:t> </a:t>
            </a:r>
            <a:r>
              <a:rPr lang="en-GB" sz="2000" dirty="0" err="1"/>
              <a:t>içerisinde</a:t>
            </a:r>
            <a:r>
              <a:rPr lang="en-GB" sz="2000" dirty="0"/>
              <a:t> </a:t>
            </a:r>
            <a:r>
              <a:rPr lang="en-GB" sz="2000" dirty="0" err="1"/>
              <a:t>çözünmesiyle</a:t>
            </a:r>
            <a:r>
              <a:rPr lang="en-GB" sz="2000" dirty="0"/>
              <a:t> </a:t>
            </a:r>
            <a:r>
              <a:rPr lang="en-GB" sz="2000" dirty="0" err="1"/>
              <a:t>elde</a:t>
            </a:r>
            <a:r>
              <a:rPr lang="en-GB" sz="2000" dirty="0"/>
              <a:t> </a:t>
            </a:r>
            <a:r>
              <a:rPr lang="en-GB" sz="2000" dirty="0" err="1"/>
              <a:t>edilir</a:t>
            </a:r>
            <a:r>
              <a:rPr lang="en-GB" sz="2000" dirty="0"/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b="1" dirty="0" err="1"/>
              <a:t>Örnek</a:t>
            </a:r>
            <a:r>
              <a:rPr lang="en-GB" sz="2000" dirty="0"/>
              <a:t>: </a:t>
            </a:r>
            <a:r>
              <a:rPr lang="en-GB" sz="2000" dirty="0" err="1"/>
              <a:t>Laboratuvarda</a:t>
            </a:r>
            <a:r>
              <a:rPr lang="en-GB" sz="2000" dirty="0"/>
              <a:t> </a:t>
            </a:r>
            <a:r>
              <a:rPr lang="en-GB" sz="2000" dirty="0" err="1"/>
              <a:t>dezenfeksiyon</a:t>
            </a:r>
            <a:r>
              <a:rPr lang="en-GB" sz="2000" dirty="0"/>
              <a:t> </a:t>
            </a:r>
            <a:r>
              <a:rPr lang="en-GB" sz="2000" dirty="0" err="1"/>
              <a:t>için</a:t>
            </a:r>
            <a:r>
              <a:rPr lang="en-GB" sz="2000" dirty="0"/>
              <a:t> %70 (w/V) </a:t>
            </a:r>
            <a:r>
              <a:rPr lang="en-GB" sz="2000" dirty="0" err="1"/>
              <a:t>lik</a:t>
            </a:r>
            <a:r>
              <a:rPr lang="en-GB" sz="2000" dirty="0"/>
              <a:t> </a:t>
            </a:r>
            <a:r>
              <a:rPr lang="en-GB" sz="2000" dirty="0" err="1"/>
              <a:t>Etanol</a:t>
            </a:r>
            <a:r>
              <a:rPr lang="en-GB" sz="2000" dirty="0"/>
              <a:t> </a:t>
            </a:r>
            <a:r>
              <a:rPr lang="en-GB" sz="2000" dirty="0" err="1"/>
              <a:t>çözeltisi</a:t>
            </a:r>
            <a:r>
              <a:rPr lang="en-GB" sz="2000" dirty="0"/>
              <a:t> </a:t>
            </a:r>
            <a:r>
              <a:rPr lang="en-GB" sz="2000" dirty="0" err="1"/>
              <a:t>hazırlayınız</a:t>
            </a:r>
            <a:r>
              <a:rPr lang="en-GB" sz="2000" dirty="0"/>
              <a:t>. (</a:t>
            </a:r>
            <a:r>
              <a:rPr lang="en-GB" sz="2000" dirty="0" err="1"/>
              <a:t>konsantre</a:t>
            </a:r>
            <a:r>
              <a:rPr lang="en-GB" sz="2000" dirty="0"/>
              <a:t> </a:t>
            </a:r>
            <a:r>
              <a:rPr lang="en-GB" sz="2000" dirty="0" err="1"/>
              <a:t>saf</a:t>
            </a:r>
            <a:r>
              <a:rPr lang="en-GB" sz="2000" dirty="0"/>
              <a:t> </a:t>
            </a:r>
            <a:r>
              <a:rPr lang="en-GB" sz="2000" dirty="0" err="1"/>
              <a:t>etanolden</a:t>
            </a:r>
            <a:r>
              <a:rPr lang="en-GB" sz="2000" dirty="0"/>
              <a:t> </a:t>
            </a:r>
            <a:r>
              <a:rPr lang="en-GB" sz="2000" dirty="0" err="1"/>
              <a:t>başlamanız</a:t>
            </a:r>
            <a:r>
              <a:rPr lang="en-GB" sz="2000" dirty="0"/>
              <a:t> </a:t>
            </a:r>
            <a:r>
              <a:rPr lang="en-GB" sz="2000" dirty="0" err="1"/>
              <a:t>gerekir</a:t>
            </a:r>
            <a:r>
              <a:rPr lang="en-GB" sz="2000" dirty="0"/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dirty="0"/>
              <a:t>HAZIRLANIŞI: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dirty="0" err="1"/>
              <a:t>beher</a:t>
            </a:r>
            <a:r>
              <a:rPr lang="en-GB" sz="2000" dirty="0"/>
              <a:t> </a:t>
            </a:r>
            <a:r>
              <a:rPr lang="en-GB" sz="2000" dirty="0" err="1"/>
              <a:t>boşken</a:t>
            </a:r>
            <a:r>
              <a:rPr lang="en-GB" sz="2000" dirty="0"/>
              <a:t> </a:t>
            </a:r>
            <a:r>
              <a:rPr lang="en-GB" sz="2000" dirty="0" err="1"/>
              <a:t>tartılır</a:t>
            </a:r>
            <a:r>
              <a:rPr lang="en-GB" sz="2000" dirty="0"/>
              <a:t>, not </a:t>
            </a:r>
            <a:r>
              <a:rPr lang="en-GB" sz="2000" dirty="0" err="1"/>
              <a:t>edilir</a:t>
            </a:r>
            <a:r>
              <a:rPr lang="en-GB" sz="2000" dirty="0"/>
              <a:t>. </a:t>
            </a:r>
            <a:r>
              <a:rPr lang="en-GB" sz="2000" dirty="0" err="1"/>
              <a:t>Darası</a:t>
            </a:r>
            <a:r>
              <a:rPr lang="en-GB" sz="2000" dirty="0"/>
              <a:t> </a:t>
            </a:r>
            <a:r>
              <a:rPr lang="en-GB" sz="2000" dirty="0" err="1"/>
              <a:t>alınır</a:t>
            </a:r>
            <a:endParaRPr lang="en-GB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2000" dirty="0" err="1"/>
              <a:t>Beher</a:t>
            </a:r>
            <a:r>
              <a:rPr lang="en-GB" sz="2000" dirty="0"/>
              <a:t> </a:t>
            </a:r>
            <a:r>
              <a:rPr lang="en-GB" sz="2000" dirty="0" err="1"/>
              <a:t>analitik</a:t>
            </a:r>
            <a:r>
              <a:rPr lang="en-GB" sz="2000" dirty="0"/>
              <a:t> </a:t>
            </a:r>
            <a:r>
              <a:rPr lang="en-GB" sz="2000" dirty="0" err="1"/>
              <a:t>tartı</a:t>
            </a:r>
            <a:r>
              <a:rPr lang="en-GB" sz="2000" dirty="0"/>
              <a:t> </a:t>
            </a:r>
            <a:r>
              <a:rPr lang="en-GB" sz="2000" dirty="0" err="1"/>
              <a:t>üzerinde</a:t>
            </a:r>
            <a:r>
              <a:rPr lang="en-GB" sz="2000" dirty="0"/>
              <a:t> 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/>
              <a:t>ağırlık</a:t>
            </a:r>
            <a:r>
              <a:rPr lang="en-GB" sz="2000" dirty="0"/>
              <a:t> 0.000 g </a:t>
            </a:r>
            <a:r>
              <a:rPr lang="en-GB" sz="2000" dirty="0" err="1"/>
              <a:t>olarak</a:t>
            </a:r>
            <a:r>
              <a:rPr lang="en-GB" sz="2000" dirty="0"/>
              <a:t> </a:t>
            </a:r>
            <a:r>
              <a:rPr lang="en-GB" sz="2000" dirty="0" err="1"/>
              <a:t>okunduğunda</a:t>
            </a:r>
            <a:r>
              <a:rPr lang="en-GB" sz="2000" dirty="0"/>
              <a:t> </a:t>
            </a:r>
            <a:r>
              <a:rPr lang="en-GB" sz="2000" dirty="0" err="1"/>
              <a:t>etanol</a:t>
            </a:r>
            <a:r>
              <a:rPr lang="en-GB" sz="2000" dirty="0"/>
              <a:t> 70 gram </a:t>
            </a:r>
            <a:r>
              <a:rPr lang="en-GB" sz="2000" dirty="0" err="1"/>
              <a:t>etanol</a:t>
            </a:r>
            <a:r>
              <a:rPr lang="en-GB" sz="2000" dirty="0"/>
              <a:t> </a:t>
            </a:r>
            <a:r>
              <a:rPr lang="en-GB" sz="2000" dirty="0" err="1"/>
              <a:t>eklenir</a:t>
            </a:r>
            <a:r>
              <a:rPr lang="en-GB" sz="2000" dirty="0"/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dirty="0"/>
              <a:t>70 gram </a:t>
            </a:r>
            <a:r>
              <a:rPr lang="en-GB" sz="2000" dirty="0" err="1"/>
              <a:t>saf</a:t>
            </a:r>
            <a:r>
              <a:rPr lang="en-GB" sz="2000" dirty="0"/>
              <a:t> </a:t>
            </a:r>
            <a:r>
              <a:rPr lang="en-GB" sz="2000" dirty="0" err="1"/>
              <a:t>etanol</a:t>
            </a:r>
            <a:r>
              <a:rPr lang="en-GB" sz="2000" dirty="0"/>
              <a:t> </a:t>
            </a:r>
            <a:r>
              <a:rPr lang="en-GB" sz="2000" dirty="0" err="1"/>
              <a:t>hacim</a:t>
            </a:r>
            <a:r>
              <a:rPr lang="en-GB" sz="2000" dirty="0"/>
              <a:t> </a:t>
            </a:r>
            <a:r>
              <a:rPr lang="en-GB" sz="2000" dirty="0" err="1"/>
              <a:t>göstergesi</a:t>
            </a:r>
            <a:r>
              <a:rPr lang="en-GB" sz="2000" dirty="0"/>
              <a:t> </a:t>
            </a:r>
            <a:r>
              <a:rPr lang="en-GB" sz="2000" dirty="0" err="1"/>
              <a:t>olan</a:t>
            </a:r>
            <a:r>
              <a:rPr lang="en-GB" sz="2000" dirty="0"/>
              <a:t> </a:t>
            </a:r>
            <a:r>
              <a:rPr lang="en-GB" sz="2000" dirty="0" err="1"/>
              <a:t>bir</a:t>
            </a:r>
            <a:r>
              <a:rPr lang="en-GB" sz="2000" dirty="0"/>
              <a:t> </a:t>
            </a:r>
            <a:r>
              <a:rPr lang="en-GB" sz="2000" dirty="0" err="1"/>
              <a:t>behere</a:t>
            </a:r>
            <a:r>
              <a:rPr lang="en-GB" sz="2000" dirty="0"/>
              <a:t> </a:t>
            </a:r>
            <a:r>
              <a:rPr lang="en-GB" sz="2000" dirty="0" err="1"/>
              <a:t>aktarılır</a:t>
            </a:r>
            <a:r>
              <a:rPr lang="en-GB" sz="2000" dirty="0"/>
              <a:t>, veya </a:t>
            </a:r>
            <a:r>
              <a:rPr lang="en-GB" sz="2000" dirty="0" err="1"/>
              <a:t>başka</a:t>
            </a:r>
            <a:r>
              <a:rPr lang="en-GB" sz="2000" dirty="0"/>
              <a:t> </a:t>
            </a:r>
            <a:r>
              <a:rPr lang="en-GB" sz="2000" dirty="0" err="1"/>
              <a:t>bir</a:t>
            </a:r>
            <a:r>
              <a:rPr lang="en-GB" sz="2000" dirty="0"/>
              <a:t> </a:t>
            </a:r>
            <a:r>
              <a:rPr lang="en-GB" sz="2000" dirty="0" err="1"/>
              <a:t>volümetrik</a:t>
            </a:r>
            <a:r>
              <a:rPr lang="en-GB" sz="2000" dirty="0"/>
              <a:t> </a:t>
            </a:r>
            <a:r>
              <a:rPr lang="en-GB" sz="2000" dirty="0" err="1"/>
              <a:t>kaba</a:t>
            </a:r>
            <a:r>
              <a:rPr lang="en-GB" sz="2000" dirty="0"/>
              <a:t> </a:t>
            </a:r>
            <a:r>
              <a:rPr lang="en-GB" sz="2000" dirty="0" err="1"/>
              <a:t>alınır</a:t>
            </a:r>
            <a:r>
              <a:rPr lang="en-GB" sz="2000" dirty="0"/>
              <a:t>. </a:t>
            </a:r>
            <a:r>
              <a:rPr lang="en-GB" sz="2000" dirty="0" err="1"/>
              <a:t>Terazi</a:t>
            </a:r>
            <a:r>
              <a:rPr lang="en-GB" sz="2000" dirty="0"/>
              <a:t> </a:t>
            </a:r>
            <a:r>
              <a:rPr lang="en-GB" sz="2000" dirty="0" err="1"/>
              <a:t>üzerine</a:t>
            </a:r>
            <a:r>
              <a:rPr lang="en-GB" sz="2000" dirty="0"/>
              <a:t> </a:t>
            </a:r>
            <a:r>
              <a:rPr lang="en-GB" sz="2000" dirty="0" err="1"/>
              <a:t>bir</a:t>
            </a:r>
            <a:r>
              <a:rPr lang="en-GB" sz="2000" dirty="0"/>
              <a:t> </a:t>
            </a:r>
            <a:r>
              <a:rPr lang="en-GB" sz="2000" dirty="0" err="1"/>
              <a:t>miktar</a:t>
            </a:r>
            <a:r>
              <a:rPr lang="en-GB" sz="2000" dirty="0"/>
              <a:t> (</a:t>
            </a:r>
            <a:r>
              <a:rPr lang="en-GB" sz="2000" dirty="0" err="1"/>
              <a:t>çözebilecek</a:t>
            </a:r>
            <a:r>
              <a:rPr lang="en-GB" sz="2000" dirty="0"/>
              <a:t> </a:t>
            </a:r>
            <a:r>
              <a:rPr lang="en-GB" sz="2000" dirty="0" err="1"/>
              <a:t>kadar</a:t>
            </a:r>
            <a:r>
              <a:rPr lang="en-GB" sz="2000" dirty="0"/>
              <a:t>) </a:t>
            </a:r>
            <a:r>
              <a:rPr lang="en-GB" sz="2000" dirty="0" err="1"/>
              <a:t>distile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eklenerek</a:t>
            </a:r>
            <a:r>
              <a:rPr lang="en-GB" sz="2000" dirty="0"/>
              <a:t> </a:t>
            </a:r>
            <a:r>
              <a:rPr lang="en-GB" sz="2000" dirty="0" err="1"/>
              <a:t>çözünür</a:t>
            </a:r>
            <a:r>
              <a:rPr lang="en-GB" sz="2000" dirty="0"/>
              <a:t>. </a:t>
            </a:r>
            <a:r>
              <a:rPr lang="en-GB" sz="2000" dirty="0" err="1"/>
              <a:t>Piset</a:t>
            </a:r>
            <a:r>
              <a:rPr lang="en-GB" sz="2000" dirty="0"/>
              <a:t> </a:t>
            </a:r>
            <a:r>
              <a:rPr lang="en-GB" sz="2000" dirty="0" err="1"/>
              <a:t>yardımıyla</a:t>
            </a:r>
            <a:r>
              <a:rPr lang="en-GB" sz="2000" dirty="0"/>
              <a:t> </a:t>
            </a:r>
            <a:r>
              <a:rPr lang="en-GB" sz="2000" dirty="0" err="1"/>
              <a:t>yavaşça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eklenerek</a:t>
            </a:r>
            <a:r>
              <a:rPr lang="en-GB" sz="2000" dirty="0"/>
              <a:t> son </a:t>
            </a:r>
            <a:r>
              <a:rPr lang="en-GB" sz="2000" dirty="0" err="1"/>
              <a:t>hacmi</a:t>
            </a:r>
            <a:r>
              <a:rPr lang="en-GB" sz="2000" dirty="0"/>
              <a:t> 100 mL ye </a:t>
            </a:r>
            <a:r>
              <a:rPr lang="en-GB" sz="2000" dirty="0" err="1"/>
              <a:t>getirilir</a:t>
            </a:r>
            <a:r>
              <a:rPr lang="en-GB" sz="2000" dirty="0"/>
              <a:t>.</a:t>
            </a:r>
          </a:p>
          <a:p>
            <a:pPr>
              <a:lnSpc>
                <a:spcPct val="120000"/>
              </a:lnSpc>
            </a:pPr>
            <a:endParaRPr lang="en-GB" sz="2000" dirty="0"/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5294C-1CFB-49ED-AEFA-04E052E8A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1E76AC-2CE7-48E9-8BED-EE813A88F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78DC9B-BD71-43B9-A587-CC3676B65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379" y="5283361"/>
            <a:ext cx="765114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72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12731-7BEA-4500-903C-D8BE25DB8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6918"/>
          </a:xfrm>
        </p:spPr>
        <p:txBody>
          <a:bodyPr>
            <a:normAutofit fontScale="90000"/>
          </a:bodyPr>
          <a:lstStyle/>
          <a:p>
            <a:r>
              <a:rPr lang="en-GB" sz="3200" b="1" dirty="0" err="1"/>
              <a:t>Laboratuvarda</a:t>
            </a:r>
            <a:r>
              <a:rPr lang="en-GB" sz="3200" b="1" dirty="0"/>
              <a:t> </a:t>
            </a:r>
            <a:r>
              <a:rPr lang="en-GB" sz="3200" b="1" dirty="0" err="1"/>
              <a:t>yaygın</a:t>
            </a:r>
            <a:r>
              <a:rPr lang="en-GB" sz="3200" b="1" dirty="0"/>
              <a:t> </a:t>
            </a:r>
            <a:r>
              <a:rPr lang="en-GB" sz="3200" b="1" dirty="0" err="1"/>
              <a:t>kullanılan</a:t>
            </a:r>
            <a:r>
              <a:rPr lang="en-GB" sz="3200" b="1" dirty="0"/>
              <a:t> FOSFAT </a:t>
            </a:r>
            <a:r>
              <a:rPr lang="en-GB" sz="3200" b="1" dirty="0" err="1"/>
              <a:t>TAMPONU’nun</a:t>
            </a:r>
            <a:r>
              <a:rPr lang="en-GB" sz="3200" b="1" dirty="0"/>
              <a:t> </a:t>
            </a:r>
            <a:r>
              <a:rPr lang="en-GB" sz="3200" b="1" dirty="0" err="1"/>
              <a:t>hazırlanması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DD750-FE4F-43CD-91D3-041FD2DEE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374"/>
            <a:ext cx="10515600" cy="261554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GB" b="1" dirty="0"/>
              <a:t>0.1 M FOSFAT TAMPONU (sodium </a:t>
            </a:r>
            <a:r>
              <a:rPr lang="en-GB" b="1" dirty="0" err="1"/>
              <a:t>fosfat</a:t>
            </a:r>
            <a:r>
              <a:rPr lang="en-GB" b="1" dirty="0"/>
              <a:t>)</a:t>
            </a:r>
          </a:p>
          <a:p>
            <a:pPr algn="just">
              <a:lnSpc>
                <a:spcPct val="120000"/>
              </a:lnSpc>
            </a:pPr>
            <a:r>
              <a:rPr lang="en-GB" dirty="0"/>
              <a:t>0.1 Mol/L </a:t>
            </a:r>
            <a:r>
              <a:rPr lang="en-GB" dirty="0" err="1"/>
              <a:t>fosfat</a:t>
            </a:r>
            <a:r>
              <a:rPr lang="en-GB" dirty="0"/>
              <a:t> </a:t>
            </a:r>
            <a:r>
              <a:rPr lang="en-GB" dirty="0" err="1"/>
              <a:t>monobazik</a:t>
            </a:r>
            <a:r>
              <a:rPr lang="en-GB" dirty="0"/>
              <a:t> </a:t>
            </a:r>
            <a:r>
              <a:rPr lang="en-GB" dirty="0" err="1"/>
              <a:t>hazırlanır</a:t>
            </a:r>
            <a:r>
              <a:rPr lang="en-GB" dirty="0"/>
              <a:t>: (NaH</a:t>
            </a:r>
            <a:r>
              <a:rPr lang="en-GB" baseline="-25000" dirty="0"/>
              <a:t>2</a:t>
            </a:r>
            <a:r>
              <a:rPr lang="en-GB" dirty="0"/>
              <a:t>PO</a:t>
            </a:r>
            <a:r>
              <a:rPr lang="en-GB" baseline="-25000" dirty="0"/>
              <a:t>4</a:t>
            </a:r>
            <a:r>
              <a:rPr lang="en-GB" dirty="0"/>
              <a:t>, Sigma Aldrich </a:t>
            </a:r>
            <a:r>
              <a:rPr lang="en-GB" dirty="0" err="1"/>
              <a:t>marka</a:t>
            </a:r>
            <a:r>
              <a:rPr lang="en-GB" dirty="0"/>
              <a:t> </a:t>
            </a:r>
            <a:r>
              <a:rPr lang="en-GB" dirty="0" err="1"/>
              <a:t>satın</a:t>
            </a:r>
            <a:r>
              <a:rPr lang="en-GB" dirty="0"/>
              <a:t> </a:t>
            </a:r>
            <a:r>
              <a:rPr lang="en-GB" dirty="0" err="1"/>
              <a:t>alınacaksa</a:t>
            </a:r>
            <a:r>
              <a:rPr lang="en-GB" dirty="0"/>
              <a:t> </a:t>
            </a:r>
            <a:r>
              <a:rPr lang="en-GB" dirty="0" err="1"/>
              <a:t>katalog</a:t>
            </a:r>
            <a:r>
              <a:rPr lang="en-GB" dirty="0"/>
              <a:t> </a:t>
            </a:r>
            <a:r>
              <a:rPr lang="en-GB" dirty="0" err="1"/>
              <a:t>numarası</a:t>
            </a:r>
            <a:r>
              <a:rPr lang="en-GB" dirty="0"/>
              <a:t> </a:t>
            </a:r>
            <a:r>
              <a:rPr lang="en-US" b="1" dirty="0"/>
              <a:t>S0751 </a:t>
            </a:r>
            <a:r>
              <a:rPr lang="en-GB" dirty="0"/>
              <a:t>)</a:t>
            </a:r>
          </a:p>
          <a:p>
            <a:pPr lvl="1" algn="just">
              <a:lnSpc>
                <a:spcPct val="120000"/>
              </a:lnSpc>
            </a:pPr>
            <a:r>
              <a:rPr lang="en-GB" dirty="0"/>
              <a:t>13.8 g </a:t>
            </a:r>
            <a:r>
              <a:rPr lang="en-GB" dirty="0" err="1"/>
              <a:t>fosfat</a:t>
            </a:r>
            <a:r>
              <a:rPr lang="en-GB" dirty="0"/>
              <a:t> </a:t>
            </a:r>
            <a:r>
              <a:rPr lang="en-GB" dirty="0" err="1"/>
              <a:t>monobazik</a:t>
            </a:r>
            <a:r>
              <a:rPr lang="en-GB" dirty="0"/>
              <a:t> </a:t>
            </a:r>
            <a:r>
              <a:rPr lang="en-GB" dirty="0" err="1"/>
              <a:t>toplam</a:t>
            </a:r>
            <a:r>
              <a:rPr lang="en-GB" dirty="0"/>
              <a:t> 1 L </a:t>
            </a:r>
            <a:r>
              <a:rPr lang="en-GB" dirty="0" err="1"/>
              <a:t>hacim</a:t>
            </a:r>
            <a:r>
              <a:rPr lang="en-GB" dirty="0"/>
              <a:t> </a:t>
            </a:r>
            <a:r>
              <a:rPr lang="en-GB" dirty="0" err="1"/>
              <a:t>olacak</a:t>
            </a:r>
            <a:r>
              <a:rPr lang="en-GB" dirty="0"/>
              <a:t> </a:t>
            </a:r>
            <a:r>
              <a:rPr lang="en-GB" dirty="0" err="1"/>
              <a:t>şekilde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çözülür</a:t>
            </a:r>
            <a:r>
              <a:rPr lang="en-GB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en-GB" dirty="0"/>
              <a:t>0.1 Mol/L </a:t>
            </a:r>
            <a:r>
              <a:rPr lang="en-GB" dirty="0" err="1"/>
              <a:t>fosfat</a:t>
            </a:r>
            <a:r>
              <a:rPr lang="en-GB" dirty="0"/>
              <a:t> </a:t>
            </a:r>
            <a:r>
              <a:rPr lang="en-GB" dirty="0" err="1"/>
              <a:t>dibazik</a:t>
            </a:r>
            <a:r>
              <a:rPr lang="en-GB" dirty="0"/>
              <a:t> </a:t>
            </a:r>
            <a:r>
              <a:rPr lang="en-GB" dirty="0" err="1"/>
              <a:t>hazırlanır</a:t>
            </a:r>
            <a:r>
              <a:rPr lang="en-GB" dirty="0"/>
              <a:t>: (Na</a:t>
            </a:r>
            <a:r>
              <a:rPr lang="en-GB" baseline="-25000" dirty="0"/>
              <a:t>2</a:t>
            </a:r>
            <a:r>
              <a:rPr lang="en-GB" dirty="0"/>
              <a:t>HPO</a:t>
            </a:r>
            <a:r>
              <a:rPr lang="en-GB" baseline="-25000" dirty="0"/>
              <a:t>4</a:t>
            </a:r>
            <a:r>
              <a:rPr lang="en-GB" dirty="0"/>
              <a:t>, Sigma Aldrich </a:t>
            </a:r>
            <a:r>
              <a:rPr lang="en-GB" dirty="0" err="1"/>
              <a:t>marka</a:t>
            </a:r>
            <a:r>
              <a:rPr lang="en-GB" dirty="0"/>
              <a:t> </a:t>
            </a:r>
            <a:r>
              <a:rPr lang="en-GB" dirty="0" err="1"/>
              <a:t>satın</a:t>
            </a:r>
            <a:r>
              <a:rPr lang="en-GB" dirty="0"/>
              <a:t> </a:t>
            </a:r>
            <a:r>
              <a:rPr lang="en-GB" dirty="0" err="1"/>
              <a:t>alınacaksa</a:t>
            </a:r>
            <a:r>
              <a:rPr lang="en-GB" dirty="0"/>
              <a:t> </a:t>
            </a:r>
            <a:r>
              <a:rPr lang="en-GB" dirty="0" err="1"/>
              <a:t>katalog</a:t>
            </a:r>
            <a:r>
              <a:rPr lang="en-GB" dirty="0"/>
              <a:t> </a:t>
            </a:r>
            <a:r>
              <a:rPr lang="en-GB" dirty="0" err="1"/>
              <a:t>numarası</a:t>
            </a:r>
            <a:r>
              <a:rPr lang="en-GB" dirty="0"/>
              <a:t> </a:t>
            </a:r>
            <a:r>
              <a:rPr lang="en-US" b="1" dirty="0"/>
              <a:t>S0876</a:t>
            </a:r>
            <a:r>
              <a:rPr lang="en-US" dirty="0"/>
              <a:t>)</a:t>
            </a:r>
            <a:r>
              <a:rPr lang="en-US" b="1" dirty="0"/>
              <a:t> </a:t>
            </a:r>
            <a:endParaRPr lang="en-GB" dirty="0"/>
          </a:p>
          <a:p>
            <a:pPr lvl="1" algn="just">
              <a:lnSpc>
                <a:spcPct val="120000"/>
              </a:lnSpc>
            </a:pPr>
            <a:r>
              <a:rPr lang="en-GB" dirty="0"/>
              <a:t>26.8 g </a:t>
            </a:r>
            <a:r>
              <a:rPr lang="en-GB" dirty="0" err="1"/>
              <a:t>fosfat</a:t>
            </a:r>
            <a:r>
              <a:rPr lang="en-GB" dirty="0"/>
              <a:t> </a:t>
            </a:r>
            <a:r>
              <a:rPr lang="en-GB" dirty="0" err="1"/>
              <a:t>dibazik</a:t>
            </a:r>
            <a:r>
              <a:rPr lang="en-GB" dirty="0"/>
              <a:t> </a:t>
            </a:r>
            <a:r>
              <a:rPr lang="en-GB" dirty="0" err="1"/>
              <a:t>toplam</a:t>
            </a:r>
            <a:r>
              <a:rPr lang="en-GB" dirty="0"/>
              <a:t> 1 L </a:t>
            </a:r>
            <a:r>
              <a:rPr lang="en-GB" dirty="0" err="1"/>
              <a:t>hacim</a:t>
            </a:r>
            <a:r>
              <a:rPr lang="en-GB" dirty="0"/>
              <a:t> </a:t>
            </a:r>
            <a:r>
              <a:rPr lang="en-GB" dirty="0" err="1"/>
              <a:t>olacak</a:t>
            </a:r>
            <a:r>
              <a:rPr lang="en-GB" dirty="0"/>
              <a:t> </a:t>
            </a:r>
            <a:r>
              <a:rPr lang="en-GB" dirty="0" err="1"/>
              <a:t>şekilde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çözülür</a:t>
            </a:r>
            <a:r>
              <a:rPr lang="en-GB" dirty="0"/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GB" dirty="0"/>
          </a:p>
          <a:p>
            <a:pPr algn="just">
              <a:lnSpc>
                <a:spcPct val="120000"/>
              </a:lnSpc>
            </a:pPr>
            <a:endParaRPr lang="en-GB" dirty="0"/>
          </a:p>
          <a:p>
            <a:pPr algn="just">
              <a:lnSpc>
                <a:spcPct val="120000"/>
              </a:lnSpc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B9A694-9018-4159-B24C-BBBFE0B7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35C8C-811F-4C38-AD1B-E6D20605D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CAC27BB-A0B1-4D5C-A78F-D941CB41F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712723"/>
              </p:ext>
            </p:extLst>
          </p:nvPr>
        </p:nvGraphicFramePr>
        <p:xfrm>
          <a:off x="986481" y="3742655"/>
          <a:ext cx="9747417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162">
                  <a:extLst>
                    <a:ext uri="{9D8B030D-6E8A-4147-A177-3AD203B41FA5}">
                      <a16:colId xmlns:a16="http://schemas.microsoft.com/office/drawing/2014/main" val="1681534773"/>
                    </a:ext>
                  </a:extLst>
                </a:gridCol>
                <a:gridCol w="897695">
                  <a:extLst>
                    <a:ext uri="{9D8B030D-6E8A-4147-A177-3AD203B41FA5}">
                      <a16:colId xmlns:a16="http://schemas.microsoft.com/office/drawing/2014/main" val="1033428733"/>
                    </a:ext>
                  </a:extLst>
                </a:gridCol>
                <a:gridCol w="897695">
                  <a:extLst>
                    <a:ext uri="{9D8B030D-6E8A-4147-A177-3AD203B41FA5}">
                      <a16:colId xmlns:a16="http://schemas.microsoft.com/office/drawing/2014/main" val="3111294906"/>
                    </a:ext>
                  </a:extLst>
                </a:gridCol>
                <a:gridCol w="897695">
                  <a:extLst>
                    <a:ext uri="{9D8B030D-6E8A-4147-A177-3AD203B41FA5}">
                      <a16:colId xmlns:a16="http://schemas.microsoft.com/office/drawing/2014/main" val="2746429448"/>
                    </a:ext>
                  </a:extLst>
                </a:gridCol>
                <a:gridCol w="897695">
                  <a:extLst>
                    <a:ext uri="{9D8B030D-6E8A-4147-A177-3AD203B41FA5}">
                      <a16:colId xmlns:a16="http://schemas.microsoft.com/office/drawing/2014/main" val="1024750649"/>
                    </a:ext>
                  </a:extLst>
                </a:gridCol>
                <a:gridCol w="897695">
                  <a:extLst>
                    <a:ext uri="{9D8B030D-6E8A-4147-A177-3AD203B41FA5}">
                      <a16:colId xmlns:a16="http://schemas.microsoft.com/office/drawing/2014/main" val="970144491"/>
                    </a:ext>
                  </a:extLst>
                </a:gridCol>
                <a:gridCol w="897695">
                  <a:extLst>
                    <a:ext uri="{9D8B030D-6E8A-4147-A177-3AD203B41FA5}">
                      <a16:colId xmlns:a16="http://schemas.microsoft.com/office/drawing/2014/main" val="2923915276"/>
                    </a:ext>
                  </a:extLst>
                </a:gridCol>
                <a:gridCol w="897695">
                  <a:extLst>
                    <a:ext uri="{9D8B030D-6E8A-4147-A177-3AD203B41FA5}">
                      <a16:colId xmlns:a16="http://schemas.microsoft.com/office/drawing/2014/main" val="1876848163"/>
                    </a:ext>
                  </a:extLst>
                </a:gridCol>
                <a:gridCol w="897695">
                  <a:extLst>
                    <a:ext uri="{9D8B030D-6E8A-4147-A177-3AD203B41FA5}">
                      <a16:colId xmlns:a16="http://schemas.microsoft.com/office/drawing/2014/main" val="2741499466"/>
                    </a:ext>
                  </a:extLst>
                </a:gridCol>
                <a:gridCol w="897695">
                  <a:extLst>
                    <a:ext uri="{9D8B030D-6E8A-4147-A177-3AD203B41FA5}">
                      <a16:colId xmlns:a16="http://schemas.microsoft.com/office/drawing/2014/main" val="41169435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7.6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196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Monobazikten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alınacak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hacim</a:t>
                      </a:r>
                      <a:r>
                        <a:rPr lang="en-GB" dirty="0"/>
                        <a:t> (ml)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86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Dibazikten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alınacak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hacim</a:t>
                      </a:r>
                      <a:r>
                        <a:rPr lang="en-GB" dirty="0"/>
                        <a:t> (ml)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075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420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EDA05-79A9-4C04-AF67-5834F600E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628" y="1584325"/>
            <a:ext cx="5011057" cy="345213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dirty="0" err="1"/>
              <a:t>Öğrenme</a:t>
            </a:r>
            <a:r>
              <a:rPr lang="en-GB" dirty="0"/>
              <a:t> </a:t>
            </a:r>
            <a:r>
              <a:rPr lang="en-GB" dirty="0" err="1"/>
              <a:t>Hedefleriyle</a:t>
            </a:r>
            <a:r>
              <a:rPr lang="en-GB" dirty="0"/>
              <a:t> </a:t>
            </a:r>
            <a:r>
              <a:rPr lang="en-GB" dirty="0" err="1"/>
              <a:t>İlgili</a:t>
            </a:r>
            <a:r>
              <a:rPr lang="en-GB" dirty="0"/>
              <a:t> </a:t>
            </a:r>
            <a:r>
              <a:rPr lang="en-GB" dirty="0" err="1"/>
              <a:t>Sorular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B64D3D-B37A-4F0A-B879-0C7100602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19E56-8CC8-49AF-8F66-E667DEF0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64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08AAE-BB97-4175-9EAD-1823A9074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GB" sz="3600" dirty="0"/>
              <a:t>1M </a:t>
            </a:r>
            <a:r>
              <a:rPr lang="en-GB" sz="3600" dirty="0" err="1"/>
              <a:t>Sodyum</a:t>
            </a:r>
            <a:r>
              <a:rPr lang="en-GB" sz="3600" dirty="0"/>
              <a:t> </a:t>
            </a:r>
            <a:r>
              <a:rPr lang="en-GB" sz="3600" dirty="0" err="1"/>
              <a:t>Karbonat</a:t>
            </a:r>
            <a:r>
              <a:rPr lang="en-GB" sz="3600" dirty="0"/>
              <a:t> tampon </a:t>
            </a:r>
            <a:r>
              <a:rPr lang="en-GB" sz="3600" dirty="0" err="1"/>
              <a:t>çözeltisinden</a:t>
            </a:r>
            <a:r>
              <a:rPr lang="en-GB" sz="3600" dirty="0"/>
              <a:t> </a:t>
            </a:r>
            <a:r>
              <a:rPr lang="en-GB" sz="3600" dirty="0" err="1"/>
              <a:t>seyrelterek</a:t>
            </a:r>
            <a:r>
              <a:rPr lang="en-GB" sz="3600" dirty="0"/>
              <a:t> 0.01 M </a:t>
            </a:r>
            <a:r>
              <a:rPr lang="en-GB" sz="3600" dirty="0" err="1"/>
              <a:t>çözelti</a:t>
            </a:r>
            <a:r>
              <a:rPr lang="en-GB" sz="3600" dirty="0"/>
              <a:t> </a:t>
            </a:r>
            <a:r>
              <a:rPr lang="en-GB" sz="3600" dirty="0" err="1"/>
              <a:t>elde</a:t>
            </a:r>
            <a:r>
              <a:rPr lang="en-GB" sz="3600" dirty="0"/>
              <a:t> </a:t>
            </a:r>
            <a:r>
              <a:rPr lang="en-GB" sz="3600" dirty="0" err="1"/>
              <a:t>edersek</a:t>
            </a:r>
            <a:r>
              <a:rPr lang="en-GB" sz="3600" dirty="0"/>
              <a:t>, </a:t>
            </a:r>
            <a:r>
              <a:rPr lang="en-GB" sz="3600" dirty="0" err="1"/>
              <a:t>kaç</a:t>
            </a:r>
            <a:r>
              <a:rPr lang="en-GB" sz="3600" dirty="0"/>
              <a:t> </a:t>
            </a:r>
            <a:r>
              <a:rPr lang="en-GB" sz="3600" dirty="0" err="1"/>
              <a:t>kat</a:t>
            </a:r>
            <a:r>
              <a:rPr lang="en-GB" sz="3600" dirty="0"/>
              <a:t> </a:t>
            </a:r>
            <a:r>
              <a:rPr lang="en-GB" sz="3600" dirty="0" err="1"/>
              <a:t>seyreltme</a:t>
            </a:r>
            <a:r>
              <a:rPr lang="en-GB" sz="3600" dirty="0"/>
              <a:t> </a:t>
            </a:r>
            <a:r>
              <a:rPr lang="en-GB" sz="3600" dirty="0" err="1"/>
              <a:t>yapmış</a:t>
            </a:r>
            <a:r>
              <a:rPr lang="en-GB" sz="3600" dirty="0"/>
              <a:t> </a:t>
            </a:r>
            <a:r>
              <a:rPr lang="en-GB" sz="3600" dirty="0" err="1"/>
              <a:t>oluruz</a:t>
            </a:r>
            <a:r>
              <a:rPr lang="en-GB" sz="3600" dirty="0"/>
              <a:t>?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193FD-8984-4816-94DF-6C6B1DC86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/>
              <a:t>0.1x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1x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10x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100x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1000x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D7896-A645-409E-95C4-A65C0D879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6E6DC-A43F-46D2-807B-496B6674C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61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08AAE-BB97-4175-9EAD-1823A9074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GB" sz="3600" dirty="0"/>
              <a:t>1M </a:t>
            </a:r>
            <a:r>
              <a:rPr lang="en-GB" sz="3600" dirty="0" err="1"/>
              <a:t>Sodyum</a:t>
            </a:r>
            <a:r>
              <a:rPr lang="en-GB" sz="3600" dirty="0"/>
              <a:t> </a:t>
            </a:r>
            <a:r>
              <a:rPr lang="en-GB" sz="3600" dirty="0" err="1"/>
              <a:t>Karbonat</a:t>
            </a:r>
            <a:r>
              <a:rPr lang="en-GB" sz="3600" dirty="0"/>
              <a:t> tampon </a:t>
            </a:r>
            <a:r>
              <a:rPr lang="en-GB" sz="3600" dirty="0" err="1"/>
              <a:t>çözeltisinden</a:t>
            </a:r>
            <a:r>
              <a:rPr lang="en-GB" sz="3600" dirty="0"/>
              <a:t> </a:t>
            </a:r>
            <a:r>
              <a:rPr lang="en-GB" sz="3600" dirty="0" err="1"/>
              <a:t>seyrelterek</a:t>
            </a:r>
            <a:r>
              <a:rPr lang="en-GB" sz="3600" dirty="0"/>
              <a:t> 0.01 M </a:t>
            </a:r>
            <a:r>
              <a:rPr lang="en-GB" sz="3600" dirty="0" err="1"/>
              <a:t>çözelti</a:t>
            </a:r>
            <a:r>
              <a:rPr lang="en-GB" sz="3600" dirty="0"/>
              <a:t> </a:t>
            </a:r>
            <a:r>
              <a:rPr lang="en-GB" sz="3600" dirty="0" err="1"/>
              <a:t>elde</a:t>
            </a:r>
            <a:r>
              <a:rPr lang="en-GB" sz="3600" dirty="0"/>
              <a:t> </a:t>
            </a:r>
            <a:r>
              <a:rPr lang="en-GB" sz="3600" dirty="0" err="1"/>
              <a:t>edersek</a:t>
            </a:r>
            <a:r>
              <a:rPr lang="en-GB" sz="3600" dirty="0"/>
              <a:t>, </a:t>
            </a:r>
            <a:r>
              <a:rPr lang="en-GB" sz="3600" dirty="0" err="1"/>
              <a:t>kaç</a:t>
            </a:r>
            <a:r>
              <a:rPr lang="en-GB" sz="3600" dirty="0"/>
              <a:t> </a:t>
            </a:r>
            <a:r>
              <a:rPr lang="en-GB" sz="3600" dirty="0" err="1"/>
              <a:t>kat</a:t>
            </a:r>
            <a:r>
              <a:rPr lang="en-GB" sz="3600" dirty="0"/>
              <a:t> </a:t>
            </a:r>
            <a:r>
              <a:rPr lang="en-GB" sz="3600" dirty="0" err="1"/>
              <a:t>seyreltme</a:t>
            </a:r>
            <a:r>
              <a:rPr lang="en-GB" sz="3600" dirty="0"/>
              <a:t> </a:t>
            </a:r>
            <a:r>
              <a:rPr lang="en-GB" sz="3600" dirty="0" err="1"/>
              <a:t>yapmış</a:t>
            </a:r>
            <a:r>
              <a:rPr lang="en-GB" sz="3600" dirty="0"/>
              <a:t> </a:t>
            </a:r>
            <a:r>
              <a:rPr lang="en-GB" sz="3600" dirty="0" err="1"/>
              <a:t>oluruz</a:t>
            </a:r>
            <a:r>
              <a:rPr lang="en-GB" sz="3600" dirty="0"/>
              <a:t>?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193FD-8984-4816-94DF-6C6B1DC86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/>
              <a:t>0.1x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1x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10x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>
                <a:solidFill>
                  <a:srgbClr val="FF0000"/>
                </a:solidFill>
              </a:rPr>
              <a:t>100x 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1000x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ÇÖZÜM: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SF= ilk </a:t>
            </a:r>
            <a:r>
              <a:rPr lang="en-GB" dirty="0" err="1">
                <a:solidFill>
                  <a:srgbClr val="FF0000"/>
                </a:solidFill>
              </a:rPr>
              <a:t>konsantrasyon</a:t>
            </a:r>
            <a:r>
              <a:rPr lang="en-GB" dirty="0">
                <a:solidFill>
                  <a:srgbClr val="FF0000"/>
                </a:solidFill>
              </a:rPr>
              <a:t>/ son </a:t>
            </a:r>
            <a:r>
              <a:rPr lang="en-GB" dirty="0" err="1">
                <a:solidFill>
                  <a:srgbClr val="FF0000"/>
                </a:solidFill>
              </a:rPr>
              <a:t>konsantrsyon</a:t>
            </a:r>
            <a:r>
              <a:rPr lang="en-GB" dirty="0">
                <a:solidFill>
                  <a:srgbClr val="FF0000"/>
                </a:solidFill>
              </a:rPr>
              <a:t>= 1M/ 0.01M= 100.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D7896-A645-409E-95C4-A65C0D879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6E6DC-A43F-46D2-807B-496B6674C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7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08AAE-BB97-4175-9EAD-1823A9074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GB" sz="3600" dirty="0"/>
              <a:t>2 mol NaCl (sodium </a:t>
            </a:r>
            <a:r>
              <a:rPr lang="en-GB" sz="3600" dirty="0" err="1"/>
              <a:t>klorür</a:t>
            </a:r>
            <a:r>
              <a:rPr lang="en-GB" sz="3600" dirty="0"/>
              <a:t>)’</a:t>
            </a:r>
            <a:r>
              <a:rPr lang="en-GB" sz="3600" dirty="0" err="1"/>
              <a:t>ün</a:t>
            </a:r>
            <a:r>
              <a:rPr lang="en-GB" sz="3600" dirty="0"/>
              <a:t> 0.5 mL </a:t>
            </a:r>
            <a:r>
              <a:rPr lang="en-GB" sz="3600" dirty="0" err="1"/>
              <a:t>su</a:t>
            </a:r>
            <a:r>
              <a:rPr lang="en-GB" sz="3600" dirty="0"/>
              <a:t> </a:t>
            </a:r>
            <a:r>
              <a:rPr lang="en-GB" sz="3600" dirty="0" err="1"/>
              <a:t>içerisinde</a:t>
            </a:r>
            <a:r>
              <a:rPr lang="en-GB" sz="3600" dirty="0"/>
              <a:t> </a:t>
            </a:r>
            <a:r>
              <a:rPr lang="en-GB" sz="3600" dirty="0" err="1"/>
              <a:t>çözündüğündeki</a:t>
            </a:r>
            <a:r>
              <a:rPr lang="en-GB" sz="3600" dirty="0"/>
              <a:t> </a:t>
            </a:r>
            <a:r>
              <a:rPr lang="en-GB" sz="3600" dirty="0" err="1"/>
              <a:t>konsantrasyonu</a:t>
            </a:r>
            <a:r>
              <a:rPr lang="en-GB" sz="3600" dirty="0"/>
              <a:t> </a:t>
            </a:r>
            <a:r>
              <a:rPr lang="en-GB" sz="3600" dirty="0" err="1"/>
              <a:t>nedir</a:t>
            </a:r>
            <a:r>
              <a:rPr lang="en-GB" sz="3600" dirty="0"/>
              <a:t>? 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193FD-8984-4816-94DF-6C6B1DC86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/>
              <a:t>1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1.5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2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4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8</a:t>
            </a:r>
          </a:p>
          <a:p>
            <a:pPr marL="514350" indent="-514350">
              <a:buFont typeface="+mj-lt"/>
              <a:buAutoNum type="alphaUcPeriod"/>
            </a:pPr>
            <a:endParaRPr lang="en-GB" dirty="0"/>
          </a:p>
          <a:p>
            <a:pPr marL="514350" indent="-514350">
              <a:buFont typeface="+mj-lt"/>
              <a:buAutoNum type="alphaUcPeriod"/>
            </a:pPr>
            <a:endParaRPr lang="en-GB" dirty="0"/>
          </a:p>
          <a:p>
            <a:pPr marL="514350" indent="-514350">
              <a:buFont typeface="+mj-lt"/>
              <a:buAutoNum type="alphaUcPeriod"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D7896-A645-409E-95C4-A65C0D879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6E6DC-A43F-46D2-807B-496B6674C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2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55C0E-B8A7-4712-9907-8897750E2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375"/>
          </a:xfr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>
              <a:buFont typeface="Arial" panose="020B0604020202020204" pitchFamily="34" charset="0"/>
            </a:pPr>
            <a:r>
              <a:rPr lang="en-GB" sz="3600" dirty="0"/>
              <a:t>Bu </a:t>
            </a:r>
            <a:r>
              <a:rPr lang="en-GB" sz="3600" dirty="0" err="1"/>
              <a:t>dersin</a:t>
            </a:r>
            <a:r>
              <a:rPr lang="en-GB" sz="3600" dirty="0"/>
              <a:t> </a:t>
            </a:r>
            <a:r>
              <a:rPr lang="en-GB" sz="3600" dirty="0" err="1"/>
              <a:t>hedefleri</a:t>
            </a:r>
            <a:r>
              <a:rPr lang="en-GB" sz="3600" dirty="0"/>
              <a:t>: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F5720-9719-47B6-9AD6-7A9C8C631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925"/>
            <a:ext cx="10515600" cy="4351338"/>
          </a:xfrm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sv-SE" dirty="0">
                <a:solidFill>
                  <a:schemeClr val="dk1"/>
                </a:solidFill>
              </a:rPr>
              <a:t>Laboratuvarda sık kullanılan Çözeltiler</a:t>
            </a:r>
          </a:p>
          <a:p>
            <a:pPr lvl="1" algn="just"/>
            <a:r>
              <a:rPr lang="en-US" dirty="0">
                <a:solidFill>
                  <a:schemeClr val="dk1"/>
                </a:solidFill>
              </a:rPr>
              <a:t>Bu </a:t>
            </a:r>
            <a:r>
              <a:rPr lang="en-US" dirty="0" err="1">
                <a:solidFill>
                  <a:schemeClr val="dk1"/>
                </a:solidFill>
              </a:rPr>
              <a:t>çözeltilerin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konsantrasyonunun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nasıl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hesaplandığını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seyreltmenin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nasıl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yapılacaını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ve</a:t>
            </a:r>
            <a:r>
              <a:rPr lang="en-US" dirty="0">
                <a:solidFill>
                  <a:schemeClr val="dk1"/>
                </a:solidFill>
              </a:rPr>
              <a:t> son </a:t>
            </a:r>
            <a:r>
              <a:rPr lang="en-US" dirty="0" err="1">
                <a:solidFill>
                  <a:schemeClr val="dk1"/>
                </a:solidFill>
              </a:rPr>
              <a:t>konsantrasyonun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nasıl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hesaplanacağını</a:t>
            </a:r>
            <a:r>
              <a:rPr lang="en-US" dirty="0">
                <a:solidFill>
                  <a:schemeClr val="dk1"/>
                </a:solidFill>
              </a:rPr>
              <a:t>  </a:t>
            </a:r>
            <a:r>
              <a:rPr lang="en-US" dirty="0" err="1">
                <a:solidFill>
                  <a:schemeClr val="dk1"/>
                </a:solidFill>
              </a:rPr>
              <a:t>öğrenmek</a:t>
            </a:r>
            <a:endParaRPr lang="en-US" dirty="0">
              <a:solidFill>
                <a:schemeClr val="dk1"/>
              </a:solidFill>
            </a:endParaRPr>
          </a:p>
          <a:p>
            <a:pPr lvl="1" algn="just"/>
            <a:r>
              <a:rPr lang="en-US" dirty="0" err="1">
                <a:solidFill>
                  <a:schemeClr val="dk1"/>
                </a:solidFill>
              </a:rPr>
              <a:t>Çözelti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hazırlamanın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nasıl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olduğunu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öğrenmek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FDAA6-C139-4A75-8D7F-860D81D5F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5DECC-9EF3-4FFE-B770-AAF27C29E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14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08AAE-BB97-4175-9EAD-1823A9074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GB" sz="3600" dirty="0"/>
              <a:t>2 mol NaCl (sodium </a:t>
            </a:r>
            <a:r>
              <a:rPr lang="en-GB" sz="3600" dirty="0" err="1"/>
              <a:t>klorür</a:t>
            </a:r>
            <a:r>
              <a:rPr lang="en-GB" sz="3600" dirty="0"/>
              <a:t>)’</a:t>
            </a:r>
            <a:r>
              <a:rPr lang="en-GB" sz="3600" dirty="0" err="1"/>
              <a:t>ün</a:t>
            </a:r>
            <a:r>
              <a:rPr lang="en-GB" sz="3600" dirty="0"/>
              <a:t> 0.5 L </a:t>
            </a:r>
            <a:r>
              <a:rPr lang="en-GB" sz="3600" dirty="0" err="1"/>
              <a:t>su</a:t>
            </a:r>
            <a:r>
              <a:rPr lang="en-GB" sz="3600" dirty="0"/>
              <a:t> </a:t>
            </a:r>
            <a:r>
              <a:rPr lang="en-GB" sz="3600" dirty="0" err="1"/>
              <a:t>içerisinde</a:t>
            </a:r>
            <a:r>
              <a:rPr lang="en-GB" sz="3600" dirty="0"/>
              <a:t> </a:t>
            </a:r>
            <a:r>
              <a:rPr lang="en-GB" sz="3600" dirty="0" err="1"/>
              <a:t>çözündüğündeki</a:t>
            </a:r>
            <a:r>
              <a:rPr lang="en-GB" sz="3600" dirty="0"/>
              <a:t> </a:t>
            </a:r>
            <a:r>
              <a:rPr lang="en-GB" sz="3600" dirty="0" err="1"/>
              <a:t>konsantrasyonu</a:t>
            </a:r>
            <a:r>
              <a:rPr lang="en-GB" sz="3600" dirty="0"/>
              <a:t> </a:t>
            </a:r>
            <a:r>
              <a:rPr lang="en-GB" sz="3600" dirty="0" err="1"/>
              <a:t>nedir</a:t>
            </a:r>
            <a:r>
              <a:rPr lang="en-GB" sz="3600" dirty="0"/>
              <a:t>? 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193FD-8984-4816-94DF-6C6B1DC86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/>
              <a:t>1 M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1.5 M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2 M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>
                <a:solidFill>
                  <a:srgbClr val="FF0000"/>
                </a:solidFill>
              </a:rPr>
              <a:t>4 M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8 M</a:t>
            </a:r>
          </a:p>
          <a:p>
            <a:pPr marL="0" indent="0">
              <a:buNone/>
            </a:pPr>
            <a:r>
              <a:rPr lang="en-GB" dirty="0"/>
              <a:t>ÇÖZÜM:</a:t>
            </a:r>
          </a:p>
          <a:p>
            <a:pPr marL="0" indent="0">
              <a:buNone/>
            </a:pPr>
            <a:r>
              <a:rPr lang="en-GB" dirty="0" err="1"/>
              <a:t>Konsantrasyon</a:t>
            </a:r>
            <a:r>
              <a:rPr lang="en-GB" dirty="0"/>
              <a:t>= [NaCl]= 2 mol NaCl/ 0.5 L </a:t>
            </a:r>
            <a:r>
              <a:rPr lang="en-GB" dirty="0" err="1"/>
              <a:t>Çözelti</a:t>
            </a:r>
            <a:r>
              <a:rPr lang="en-GB" dirty="0"/>
              <a:t>= 4 mol/L=4 M</a:t>
            </a:r>
          </a:p>
          <a:p>
            <a:pPr marL="514350" indent="-514350">
              <a:buFont typeface="+mj-lt"/>
              <a:buAutoNum type="alphaUcPeriod"/>
            </a:pPr>
            <a:endParaRPr lang="en-GB" dirty="0"/>
          </a:p>
          <a:p>
            <a:pPr marL="514350" indent="-514350">
              <a:buFont typeface="+mj-lt"/>
              <a:buAutoNum type="alphaUcPeriod"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D7896-A645-409E-95C4-A65C0D879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6E6DC-A43F-46D2-807B-496B6674C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96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9E51E-9730-4D2C-AF78-BF5D8E2A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3. 23.4 g of </a:t>
            </a:r>
            <a:r>
              <a:rPr lang="en-GB" sz="2400" dirty="0" err="1"/>
              <a:t>sodyum</a:t>
            </a:r>
            <a:r>
              <a:rPr lang="en-GB" sz="2400" dirty="0"/>
              <a:t> </a:t>
            </a:r>
            <a:r>
              <a:rPr lang="en-GB" sz="2400" dirty="0" err="1"/>
              <a:t>sülfat’ın</a:t>
            </a:r>
            <a:r>
              <a:rPr lang="en-GB" sz="2400" dirty="0"/>
              <a:t>  (MA: </a:t>
            </a:r>
            <a:r>
              <a:rPr lang="tr-TR" altLang="en-US" sz="2400" dirty="0"/>
              <a:t>142 g/</a:t>
            </a:r>
            <a:r>
              <a:rPr lang="tr-TR" altLang="en-US" sz="2400" dirty="0" err="1"/>
              <a:t>mol</a:t>
            </a:r>
            <a:r>
              <a:rPr lang="tr-TR" altLang="en-US" sz="2400" dirty="0"/>
              <a:t> </a:t>
            </a:r>
            <a:r>
              <a:rPr lang="en-GB" altLang="en-US" sz="2400" dirty="0"/>
              <a:t>,</a:t>
            </a:r>
            <a:r>
              <a:rPr lang="en-GB" sz="2400" dirty="0"/>
              <a:t>Na</a:t>
            </a:r>
            <a:r>
              <a:rPr lang="en-GB" sz="2400" baseline="-25000" dirty="0"/>
              <a:t>2</a:t>
            </a:r>
            <a:r>
              <a:rPr lang="en-GB" sz="2400" dirty="0"/>
              <a:t>SO</a:t>
            </a:r>
            <a:r>
              <a:rPr lang="en-GB" sz="2400" baseline="-25000" dirty="0"/>
              <a:t>4</a:t>
            </a:r>
            <a:r>
              <a:rPr lang="en-GB" sz="2400" dirty="0"/>
              <a:t>) </a:t>
            </a:r>
            <a:r>
              <a:rPr lang="en-GB" sz="2400" dirty="0" err="1"/>
              <a:t>yeterli</a:t>
            </a:r>
            <a:r>
              <a:rPr lang="en-GB" sz="2400" dirty="0"/>
              <a:t> </a:t>
            </a:r>
            <a:r>
              <a:rPr lang="en-GB" sz="2400" dirty="0" err="1"/>
              <a:t>suda</a:t>
            </a:r>
            <a:r>
              <a:rPr lang="en-GB" sz="2400" dirty="0"/>
              <a:t> </a:t>
            </a:r>
            <a:r>
              <a:rPr lang="en-GB" sz="2400" dirty="0" err="1"/>
              <a:t>çözüldükten</a:t>
            </a:r>
            <a:r>
              <a:rPr lang="en-GB" sz="2400" dirty="0"/>
              <a:t> </a:t>
            </a:r>
            <a:r>
              <a:rPr lang="en-GB" sz="2400" dirty="0" err="1"/>
              <a:t>sonra</a:t>
            </a:r>
            <a:r>
              <a:rPr lang="en-GB" sz="2400" dirty="0"/>
              <a:t> son </a:t>
            </a:r>
            <a:r>
              <a:rPr lang="en-GB" sz="2400" dirty="0" err="1"/>
              <a:t>hacmi</a:t>
            </a:r>
            <a:r>
              <a:rPr lang="en-GB" sz="2400" dirty="0"/>
              <a:t> 1650mL </a:t>
            </a:r>
            <a:r>
              <a:rPr lang="en-GB" sz="2400" dirty="0" err="1"/>
              <a:t>olana</a:t>
            </a:r>
            <a:r>
              <a:rPr lang="en-GB" sz="2400" dirty="0"/>
              <a:t> </a:t>
            </a:r>
            <a:r>
              <a:rPr lang="en-GB" sz="2400" dirty="0" err="1"/>
              <a:t>dek</a:t>
            </a:r>
            <a:r>
              <a:rPr lang="en-GB" sz="2400" dirty="0"/>
              <a:t> </a:t>
            </a:r>
            <a:r>
              <a:rPr lang="en-GB" sz="2400" dirty="0" err="1"/>
              <a:t>su</a:t>
            </a:r>
            <a:r>
              <a:rPr lang="en-GB" sz="2400" dirty="0"/>
              <a:t> </a:t>
            </a:r>
            <a:r>
              <a:rPr lang="en-GB" sz="2400" dirty="0" err="1"/>
              <a:t>eklenmişse</a:t>
            </a:r>
            <a:r>
              <a:rPr lang="en-GB" sz="2400" dirty="0"/>
              <a:t>, </a:t>
            </a:r>
            <a:r>
              <a:rPr lang="en-GB" sz="2400" dirty="0" err="1"/>
              <a:t>çözeltinin</a:t>
            </a:r>
            <a:r>
              <a:rPr lang="en-GB" sz="2400" dirty="0"/>
              <a:t> </a:t>
            </a:r>
            <a:r>
              <a:rPr lang="en-GB" sz="2400" dirty="0" err="1"/>
              <a:t>konsantrasyonunu</a:t>
            </a:r>
            <a:r>
              <a:rPr lang="en-GB" sz="2400" dirty="0"/>
              <a:t> </a:t>
            </a:r>
            <a:r>
              <a:rPr lang="en-GB" sz="2400" dirty="0" err="1"/>
              <a:t>molarite</a:t>
            </a:r>
            <a:r>
              <a:rPr lang="en-GB" sz="2400" dirty="0"/>
              <a:t> </a:t>
            </a:r>
            <a:r>
              <a:rPr lang="en-GB" sz="2400" dirty="0" err="1"/>
              <a:t>olarak</a:t>
            </a:r>
            <a:r>
              <a:rPr lang="en-GB" sz="2400" dirty="0"/>
              <a:t> </a:t>
            </a:r>
            <a:r>
              <a:rPr lang="en-GB" sz="2400" dirty="0" err="1"/>
              <a:t>hesaplayınız</a:t>
            </a:r>
            <a:r>
              <a:rPr lang="en-GB" sz="2400" dirty="0"/>
              <a:t>.</a:t>
            </a:r>
            <a:br>
              <a:rPr lang="en-GB" sz="2400" dirty="0"/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E8F8F-C1CD-4361-8C81-D9D53C9D6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0,001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0,01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0,1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10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7220E3-DB6C-4C08-B1D0-E9E7D0829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5BD1F-0A13-45C5-B769-245C2D0F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23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9E51E-9730-4D2C-AF78-BF5D8E2A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3. 23.4 g of </a:t>
            </a:r>
            <a:r>
              <a:rPr lang="en-GB" sz="2400" dirty="0" err="1"/>
              <a:t>sodyum</a:t>
            </a:r>
            <a:r>
              <a:rPr lang="en-GB" sz="2400" dirty="0"/>
              <a:t> </a:t>
            </a:r>
            <a:r>
              <a:rPr lang="en-GB" sz="2400" dirty="0" err="1"/>
              <a:t>sülfat’ın</a:t>
            </a:r>
            <a:r>
              <a:rPr lang="en-GB" sz="2400" dirty="0"/>
              <a:t>  (MA: </a:t>
            </a:r>
            <a:r>
              <a:rPr lang="tr-TR" altLang="en-US" sz="2400" dirty="0"/>
              <a:t>142 g/</a:t>
            </a:r>
            <a:r>
              <a:rPr lang="tr-TR" altLang="en-US" sz="2400" dirty="0" err="1"/>
              <a:t>mol</a:t>
            </a:r>
            <a:r>
              <a:rPr lang="tr-TR" altLang="en-US" sz="2400" dirty="0"/>
              <a:t> </a:t>
            </a:r>
            <a:r>
              <a:rPr lang="en-GB" altLang="en-US" sz="2400" dirty="0"/>
              <a:t>,</a:t>
            </a:r>
            <a:r>
              <a:rPr lang="en-GB" sz="2400" dirty="0"/>
              <a:t>Na</a:t>
            </a:r>
            <a:r>
              <a:rPr lang="en-GB" sz="2400" baseline="-25000" dirty="0"/>
              <a:t>2</a:t>
            </a:r>
            <a:r>
              <a:rPr lang="en-GB" sz="2400" dirty="0"/>
              <a:t>SO</a:t>
            </a:r>
            <a:r>
              <a:rPr lang="en-GB" sz="2400" baseline="-25000" dirty="0"/>
              <a:t>4</a:t>
            </a:r>
            <a:r>
              <a:rPr lang="en-GB" sz="2400" dirty="0"/>
              <a:t>) </a:t>
            </a:r>
            <a:r>
              <a:rPr lang="en-GB" sz="2400" dirty="0" err="1"/>
              <a:t>yeterli</a:t>
            </a:r>
            <a:r>
              <a:rPr lang="en-GB" sz="2400" dirty="0"/>
              <a:t> </a:t>
            </a:r>
            <a:r>
              <a:rPr lang="en-GB" sz="2400" dirty="0" err="1"/>
              <a:t>suda</a:t>
            </a:r>
            <a:r>
              <a:rPr lang="en-GB" sz="2400" dirty="0"/>
              <a:t> </a:t>
            </a:r>
            <a:r>
              <a:rPr lang="en-GB" sz="2400" dirty="0" err="1"/>
              <a:t>çözüldükten</a:t>
            </a:r>
            <a:r>
              <a:rPr lang="en-GB" sz="2400" dirty="0"/>
              <a:t> </a:t>
            </a:r>
            <a:r>
              <a:rPr lang="en-GB" sz="2400" dirty="0" err="1"/>
              <a:t>sonra</a:t>
            </a:r>
            <a:r>
              <a:rPr lang="en-GB" sz="2400" dirty="0"/>
              <a:t> son </a:t>
            </a:r>
            <a:r>
              <a:rPr lang="en-GB" sz="2400" dirty="0" err="1"/>
              <a:t>hacmi</a:t>
            </a:r>
            <a:r>
              <a:rPr lang="en-GB" sz="2400" dirty="0"/>
              <a:t> 1650mL </a:t>
            </a:r>
            <a:r>
              <a:rPr lang="en-GB" sz="2400" dirty="0" err="1"/>
              <a:t>olana</a:t>
            </a:r>
            <a:r>
              <a:rPr lang="en-GB" sz="2400" dirty="0"/>
              <a:t> </a:t>
            </a:r>
            <a:r>
              <a:rPr lang="en-GB" sz="2400" dirty="0" err="1"/>
              <a:t>dek</a:t>
            </a:r>
            <a:r>
              <a:rPr lang="en-GB" sz="2400" dirty="0"/>
              <a:t> </a:t>
            </a:r>
            <a:r>
              <a:rPr lang="en-GB" sz="2400" dirty="0" err="1"/>
              <a:t>su</a:t>
            </a:r>
            <a:r>
              <a:rPr lang="en-GB" sz="2400" dirty="0"/>
              <a:t> </a:t>
            </a:r>
            <a:r>
              <a:rPr lang="en-GB" sz="2400" dirty="0" err="1"/>
              <a:t>eklenmişse</a:t>
            </a:r>
            <a:r>
              <a:rPr lang="en-GB" sz="2400" dirty="0"/>
              <a:t>, </a:t>
            </a:r>
            <a:r>
              <a:rPr lang="en-GB" sz="2400" dirty="0" err="1"/>
              <a:t>çözeltinin</a:t>
            </a:r>
            <a:r>
              <a:rPr lang="en-GB" sz="2400" dirty="0"/>
              <a:t> </a:t>
            </a:r>
            <a:r>
              <a:rPr lang="en-GB" sz="2400" dirty="0" err="1"/>
              <a:t>konsantrasyonunu</a:t>
            </a:r>
            <a:r>
              <a:rPr lang="en-GB" sz="2400" dirty="0"/>
              <a:t> </a:t>
            </a:r>
            <a:r>
              <a:rPr lang="en-GB" sz="2400" dirty="0" err="1"/>
              <a:t>molarite</a:t>
            </a:r>
            <a:r>
              <a:rPr lang="en-GB" sz="2400" dirty="0"/>
              <a:t> </a:t>
            </a:r>
            <a:r>
              <a:rPr lang="en-GB" sz="2400" dirty="0" err="1"/>
              <a:t>olarak</a:t>
            </a:r>
            <a:r>
              <a:rPr lang="en-GB" sz="2400" dirty="0"/>
              <a:t> </a:t>
            </a:r>
            <a:r>
              <a:rPr lang="en-GB" sz="2400" dirty="0" err="1"/>
              <a:t>hesaplayınız</a:t>
            </a:r>
            <a:r>
              <a:rPr lang="en-GB" sz="2400" dirty="0"/>
              <a:t>.</a:t>
            </a:r>
            <a:br>
              <a:rPr lang="en-GB" sz="2400" dirty="0"/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E8F8F-C1CD-4361-8C81-D9D53C9D6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348"/>
            <a:ext cx="10515600" cy="469874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0,001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rgbClr val="FF0000"/>
                </a:solidFill>
              </a:rPr>
              <a:t>0,01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0,1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10</a:t>
            </a:r>
          </a:p>
          <a:p>
            <a:pPr marL="0" indent="0">
              <a:buNone/>
            </a:pPr>
            <a:r>
              <a:rPr lang="en-US" dirty="0"/>
              <a:t>ÇÖZÜM:</a:t>
            </a:r>
          </a:p>
          <a:p>
            <a:pPr marL="0" indent="0">
              <a:buNone/>
            </a:pPr>
            <a:r>
              <a:rPr lang="en-US" dirty="0" err="1"/>
              <a:t>Sodyum</a:t>
            </a:r>
            <a:r>
              <a:rPr lang="en-US" dirty="0"/>
              <a:t> </a:t>
            </a:r>
            <a:r>
              <a:rPr lang="en-US" dirty="0" err="1"/>
              <a:t>sülfat</a:t>
            </a:r>
            <a:r>
              <a:rPr lang="en-US" dirty="0"/>
              <a:t> mol </a:t>
            </a:r>
            <a:r>
              <a:rPr lang="en-US" dirty="0" err="1"/>
              <a:t>miktarı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(23,4 g)/(142 g/mol)= 0,16478 mol</a:t>
            </a:r>
          </a:p>
          <a:p>
            <a:r>
              <a:rPr lang="en-US" dirty="0" err="1"/>
              <a:t>Knsantrasyon</a:t>
            </a:r>
            <a:r>
              <a:rPr lang="en-US" dirty="0"/>
              <a:t>= 0.16478 mol/ 1.650 L= 0.09987 mol/L= 0.01 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7220E3-DB6C-4C08-B1D0-E9E7D0829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5BD1F-0A13-45C5-B769-245C2D0F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28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8C5A6-6D58-435A-9D38-20607DD2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4. Bir </a:t>
            </a:r>
            <a:r>
              <a:rPr lang="en-GB" sz="3200" dirty="0" err="1"/>
              <a:t>hacim</a:t>
            </a:r>
            <a:r>
              <a:rPr lang="en-GB" sz="3200" dirty="0"/>
              <a:t> </a:t>
            </a:r>
            <a:r>
              <a:rPr lang="en-GB" sz="3200" dirty="0" err="1"/>
              <a:t>stok</a:t>
            </a:r>
            <a:r>
              <a:rPr lang="en-GB" sz="3200" dirty="0"/>
              <a:t> </a:t>
            </a:r>
            <a:r>
              <a:rPr lang="en-GB" sz="3200" dirty="0" err="1"/>
              <a:t>çözelti</a:t>
            </a:r>
            <a:r>
              <a:rPr lang="en-GB" sz="3200" dirty="0"/>
              <a:t> </a:t>
            </a:r>
            <a:r>
              <a:rPr lang="en-GB" sz="3200" dirty="0" err="1"/>
              <a:t>alınmış</a:t>
            </a:r>
            <a:r>
              <a:rPr lang="en-GB" sz="3200" dirty="0"/>
              <a:t> </a:t>
            </a:r>
            <a:r>
              <a:rPr lang="en-GB" sz="3200" dirty="0" err="1"/>
              <a:t>ve</a:t>
            </a:r>
            <a:r>
              <a:rPr lang="en-GB" sz="3200" dirty="0"/>
              <a:t> </a:t>
            </a:r>
            <a:r>
              <a:rPr lang="en-GB" sz="3200" dirty="0" err="1"/>
              <a:t>üzerine</a:t>
            </a:r>
            <a:r>
              <a:rPr lang="en-GB" sz="3200" dirty="0"/>
              <a:t> 4 </a:t>
            </a:r>
            <a:r>
              <a:rPr lang="en-GB" sz="3200" dirty="0" err="1"/>
              <a:t>hacim</a:t>
            </a:r>
            <a:r>
              <a:rPr lang="en-GB" sz="3200" dirty="0"/>
              <a:t> </a:t>
            </a:r>
            <a:r>
              <a:rPr lang="en-GB" sz="3200" dirty="0" err="1"/>
              <a:t>çözgen</a:t>
            </a:r>
            <a:r>
              <a:rPr lang="en-GB" sz="3200" dirty="0"/>
              <a:t> </a:t>
            </a:r>
            <a:r>
              <a:rPr lang="en-GB" sz="3200" dirty="0" err="1"/>
              <a:t>eklenerek</a:t>
            </a:r>
            <a:r>
              <a:rPr lang="en-GB" sz="3200" dirty="0"/>
              <a:t> </a:t>
            </a:r>
            <a:r>
              <a:rPr lang="en-GB" sz="3200" dirty="0" err="1"/>
              <a:t>seyreltik</a:t>
            </a:r>
            <a:r>
              <a:rPr lang="en-GB" sz="3200" dirty="0"/>
              <a:t> </a:t>
            </a:r>
            <a:r>
              <a:rPr lang="en-GB" sz="3200" dirty="0" err="1"/>
              <a:t>bir</a:t>
            </a:r>
            <a:r>
              <a:rPr lang="en-GB" sz="3200" dirty="0"/>
              <a:t> </a:t>
            </a:r>
            <a:r>
              <a:rPr lang="en-GB" sz="3200" dirty="0" err="1"/>
              <a:t>çözelti</a:t>
            </a:r>
            <a:r>
              <a:rPr lang="en-GB" sz="3200" dirty="0"/>
              <a:t> </a:t>
            </a:r>
            <a:r>
              <a:rPr lang="en-GB" sz="3200" dirty="0" err="1"/>
              <a:t>elde</a:t>
            </a:r>
            <a:r>
              <a:rPr lang="en-GB" sz="3200" dirty="0"/>
              <a:t> </a:t>
            </a:r>
            <a:r>
              <a:rPr lang="en-GB" sz="3200" dirty="0" err="1"/>
              <a:t>edilmiştir</a:t>
            </a:r>
            <a:r>
              <a:rPr lang="en-GB" sz="3200" dirty="0"/>
              <a:t>. </a:t>
            </a:r>
            <a:r>
              <a:rPr lang="en-GB" sz="3200" dirty="0" err="1"/>
              <a:t>Elde</a:t>
            </a:r>
            <a:r>
              <a:rPr lang="en-GB" sz="3200" dirty="0"/>
              <a:t> </a:t>
            </a:r>
            <a:r>
              <a:rPr lang="en-GB" sz="3200" dirty="0" err="1"/>
              <a:t>edilen</a:t>
            </a:r>
            <a:r>
              <a:rPr lang="en-GB" sz="3200" dirty="0"/>
              <a:t> </a:t>
            </a:r>
            <a:r>
              <a:rPr lang="en-GB" sz="3200" dirty="0" err="1"/>
              <a:t>çözeltinin</a:t>
            </a:r>
            <a:r>
              <a:rPr lang="en-GB" sz="3200" dirty="0"/>
              <a:t> </a:t>
            </a:r>
            <a:r>
              <a:rPr lang="en-GB" sz="3200" dirty="0" err="1"/>
              <a:t>seyreltme</a:t>
            </a:r>
            <a:r>
              <a:rPr lang="en-GB" sz="3200" dirty="0"/>
              <a:t> </a:t>
            </a:r>
            <a:r>
              <a:rPr lang="en-GB" sz="3200" dirty="0" err="1"/>
              <a:t>oranı</a:t>
            </a:r>
            <a:r>
              <a:rPr lang="en-GB" sz="3200" dirty="0"/>
              <a:t> </a:t>
            </a:r>
            <a:r>
              <a:rPr lang="en-GB" sz="3200" dirty="0" err="1"/>
              <a:t>nedir</a:t>
            </a:r>
            <a:r>
              <a:rPr lang="en-GB" sz="3200" dirty="0"/>
              <a:t>?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EFAB3-182D-4630-A8C1-90150CE69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/>
              <a:t>1:1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1:2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1:3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1:4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1:5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D306E-2CFF-4533-9CDE-13C0CC14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0EB52-0E79-4807-8891-57EA2C197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82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8C5A6-6D58-435A-9D38-20607DD2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4. Bir </a:t>
            </a:r>
            <a:r>
              <a:rPr lang="en-GB" sz="3200" dirty="0" err="1"/>
              <a:t>hacim</a:t>
            </a:r>
            <a:r>
              <a:rPr lang="en-GB" sz="3200" dirty="0"/>
              <a:t> </a:t>
            </a:r>
            <a:r>
              <a:rPr lang="en-GB" sz="3200" dirty="0" err="1"/>
              <a:t>stok</a:t>
            </a:r>
            <a:r>
              <a:rPr lang="en-GB" sz="3200" dirty="0"/>
              <a:t> </a:t>
            </a:r>
            <a:r>
              <a:rPr lang="en-GB" sz="3200" dirty="0" err="1"/>
              <a:t>çözelti</a:t>
            </a:r>
            <a:r>
              <a:rPr lang="en-GB" sz="3200" dirty="0"/>
              <a:t> </a:t>
            </a:r>
            <a:r>
              <a:rPr lang="en-GB" sz="3200" dirty="0" err="1"/>
              <a:t>alınmış</a:t>
            </a:r>
            <a:r>
              <a:rPr lang="en-GB" sz="3200" dirty="0"/>
              <a:t> </a:t>
            </a:r>
            <a:r>
              <a:rPr lang="en-GB" sz="3200" dirty="0" err="1"/>
              <a:t>ve</a:t>
            </a:r>
            <a:r>
              <a:rPr lang="en-GB" sz="3200" dirty="0"/>
              <a:t> </a:t>
            </a:r>
            <a:r>
              <a:rPr lang="en-GB" sz="3200" dirty="0" err="1"/>
              <a:t>üzerine</a:t>
            </a:r>
            <a:r>
              <a:rPr lang="en-GB" sz="3200" dirty="0"/>
              <a:t> 4 </a:t>
            </a:r>
            <a:r>
              <a:rPr lang="en-GB" sz="3200" dirty="0" err="1"/>
              <a:t>hacim</a:t>
            </a:r>
            <a:r>
              <a:rPr lang="en-GB" sz="3200" dirty="0"/>
              <a:t> </a:t>
            </a:r>
            <a:r>
              <a:rPr lang="en-GB" sz="3200" dirty="0" err="1"/>
              <a:t>çözgen</a:t>
            </a:r>
            <a:r>
              <a:rPr lang="en-GB" sz="3200" dirty="0"/>
              <a:t> </a:t>
            </a:r>
            <a:r>
              <a:rPr lang="en-GB" sz="3200" dirty="0" err="1"/>
              <a:t>eklenerek</a:t>
            </a:r>
            <a:r>
              <a:rPr lang="en-GB" sz="3200" dirty="0"/>
              <a:t> </a:t>
            </a:r>
            <a:r>
              <a:rPr lang="en-GB" sz="3200" dirty="0" err="1"/>
              <a:t>seyreltik</a:t>
            </a:r>
            <a:r>
              <a:rPr lang="en-GB" sz="3200" dirty="0"/>
              <a:t> </a:t>
            </a:r>
            <a:r>
              <a:rPr lang="en-GB" sz="3200" dirty="0" err="1"/>
              <a:t>bir</a:t>
            </a:r>
            <a:r>
              <a:rPr lang="en-GB" sz="3200" dirty="0"/>
              <a:t> </a:t>
            </a:r>
            <a:r>
              <a:rPr lang="en-GB" sz="3200" dirty="0" err="1"/>
              <a:t>çözelti</a:t>
            </a:r>
            <a:r>
              <a:rPr lang="en-GB" sz="3200" dirty="0"/>
              <a:t> </a:t>
            </a:r>
            <a:r>
              <a:rPr lang="en-GB" sz="3200" dirty="0" err="1"/>
              <a:t>elde</a:t>
            </a:r>
            <a:r>
              <a:rPr lang="en-GB" sz="3200" dirty="0"/>
              <a:t> </a:t>
            </a:r>
            <a:r>
              <a:rPr lang="en-GB" sz="3200" dirty="0" err="1"/>
              <a:t>edilmiştir</a:t>
            </a:r>
            <a:r>
              <a:rPr lang="en-GB" sz="3200" dirty="0"/>
              <a:t>. </a:t>
            </a:r>
            <a:r>
              <a:rPr lang="en-GB" sz="3200" dirty="0" err="1"/>
              <a:t>Elde</a:t>
            </a:r>
            <a:r>
              <a:rPr lang="en-GB" sz="3200" dirty="0"/>
              <a:t> </a:t>
            </a:r>
            <a:r>
              <a:rPr lang="en-GB" sz="3200" dirty="0" err="1"/>
              <a:t>edilen</a:t>
            </a:r>
            <a:r>
              <a:rPr lang="en-GB" sz="3200" dirty="0"/>
              <a:t> </a:t>
            </a:r>
            <a:r>
              <a:rPr lang="en-GB" sz="3200" dirty="0" err="1"/>
              <a:t>çözeltinin</a:t>
            </a:r>
            <a:r>
              <a:rPr lang="en-GB" sz="3200" dirty="0"/>
              <a:t> </a:t>
            </a:r>
            <a:r>
              <a:rPr lang="en-GB" sz="3200" dirty="0" err="1"/>
              <a:t>seyreltme</a:t>
            </a:r>
            <a:r>
              <a:rPr lang="en-GB" sz="3200" dirty="0"/>
              <a:t> </a:t>
            </a:r>
            <a:r>
              <a:rPr lang="en-GB" sz="3200" dirty="0" err="1"/>
              <a:t>oranı</a:t>
            </a:r>
            <a:r>
              <a:rPr lang="en-GB" sz="3200" dirty="0"/>
              <a:t> </a:t>
            </a:r>
            <a:r>
              <a:rPr lang="en-GB" sz="3200" dirty="0" err="1"/>
              <a:t>nedir</a:t>
            </a:r>
            <a:r>
              <a:rPr lang="en-GB" sz="3200" dirty="0"/>
              <a:t>?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EFAB3-182D-4630-A8C1-90150CE69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/>
              <a:t>1:1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1:2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1:3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1:4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>
                <a:solidFill>
                  <a:srgbClr val="FF0000"/>
                </a:solidFill>
              </a:rPr>
              <a:t>1:5</a:t>
            </a:r>
          </a:p>
          <a:p>
            <a:pPr marL="0" indent="0">
              <a:buNone/>
            </a:pPr>
            <a:r>
              <a:rPr lang="en-GB" dirty="0"/>
              <a:t>ÇÖZÜM:</a:t>
            </a:r>
          </a:p>
          <a:p>
            <a:pPr marL="0" indent="0">
              <a:buNone/>
            </a:pPr>
            <a:r>
              <a:rPr lang="en-GB" dirty="0"/>
              <a:t>4 </a:t>
            </a:r>
            <a:r>
              <a:rPr lang="en-GB" dirty="0" err="1"/>
              <a:t>hacim</a:t>
            </a:r>
            <a:r>
              <a:rPr lang="en-GB" dirty="0"/>
              <a:t> </a:t>
            </a:r>
            <a:r>
              <a:rPr lang="en-GB" dirty="0" err="1"/>
              <a:t>çözücü</a:t>
            </a:r>
            <a:r>
              <a:rPr lang="en-GB" dirty="0"/>
              <a:t>+ 1 </a:t>
            </a:r>
            <a:r>
              <a:rPr lang="en-GB" dirty="0" err="1"/>
              <a:t>hacim</a:t>
            </a:r>
            <a:r>
              <a:rPr lang="en-GB" dirty="0"/>
              <a:t> </a:t>
            </a:r>
            <a:r>
              <a:rPr lang="en-GB" dirty="0" err="1"/>
              <a:t>stok</a:t>
            </a:r>
            <a:r>
              <a:rPr lang="en-GB" dirty="0"/>
              <a:t>= </a:t>
            </a:r>
            <a:r>
              <a:rPr lang="en-GB" dirty="0" err="1"/>
              <a:t>toplam</a:t>
            </a:r>
            <a:r>
              <a:rPr lang="en-GB" dirty="0"/>
              <a:t> 5 </a:t>
            </a:r>
            <a:r>
              <a:rPr lang="en-GB" dirty="0" err="1"/>
              <a:t>hacim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dirty="0" err="1"/>
              <a:t>alınan</a:t>
            </a:r>
            <a:r>
              <a:rPr lang="en-GB" dirty="0"/>
              <a:t> </a:t>
            </a:r>
            <a:r>
              <a:rPr lang="en-GB" dirty="0" err="1"/>
              <a:t>hacim</a:t>
            </a:r>
            <a:r>
              <a:rPr lang="en-GB" dirty="0"/>
              <a:t>: </a:t>
            </a:r>
            <a:r>
              <a:rPr lang="en-GB" dirty="0" err="1"/>
              <a:t>toplam</a:t>
            </a:r>
            <a:r>
              <a:rPr lang="en-GB" dirty="0"/>
              <a:t> </a:t>
            </a:r>
            <a:r>
              <a:rPr lang="en-GB" dirty="0" err="1"/>
              <a:t>hacim</a:t>
            </a:r>
            <a:r>
              <a:rPr lang="en-GB" dirty="0"/>
              <a:t>)= (1:5)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D306E-2CFF-4533-9CDE-13C0CC14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0EB52-0E79-4807-8891-57EA2C197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63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5643E-58EE-4ECC-B17D-18465BD27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5. </a:t>
            </a:r>
            <a:r>
              <a:rPr lang="en-GB" sz="2800" dirty="0" err="1"/>
              <a:t>Laboratuvarda</a:t>
            </a:r>
            <a:r>
              <a:rPr lang="en-GB" sz="2800" dirty="0"/>
              <a:t> </a:t>
            </a:r>
            <a:r>
              <a:rPr lang="en-GB" sz="2800" dirty="0" err="1"/>
              <a:t>dezenfeksiyon</a:t>
            </a:r>
            <a:r>
              <a:rPr lang="en-GB" sz="2800" dirty="0"/>
              <a:t> </a:t>
            </a:r>
            <a:r>
              <a:rPr lang="en-GB" sz="2800" dirty="0" err="1"/>
              <a:t>için</a:t>
            </a:r>
            <a:r>
              <a:rPr lang="en-GB" sz="2800" dirty="0"/>
              <a:t> </a:t>
            </a:r>
            <a:r>
              <a:rPr lang="en-GB" sz="2800" dirty="0" err="1"/>
              <a:t>toplamda</a:t>
            </a:r>
            <a:r>
              <a:rPr lang="en-GB" sz="2800" dirty="0"/>
              <a:t> 1 Litre </a:t>
            </a:r>
            <a:r>
              <a:rPr lang="en-GB" sz="2800" dirty="0" err="1"/>
              <a:t>hacimde</a:t>
            </a:r>
            <a:r>
              <a:rPr lang="en-GB" sz="2800" dirty="0"/>
              <a:t>  %65 (V/V) </a:t>
            </a:r>
            <a:r>
              <a:rPr lang="en-GB" sz="2800" dirty="0" err="1"/>
              <a:t>lik</a:t>
            </a:r>
            <a:r>
              <a:rPr lang="en-GB" sz="2800" dirty="0"/>
              <a:t> </a:t>
            </a:r>
            <a:r>
              <a:rPr lang="en-GB" sz="2800" dirty="0" err="1"/>
              <a:t>Etanol</a:t>
            </a:r>
            <a:r>
              <a:rPr lang="en-GB" sz="2800" dirty="0"/>
              <a:t> </a:t>
            </a:r>
            <a:r>
              <a:rPr lang="en-GB" sz="2800" dirty="0" err="1"/>
              <a:t>çözeltisi</a:t>
            </a:r>
            <a:r>
              <a:rPr lang="en-GB" sz="2800" dirty="0"/>
              <a:t> </a:t>
            </a:r>
            <a:r>
              <a:rPr lang="en-GB" sz="2800" dirty="0" err="1"/>
              <a:t>hazırlamak</a:t>
            </a:r>
            <a:r>
              <a:rPr lang="en-GB" sz="2800" dirty="0"/>
              <a:t> </a:t>
            </a:r>
            <a:r>
              <a:rPr lang="en-GB" sz="2800" dirty="0" err="1"/>
              <a:t>için</a:t>
            </a:r>
            <a:r>
              <a:rPr lang="en-GB" sz="2800" dirty="0"/>
              <a:t> </a:t>
            </a:r>
            <a:r>
              <a:rPr lang="en-GB" sz="2800" dirty="0" err="1"/>
              <a:t>kaç</a:t>
            </a:r>
            <a:r>
              <a:rPr lang="en-GB" sz="2800" dirty="0"/>
              <a:t> mL </a:t>
            </a:r>
            <a:r>
              <a:rPr lang="en-GB" sz="2800" dirty="0" err="1"/>
              <a:t>saf</a:t>
            </a:r>
            <a:r>
              <a:rPr lang="en-GB" sz="2800" dirty="0"/>
              <a:t> </a:t>
            </a:r>
            <a:r>
              <a:rPr lang="en-GB" sz="2800" dirty="0" err="1"/>
              <a:t>etanol</a:t>
            </a:r>
            <a:r>
              <a:rPr lang="en-GB" sz="2800" dirty="0"/>
              <a:t> </a:t>
            </a:r>
            <a:r>
              <a:rPr lang="en-GB" sz="2800" dirty="0" err="1"/>
              <a:t>kullanmanız</a:t>
            </a:r>
            <a:r>
              <a:rPr lang="en-GB" sz="2800" dirty="0"/>
              <a:t> </a:t>
            </a:r>
            <a:r>
              <a:rPr lang="en-GB" sz="2800" dirty="0" err="1"/>
              <a:t>gerekir</a:t>
            </a:r>
            <a:r>
              <a:rPr lang="en-GB" sz="2800" dirty="0"/>
              <a:t>? 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0136-90B7-4EFB-BCCA-266B2827D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/>
              <a:t>750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550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450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650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1000</a:t>
            </a:r>
          </a:p>
          <a:p>
            <a:pPr marL="514350" indent="-514350">
              <a:buFont typeface="+mj-lt"/>
              <a:buAutoNum type="alphaUcPeriod"/>
            </a:pPr>
            <a:endParaRPr lang="en-GB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0C2C5A-76FB-4A73-ABF2-2EDD2F35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38713B-D4C8-4857-9D6F-41BC734CE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55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5643E-58EE-4ECC-B17D-18465BD27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5. </a:t>
            </a:r>
            <a:r>
              <a:rPr lang="en-GB" sz="2800" dirty="0" err="1"/>
              <a:t>Laboratuvarda</a:t>
            </a:r>
            <a:r>
              <a:rPr lang="en-GB" sz="2800" dirty="0"/>
              <a:t> </a:t>
            </a:r>
            <a:r>
              <a:rPr lang="en-GB" sz="2800" dirty="0" err="1"/>
              <a:t>dezenfeksiyon</a:t>
            </a:r>
            <a:r>
              <a:rPr lang="en-GB" sz="2800" dirty="0"/>
              <a:t> </a:t>
            </a:r>
            <a:r>
              <a:rPr lang="en-GB" sz="2800" dirty="0" err="1"/>
              <a:t>için</a:t>
            </a:r>
            <a:r>
              <a:rPr lang="en-GB" sz="2800" dirty="0"/>
              <a:t> </a:t>
            </a:r>
            <a:r>
              <a:rPr lang="en-GB" sz="2800" dirty="0" err="1"/>
              <a:t>toplamda</a:t>
            </a:r>
            <a:r>
              <a:rPr lang="en-GB" sz="2800" dirty="0"/>
              <a:t> 1 Litre </a:t>
            </a:r>
            <a:r>
              <a:rPr lang="en-GB" sz="2800" dirty="0" err="1"/>
              <a:t>hacimde</a:t>
            </a:r>
            <a:r>
              <a:rPr lang="en-GB" sz="2800" dirty="0"/>
              <a:t>  %65 (V/V) </a:t>
            </a:r>
            <a:r>
              <a:rPr lang="en-GB" sz="2800" dirty="0" err="1"/>
              <a:t>lik</a:t>
            </a:r>
            <a:r>
              <a:rPr lang="en-GB" sz="2800" dirty="0"/>
              <a:t> </a:t>
            </a:r>
            <a:r>
              <a:rPr lang="en-GB" sz="2800" dirty="0" err="1"/>
              <a:t>Etanol</a:t>
            </a:r>
            <a:r>
              <a:rPr lang="en-GB" sz="2800" dirty="0"/>
              <a:t> </a:t>
            </a:r>
            <a:r>
              <a:rPr lang="en-GB" sz="2800" dirty="0" err="1"/>
              <a:t>çözeltisi</a:t>
            </a:r>
            <a:r>
              <a:rPr lang="en-GB" sz="2800" dirty="0"/>
              <a:t> </a:t>
            </a:r>
            <a:r>
              <a:rPr lang="en-GB" sz="2800" dirty="0" err="1"/>
              <a:t>hazırlamak</a:t>
            </a:r>
            <a:r>
              <a:rPr lang="en-GB" sz="2800" dirty="0"/>
              <a:t> </a:t>
            </a:r>
            <a:r>
              <a:rPr lang="en-GB" sz="2800" dirty="0" err="1"/>
              <a:t>için</a:t>
            </a:r>
            <a:r>
              <a:rPr lang="en-GB" sz="2800" dirty="0"/>
              <a:t> </a:t>
            </a:r>
            <a:r>
              <a:rPr lang="en-GB" sz="2800" dirty="0" err="1"/>
              <a:t>kaç</a:t>
            </a:r>
            <a:r>
              <a:rPr lang="en-GB" sz="2800" dirty="0"/>
              <a:t> mL </a:t>
            </a:r>
            <a:r>
              <a:rPr lang="en-GB" sz="2800" dirty="0" err="1"/>
              <a:t>saf</a:t>
            </a:r>
            <a:r>
              <a:rPr lang="en-GB" sz="2800" dirty="0"/>
              <a:t> </a:t>
            </a:r>
            <a:r>
              <a:rPr lang="en-GB" sz="2800" dirty="0" err="1"/>
              <a:t>etanol</a:t>
            </a:r>
            <a:r>
              <a:rPr lang="en-GB" sz="2800" dirty="0"/>
              <a:t> </a:t>
            </a:r>
            <a:r>
              <a:rPr lang="en-GB" sz="2800" dirty="0" err="1"/>
              <a:t>kullanmanız</a:t>
            </a:r>
            <a:r>
              <a:rPr lang="en-GB" sz="2800" dirty="0"/>
              <a:t> </a:t>
            </a:r>
            <a:r>
              <a:rPr lang="en-GB" sz="2800" dirty="0" err="1"/>
              <a:t>gerekir</a:t>
            </a:r>
            <a:r>
              <a:rPr lang="en-GB" sz="2800" dirty="0"/>
              <a:t>? 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0136-90B7-4EFB-BCCA-266B2827D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/>
              <a:t>750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550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450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>
                <a:solidFill>
                  <a:srgbClr val="FF0000"/>
                </a:solidFill>
              </a:rPr>
              <a:t>650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1000</a:t>
            </a:r>
          </a:p>
          <a:p>
            <a:pPr marL="0" indent="0">
              <a:buNone/>
            </a:pPr>
            <a:r>
              <a:rPr lang="en-GB" dirty="0"/>
              <a:t>ÇÖZÜM</a:t>
            </a:r>
          </a:p>
          <a:p>
            <a:pPr marL="0" indent="0">
              <a:buNone/>
            </a:pPr>
            <a:r>
              <a:rPr lang="en-GB" dirty="0"/>
              <a:t>100 mL </a:t>
            </a:r>
            <a:r>
              <a:rPr lang="en-GB" dirty="0" err="1"/>
              <a:t>toplam</a:t>
            </a:r>
            <a:r>
              <a:rPr lang="en-GB" dirty="0"/>
              <a:t> </a:t>
            </a:r>
            <a:r>
              <a:rPr lang="en-GB" dirty="0" err="1"/>
              <a:t>hacimde</a:t>
            </a:r>
            <a:r>
              <a:rPr lang="en-GB" dirty="0"/>
              <a:t> 65 mL </a:t>
            </a:r>
            <a:r>
              <a:rPr lang="en-GB" dirty="0" err="1"/>
              <a:t>saf</a:t>
            </a:r>
            <a:r>
              <a:rPr lang="en-GB" dirty="0"/>
              <a:t> </a:t>
            </a:r>
            <a:r>
              <a:rPr lang="en-GB" dirty="0" err="1"/>
              <a:t>etanol</a:t>
            </a:r>
            <a:r>
              <a:rPr lang="en-GB" dirty="0"/>
              <a:t> </a:t>
            </a:r>
            <a:r>
              <a:rPr lang="en-GB" dirty="0" err="1"/>
              <a:t>olacaksa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1 L(=1000 mL) </a:t>
            </a:r>
            <a:r>
              <a:rPr lang="en-GB" dirty="0" err="1"/>
              <a:t>toplamm</a:t>
            </a:r>
            <a:r>
              <a:rPr lang="en-GB" dirty="0"/>
              <a:t> </a:t>
            </a:r>
            <a:r>
              <a:rPr lang="en-GB" dirty="0" err="1"/>
              <a:t>hacimde</a:t>
            </a:r>
            <a:r>
              <a:rPr lang="en-GB" dirty="0"/>
              <a:t> 650 mL </a:t>
            </a:r>
            <a:r>
              <a:rPr lang="en-GB" dirty="0" err="1"/>
              <a:t>Etanol</a:t>
            </a:r>
            <a:r>
              <a:rPr lang="en-GB" dirty="0"/>
              <a:t> </a:t>
            </a:r>
            <a:r>
              <a:rPr lang="en-GB" dirty="0" err="1"/>
              <a:t>olmalıdır</a:t>
            </a:r>
            <a:r>
              <a:rPr lang="en-GB" dirty="0"/>
              <a:t>.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0C2C5A-76FB-4A73-ABF2-2EDD2F35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38713B-D4C8-4857-9D6F-41BC734CE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2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DA05332-615A-40E9-AA78-A40B52ED2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4552" y="781049"/>
            <a:ext cx="10574809" cy="40798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tr-TR" altLang="en-US" dirty="0"/>
              <a:t>Molar Konsantrasyon İfadesi: MOLARİTE</a:t>
            </a:r>
            <a:endParaRPr lang="en-US" altLang="en-US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F205733-B156-422B-9A7E-73A70F1B7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80" y="1866900"/>
            <a:ext cx="1144789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tr-TR" altLang="en-US" dirty="0"/>
              <a:t>Aynı bileşiğe sahip 2 çözeltinin birbirine göre farkı çözelti içerisindeki bileşiklerin birbirine kıyasla oransal farkıdır.</a:t>
            </a:r>
          </a:p>
          <a:p>
            <a:pPr algn="just" eaLnBrk="1" hangingPunct="1"/>
            <a:r>
              <a:rPr lang="tr-TR" altLang="en-US" dirty="0"/>
              <a:t>Bir çözelti içerisinde çözünen maddenin miktarının toplam </a:t>
            </a:r>
            <a:r>
              <a:rPr lang="tr-TR" altLang="en-US" dirty="0" err="1"/>
              <a:t>hacime</a:t>
            </a:r>
            <a:r>
              <a:rPr lang="tr-TR" altLang="en-US" dirty="0"/>
              <a:t> oranı, maddenin konsantrasyonu olarak adlandırılır.</a:t>
            </a:r>
          </a:p>
          <a:p>
            <a:pPr algn="just" eaLnBrk="1" hangingPunct="1"/>
            <a:r>
              <a:rPr lang="tr-TR" altLang="en-US" dirty="0" err="1"/>
              <a:t>Molarite</a:t>
            </a:r>
            <a:r>
              <a:rPr lang="tr-TR" altLang="en-US" dirty="0"/>
              <a:t> çözelti konsantrasyonunun ölçüm yollarından birisidir ve </a:t>
            </a:r>
            <a:r>
              <a:rPr lang="tr-TR" altLang="en-US" dirty="0" err="1"/>
              <a:t>çöelti</a:t>
            </a:r>
            <a:r>
              <a:rPr lang="tr-TR" altLang="en-US" dirty="0"/>
              <a:t> içerisinde çözünen </a:t>
            </a:r>
            <a:r>
              <a:rPr lang="tr-TR" altLang="en-US" dirty="0" err="1"/>
              <a:t>mol</a:t>
            </a:r>
            <a:r>
              <a:rPr lang="tr-TR" altLang="en-US" dirty="0"/>
              <a:t> miktarının toplam </a:t>
            </a:r>
            <a:r>
              <a:rPr lang="tr-TR" altLang="en-US" dirty="0" err="1"/>
              <a:t>hacime</a:t>
            </a:r>
            <a:r>
              <a:rPr lang="tr-TR" altLang="en-US" dirty="0"/>
              <a:t> oranı olarak adlandırılır.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66084B58-E76A-4BBA-BC85-C2B75B3C60E2}"/>
              </a:ext>
            </a:extLst>
          </p:cNvPr>
          <p:cNvGrpSpPr>
            <a:grpSpLocks/>
          </p:cNvGrpSpPr>
          <p:nvPr/>
        </p:nvGrpSpPr>
        <p:grpSpPr bwMode="auto">
          <a:xfrm>
            <a:off x="2411070" y="4387765"/>
            <a:ext cx="5986462" cy="949325"/>
            <a:chOff x="0" y="5"/>
            <a:chExt cx="3193" cy="598"/>
          </a:xfrm>
        </p:grpSpPr>
        <p:grpSp>
          <p:nvGrpSpPr>
            <p:cNvPr id="22533" name="Group 5">
              <a:extLst>
                <a:ext uri="{FF2B5EF4-FFF2-40B4-BE49-F238E27FC236}">
                  <a16:creationId xmlns:a16="http://schemas.microsoft.com/office/drawing/2014/main" id="{E7C67E83-A5E7-44EA-9551-31D021B757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5"/>
              <a:ext cx="2137" cy="598"/>
              <a:chOff x="-504" y="5"/>
              <a:chExt cx="2137" cy="598"/>
            </a:xfrm>
          </p:grpSpPr>
          <p:grpSp>
            <p:nvGrpSpPr>
              <p:cNvPr id="22535" name="Group 6">
                <a:extLst>
                  <a:ext uri="{FF2B5EF4-FFF2-40B4-BE49-F238E27FC236}">
                    <a16:creationId xmlns:a16="http://schemas.microsoft.com/office/drawing/2014/main" id="{3DE65B84-85E6-45E0-8F51-40E1D525F3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431" y="5"/>
                <a:ext cx="1991" cy="598"/>
                <a:chOff x="-431" y="5"/>
                <a:chExt cx="1991" cy="598"/>
              </a:xfrm>
            </p:grpSpPr>
            <p:sp>
              <p:nvSpPr>
                <p:cNvPr id="22537" name="Rectangle 7">
                  <a:extLst>
                    <a:ext uri="{FF2B5EF4-FFF2-40B4-BE49-F238E27FC236}">
                      <a16:creationId xmlns:a16="http://schemas.microsoft.com/office/drawing/2014/main" id="{A147187A-0FAE-4289-9F8B-56C9C33E6D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31" y="5"/>
                  <a:ext cx="1991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tr-TR" altLang="en-US" sz="2000"/>
                    <a:t>Çözünen maddenin mol miktarı</a:t>
                  </a:r>
                  <a:endParaRPr lang="en-US" altLang="en-US" sz="2000"/>
                </a:p>
              </p:txBody>
            </p:sp>
            <p:sp>
              <p:nvSpPr>
                <p:cNvPr id="22538" name="Rectangle 8">
                  <a:extLst>
                    <a:ext uri="{FF2B5EF4-FFF2-40B4-BE49-F238E27FC236}">
                      <a16:creationId xmlns:a16="http://schemas.microsoft.com/office/drawing/2014/main" id="{A2482E9B-5F54-4BEC-B8A6-840E37F0B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94" y="351"/>
                  <a:ext cx="1717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tr-TR" altLang="en-US" sz="2000"/>
                    <a:t>Çözelti toplam hacmi (litre)</a:t>
                  </a:r>
                  <a:endParaRPr lang="en-US" altLang="en-US" sz="2000"/>
                </a:p>
              </p:txBody>
            </p:sp>
          </p:grpSp>
          <p:sp>
            <p:nvSpPr>
              <p:cNvPr id="14" name="Line 9">
                <a:extLst>
                  <a:ext uri="{FF2B5EF4-FFF2-40B4-BE49-F238E27FC236}">
                    <a16:creationId xmlns:a16="http://schemas.microsoft.com/office/drawing/2014/main" id="{419181D5-007D-484F-A937-4D496BD09E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04" y="307"/>
                <a:ext cx="213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2534" name="Rectangle 10">
              <a:extLst>
                <a:ext uri="{FF2B5EF4-FFF2-40B4-BE49-F238E27FC236}">
                  <a16:creationId xmlns:a16="http://schemas.microsoft.com/office/drawing/2014/main" id="{CB6C8589-3B89-472C-8265-03EE7B138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76"/>
              <a:ext cx="94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/>
                <a:t>Molarit</a:t>
              </a:r>
              <a:r>
                <a:rPr lang="tr-TR" altLang="en-US" sz="2000"/>
                <a:t>e</a:t>
              </a:r>
              <a:r>
                <a:rPr lang="en-US" altLang="en-US" sz="2000"/>
                <a:t> (M) =</a:t>
              </a:r>
              <a:endParaRPr lang="en-US" altLang="en-US" sz="180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>
            <a:extLst>
              <a:ext uri="{FF2B5EF4-FFF2-40B4-BE49-F238E27FC236}">
                <a16:creationId xmlns:a16="http://schemas.microsoft.com/office/drawing/2014/main" id="{1D6E6EC5-BC46-47FA-A778-D50C500D275A}"/>
              </a:ext>
            </a:extLst>
          </p:cNvPr>
          <p:cNvGrpSpPr>
            <a:grpSpLocks/>
          </p:cNvGrpSpPr>
          <p:nvPr/>
        </p:nvGrpSpPr>
        <p:grpSpPr bwMode="auto">
          <a:xfrm>
            <a:off x="457199" y="214311"/>
            <a:ext cx="11590637" cy="1071565"/>
            <a:chOff x="0" y="0"/>
            <a:chExt cx="5184" cy="666"/>
          </a:xfrm>
        </p:grpSpPr>
        <p:sp>
          <p:nvSpPr>
            <p:cNvPr id="23562" name="Text Box 3">
              <a:extLst>
                <a:ext uri="{FF2B5EF4-FFF2-40B4-BE49-F238E27FC236}">
                  <a16:creationId xmlns:a16="http://schemas.microsoft.com/office/drawing/2014/main" id="{43C1A654-31F0-4323-8375-78C812F1FB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51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tr-TR" altLang="en-US" sz="1800" b="1">
                  <a:solidFill>
                    <a:srgbClr val="650016"/>
                  </a:solidFill>
                </a:rPr>
                <a:t>Molaritenin Hesaplanması:</a:t>
              </a:r>
              <a:endParaRPr lang="en-US" altLang="en-US" sz="1400"/>
            </a:p>
          </p:txBody>
        </p:sp>
        <p:sp>
          <p:nvSpPr>
            <p:cNvPr id="23563" name="Rectangle 4">
              <a:extLst>
                <a:ext uri="{FF2B5EF4-FFF2-40B4-BE49-F238E27FC236}">
                  <a16:creationId xmlns:a16="http://schemas.microsoft.com/office/drawing/2014/main" id="{05F814AE-6CA9-41E7-869B-88520E7BC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6"/>
              <a:ext cx="518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dirty="0"/>
                <a:t>23.4 g of sod</a:t>
              </a:r>
              <a:r>
                <a:rPr lang="tr-TR" altLang="en-US" sz="1400" dirty="0"/>
                <a:t>y</a:t>
              </a:r>
              <a:r>
                <a:rPr lang="en-US" altLang="en-US" sz="1400" dirty="0"/>
                <a:t>um </a:t>
              </a:r>
              <a:r>
                <a:rPr lang="en-US" altLang="en-US" sz="1400" dirty="0" err="1"/>
                <a:t>sülfat</a:t>
              </a:r>
              <a:r>
                <a:rPr lang="tr-TR" altLang="en-US" sz="1400" dirty="0"/>
                <a:t>’</a:t>
              </a:r>
              <a:r>
                <a:rPr lang="tr-TR" altLang="en-US" sz="1400" dirty="0" err="1"/>
                <a:t>ın</a:t>
              </a:r>
              <a:r>
                <a:rPr lang="tr-TR" altLang="en-US" sz="1400" dirty="0"/>
                <a:t> </a:t>
              </a:r>
              <a:r>
                <a:rPr lang="en-US" altLang="en-US" sz="1400" dirty="0"/>
                <a:t> (Na</a:t>
              </a:r>
              <a:r>
                <a:rPr lang="en-US" altLang="en-US" sz="1400" baseline="-25000" dirty="0"/>
                <a:t>2</a:t>
              </a:r>
              <a:r>
                <a:rPr lang="en-US" altLang="en-US" sz="1400" dirty="0"/>
                <a:t>SO</a:t>
              </a:r>
              <a:r>
                <a:rPr lang="en-US" altLang="en-US" sz="1400" baseline="-25000" dirty="0"/>
                <a:t>4</a:t>
              </a:r>
              <a:r>
                <a:rPr lang="en-US" altLang="en-US" sz="1400" dirty="0"/>
                <a:t>) </a:t>
              </a:r>
              <a:r>
                <a:rPr lang="tr-TR" altLang="en-US" sz="1400" dirty="0"/>
                <a:t>yeterli suda çözüldükten sonra son hacmi </a:t>
              </a:r>
              <a:r>
                <a:rPr lang="en-US" altLang="en-US" sz="1400" dirty="0"/>
                <a:t>125 mL </a:t>
              </a:r>
              <a:r>
                <a:rPr lang="tr-TR" altLang="en-US" sz="1400" dirty="0"/>
                <a:t>olana dek su eklenmişse, çözeltinin konsantrasyonunu </a:t>
              </a:r>
              <a:r>
                <a:rPr lang="tr-TR" altLang="en-US" sz="1400" dirty="0" err="1"/>
                <a:t>molarite</a:t>
              </a:r>
              <a:r>
                <a:rPr lang="tr-TR" altLang="en-US" sz="1400" dirty="0"/>
                <a:t> olarak hesaplayınız</a:t>
              </a:r>
              <a:r>
                <a:rPr lang="en-US" altLang="en-US" sz="1400" dirty="0"/>
                <a:t>.</a:t>
              </a:r>
            </a:p>
          </p:txBody>
        </p:sp>
      </p:grpSp>
      <p:sp>
        <p:nvSpPr>
          <p:cNvPr id="13317" name="Rectangle 5">
            <a:extLst>
              <a:ext uri="{FF2B5EF4-FFF2-40B4-BE49-F238E27FC236}">
                <a16:creationId xmlns:a16="http://schemas.microsoft.com/office/drawing/2014/main" id="{2012AF55-F291-4C9B-A974-6DC472D03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1"/>
            <a:ext cx="115906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tr-TR" altLang="en-US" sz="1600" b="1" dirty="0">
                <a:solidFill>
                  <a:srgbClr val="650016"/>
                </a:solidFill>
              </a:rPr>
              <a:t>Çözüm:</a:t>
            </a:r>
            <a:endParaRPr lang="en-US" altLang="en-US" sz="1400" dirty="0"/>
          </a:p>
          <a:p>
            <a:r>
              <a:rPr lang="en-US" altLang="en-US" sz="1400" dirty="0"/>
              <a:t>23.4 g</a:t>
            </a:r>
            <a:r>
              <a:rPr lang="tr-TR" altLang="en-US" sz="1400" dirty="0"/>
              <a:t> çözünen madde</a:t>
            </a:r>
          </a:p>
          <a:p>
            <a:r>
              <a:rPr lang="tr-TR" altLang="en-US" sz="1400" dirty="0"/>
              <a:t>125 </a:t>
            </a:r>
            <a:r>
              <a:rPr lang="tr-TR" altLang="en-US" sz="1400" dirty="0" err="1"/>
              <a:t>mL</a:t>
            </a:r>
            <a:r>
              <a:rPr lang="tr-TR" altLang="en-US" sz="1400" dirty="0"/>
              <a:t>=0.125L toplam hacim</a:t>
            </a:r>
          </a:p>
          <a:p>
            <a:r>
              <a:rPr lang="tr-TR" altLang="en-US" sz="1400" dirty="0" err="1"/>
              <a:t>Molarite</a:t>
            </a:r>
            <a:r>
              <a:rPr lang="tr-TR" altLang="en-US" sz="1400" dirty="0"/>
              <a:t> hesaplayabilmek için öncelikle çözünen maddeyi </a:t>
            </a:r>
            <a:r>
              <a:rPr lang="tr-TR" altLang="en-US" sz="1400" dirty="0" err="1"/>
              <a:t>mol</a:t>
            </a:r>
            <a:r>
              <a:rPr lang="tr-TR" altLang="en-US" sz="1400" dirty="0"/>
              <a:t> miktarı olarak ifade etmek gerekir.</a:t>
            </a:r>
          </a:p>
          <a:p>
            <a:r>
              <a:rPr lang="tr-TR" altLang="en-US" sz="1400" dirty="0"/>
              <a:t>Bunun için bileşiğin formülünden yola çıkarak molekül ya da formül ağırlığı hesaplanır:</a:t>
            </a:r>
          </a:p>
          <a:p>
            <a:r>
              <a:rPr lang="tr-TR" altLang="en-US" sz="1400" dirty="0"/>
              <a:t>Na:23, S: 32, O 16 g/</a:t>
            </a:r>
            <a:r>
              <a:rPr lang="tr-TR" altLang="en-US" sz="1400" dirty="0" err="1"/>
              <a:t>mol</a:t>
            </a:r>
            <a:r>
              <a:rPr lang="tr-TR" altLang="en-US" sz="1400" dirty="0"/>
              <a:t> olduğunu kabul edersek (periyodik tabloda verilen </a:t>
            </a:r>
            <a:r>
              <a:rPr lang="tr-TR" altLang="en-US" sz="1400" dirty="0" err="1"/>
              <a:t>akb</a:t>
            </a:r>
            <a:r>
              <a:rPr lang="tr-TR" altLang="en-US" sz="1400" dirty="0"/>
              <a:t> değerlerini 1 </a:t>
            </a:r>
            <a:r>
              <a:rPr lang="tr-TR" altLang="en-US" sz="1400" dirty="0" err="1"/>
              <a:t>mol</a:t>
            </a:r>
            <a:r>
              <a:rPr lang="tr-TR" altLang="en-US" sz="1400" dirty="0"/>
              <a:t> için ifade ettiğimizde birimi g/</a:t>
            </a:r>
            <a:r>
              <a:rPr lang="tr-TR" altLang="en-US" sz="1400" dirty="0" err="1"/>
              <a:t>mol</a:t>
            </a:r>
            <a:r>
              <a:rPr lang="tr-TR" altLang="en-US" sz="1400" dirty="0"/>
              <a:t> olacaktır)</a:t>
            </a:r>
          </a:p>
          <a:p>
            <a:r>
              <a:rPr lang="tr-TR" altLang="en-US" sz="1400" dirty="0"/>
              <a:t>FA(</a:t>
            </a:r>
            <a:r>
              <a:rPr lang="en-US" altLang="en-US" sz="1400" dirty="0"/>
              <a:t>Na</a:t>
            </a:r>
            <a:r>
              <a:rPr lang="en-US" altLang="en-US" sz="1400" baseline="-25000" dirty="0"/>
              <a:t>2</a:t>
            </a:r>
            <a:r>
              <a:rPr lang="en-US" altLang="en-US" sz="1400" dirty="0"/>
              <a:t>SO</a:t>
            </a:r>
            <a:r>
              <a:rPr lang="en-US" altLang="en-US" sz="1400" baseline="-25000" dirty="0"/>
              <a:t>4</a:t>
            </a:r>
            <a:r>
              <a:rPr lang="tr-TR" altLang="en-US" sz="1400" dirty="0"/>
              <a:t>)= (2mol X 23 g/</a:t>
            </a:r>
            <a:r>
              <a:rPr lang="tr-TR" altLang="en-US" sz="1400" dirty="0" err="1"/>
              <a:t>mol</a:t>
            </a:r>
            <a:r>
              <a:rPr lang="tr-TR" altLang="en-US" sz="1400" dirty="0"/>
              <a:t> ) + (1mol X 32 g/</a:t>
            </a:r>
            <a:r>
              <a:rPr lang="tr-TR" altLang="en-US" sz="1400" dirty="0" err="1"/>
              <a:t>mol</a:t>
            </a:r>
            <a:r>
              <a:rPr lang="tr-TR" altLang="en-US" sz="1400" dirty="0"/>
              <a:t>) + (4 </a:t>
            </a:r>
            <a:r>
              <a:rPr lang="tr-TR" altLang="en-US" sz="1400" dirty="0" err="1"/>
              <a:t>mol</a:t>
            </a:r>
            <a:r>
              <a:rPr lang="tr-TR" altLang="en-US" sz="1400" dirty="0"/>
              <a:t> X 16 g/</a:t>
            </a:r>
            <a:r>
              <a:rPr lang="tr-TR" altLang="en-US" sz="1400" dirty="0" err="1"/>
              <a:t>mol</a:t>
            </a:r>
            <a:r>
              <a:rPr lang="tr-TR" altLang="en-US" sz="1400" dirty="0"/>
              <a:t>)= 142 g/</a:t>
            </a:r>
            <a:r>
              <a:rPr lang="tr-TR" altLang="en-US" sz="1400" dirty="0" err="1"/>
              <a:t>mol</a:t>
            </a:r>
            <a:r>
              <a:rPr lang="tr-TR" altLang="en-US" sz="1400" dirty="0"/>
              <a:t> 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17757520-5C6D-4EF7-9AC5-0597351EB9AC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320301"/>
            <a:ext cx="8229600" cy="862013"/>
            <a:chOff x="-20" y="46"/>
            <a:chExt cx="5184" cy="543"/>
          </a:xfrm>
        </p:grpSpPr>
        <p:sp>
          <p:nvSpPr>
            <p:cNvPr id="23560" name="Rectangle 8">
              <a:extLst>
                <a:ext uri="{FF2B5EF4-FFF2-40B4-BE49-F238E27FC236}">
                  <a16:creationId xmlns:a16="http://schemas.microsoft.com/office/drawing/2014/main" id="{91935EB0-46A6-43E3-90A0-4FA8D171B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" y="46"/>
              <a:ext cx="51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tr-TR" altLang="en-US" sz="1400" dirty="0"/>
                <a:t>23.4 g </a:t>
              </a:r>
              <a:r>
                <a:rPr lang="en-US" altLang="en-US" sz="1400" dirty="0"/>
                <a:t>Na</a:t>
              </a:r>
              <a:r>
                <a:rPr lang="en-US" altLang="en-US" sz="1400" baseline="-25000" dirty="0"/>
                <a:t>2</a:t>
              </a:r>
              <a:r>
                <a:rPr lang="en-US" altLang="en-US" sz="1400" dirty="0"/>
                <a:t>SO</a:t>
              </a:r>
              <a:r>
                <a:rPr lang="en-US" altLang="en-US" sz="1400" baseline="-25000" dirty="0"/>
                <a:t>4 </a:t>
              </a:r>
              <a:r>
                <a:rPr lang="tr-TR" altLang="en-US" sz="1400" baseline="-25000" dirty="0"/>
                <a:t> </a:t>
              </a:r>
              <a:r>
                <a:rPr lang="tr-TR" altLang="en-US" sz="1400" dirty="0"/>
                <a:t>bileşiğinin </a:t>
              </a:r>
              <a:r>
                <a:rPr lang="tr-TR" altLang="en-US" sz="1400" dirty="0" err="1"/>
                <a:t>mol</a:t>
              </a:r>
              <a:r>
                <a:rPr lang="tr-TR" altLang="en-US" sz="1400" dirty="0"/>
                <a:t> miktarı:</a:t>
              </a:r>
              <a:endParaRPr lang="en-US" altLang="en-US" sz="1400" dirty="0"/>
            </a:p>
          </p:txBody>
        </p:sp>
        <p:pic>
          <p:nvPicPr>
            <p:cNvPr id="23561" name="Picture 9">
              <a:extLst>
                <a:ext uri="{FF2B5EF4-FFF2-40B4-BE49-F238E27FC236}">
                  <a16:creationId xmlns:a16="http://schemas.microsoft.com/office/drawing/2014/main" id="{EC0CFDDC-18F2-42D0-A07E-05AB031D3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9" r="-2" b="-4089"/>
            <a:stretch>
              <a:fillRect/>
            </a:stretch>
          </p:blipFill>
          <p:spPr bwMode="auto">
            <a:xfrm>
              <a:off x="770" y="260"/>
              <a:ext cx="292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7" name="Picture 6">
            <a:extLst>
              <a:ext uri="{FF2B5EF4-FFF2-40B4-BE49-F238E27FC236}">
                <a16:creationId xmlns:a16="http://schemas.microsoft.com/office/drawing/2014/main" id="{CD8A254D-0584-49AB-871E-10BBA56AC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4354513"/>
            <a:ext cx="6834187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7">
            <a:extLst>
              <a:ext uri="{FF2B5EF4-FFF2-40B4-BE49-F238E27FC236}">
                <a16:creationId xmlns:a16="http://schemas.microsoft.com/office/drawing/2014/main" id="{E6C843EC-72D8-4D96-A24A-0D6556813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1" y="5703888"/>
            <a:ext cx="21574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en-US" sz="1600">
                <a:solidFill>
                  <a:srgbClr val="650016"/>
                </a:solidFill>
              </a:rPr>
              <a:t>Ödev Çalışma sorusu</a:t>
            </a:r>
            <a:endParaRPr lang="en-US" altLang="en-US" sz="1600">
              <a:solidFill>
                <a:srgbClr val="650016"/>
              </a:solidFill>
            </a:endParaRPr>
          </a:p>
        </p:txBody>
      </p:sp>
      <p:sp>
        <p:nvSpPr>
          <p:cNvPr id="23559" name="Rectangle 8">
            <a:extLst>
              <a:ext uri="{FF2B5EF4-FFF2-40B4-BE49-F238E27FC236}">
                <a16:creationId xmlns:a16="http://schemas.microsoft.com/office/drawing/2014/main" id="{952AC329-9199-42D5-B11D-7A72454C0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121402"/>
            <a:ext cx="8229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5.00 g </a:t>
            </a:r>
            <a:r>
              <a:rPr lang="tr-TR" altLang="en-US" sz="1400"/>
              <a:t>glukoz </a:t>
            </a:r>
            <a:r>
              <a:rPr lang="en-US" altLang="en-US" sz="1400"/>
              <a:t>(C</a:t>
            </a:r>
            <a:r>
              <a:rPr lang="en-US" altLang="en-US" sz="1400" baseline="-25000"/>
              <a:t>6</a:t>
            </a:r>
            <a:r>
              <a:rPr lang="en-US" altLang="en-US" sz="1400"/>
              <a:t>H</a:t>
            </a:r>
            <a:r>
              <a:rPr lang="en-US" altLang="en-US" sz="1400" baseline="-25000"/>
              <a:t>12</a:t>
            </a:r>
            <a:r>
              <a:rPr lang="en-US" altLang="en-US" sz="1400"/>
              <a:t>O</a:t>
            </a:r>
            <a:r>
              <a:rPr lang="en-US" altLang="en-US" sz="1400" baseline="-25000"/>
              <a:t>6</a:t>
            </a:r>
            <a:r>
              <a:rPr lang="en-US" altLang="en-US" sz="1400"/>
              <a:t>) 100 mL </a:t>
            </a:r>
            <a:r>
              <a:rPr lang="tr-TR" altLang="en-US" sz="1400"/>
              <a:t>çözelti hazırlamak üzere suda çözündüğüne göre, bu çözeltinin konsantrasyonu kaç molar olmalıdır? (cevap=</a:t>
            </a:r>
            <a:r>
              <a:rPr lang="en-US" altLang="en-US" sz="1400"/>
              <a:t>0.278 </a:t>
            </a:r>
            <a:r>
              <a:rPr lang="en-US" altLang="en-US" sz="1400" i="1"/>
              <a:t>M</a:t>
            </a:r>
            <a:r>
              <a:rPr lang="tr-TR" altLang="en-US" sz="1400" i="1"/>
              <a:t>)</a:t>
            </a:r>
            <a:endParaRPr lang="en-US" altLang="en-US" sz="14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A2D7F61-C56E-4382-881E-0E80226BC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365125"/>
            <a:ext cx="7886700" cy="496888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dirty="0" err="1"/>
              <a:t>Dil</a:t>
            </a:r>
            <a:r>
              <a:rPr lang="tr-TR" altLang="en-US" dirty="0" err="1"/>
              <a:t>üsyon</a:t>
            </a:r>
            <a:r>
              <a:rPr lang="tr-TR" altLang="en-US" dirty="0"/>
              <a:t> ya da Seyreltme </a:t>
            </a:r>
            <a:endParaRPr lang="en-US" altLang="en-US" dirty="0"/>
          </a:p>
        </p:txBody>
      </p:sp>
      <p:pic>
        <p:nvPicPr>
          <p:cNvPr id="24579" name="Picture 3" descr="04_18">
            <a:extLst>
              <a:ext uri="{FF2B5EF4-FFF2-40B4-BE49-F238E27FC236}">
                <a16:creationId xmlns:a16="http://schemas.microsoft.com/office/drawing/2014/main" id="{B00D8530-64D7-4A53-8AB4-07B15B09D5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6"/>
          <a:stretch>
            <a:fillRect/>
          </a:stretch>
        </p:blipFill>
        <p:spPr>
          <a:xfrm>
            <a:off x="2284413" y="1260476"/>
            <a:ext cx="7651750" cy="3654425"/>
          </a:xfrm>
        </p:spPr>
      </p:pic>
      <p:sp>
        <p:nvSpPr>
          <p:cNvPr id="24580" name="TextBox 1">
            <a:extLst>
              <a:ext uri="{FF2B5EF4-FFF2-40B4-BE49-F238E27FC236}">
                <a16:creationId xmlns:a16="http://schemas.microsoft.com/office/drawing/2014/main" id="{585449FE-90EE-4606-9D26-D1EA3FA57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764" y="4914900"/>
            <a:ext cx="21161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tr-TR" altLang="en-US" sz="1400"/>
              <a:t>A : boş</a:t>
            </a:r>
          </a:p>
          <a:p>
            <a:r>
              <a:rPr lang="tr-TR" altLang="en-US" sz="1400"/>
              <a:t>B : 100 mL 0.2 M boyar madde içerir</a:t>
            </a:r>
            <a:endParaRPr lang="en-US" altLang="en-US" sz="1400"/>
          </a:p>
        </p:txBody>
      </p:sp>
      <p:sp>
        <p:nvSpPr>
          <p:cNvPr id="24581" name="TextBox 4">
            <a:extLst>
              <a:ext uri="{FF2B5EF4-FFF2-40B4-BE49-F238E27FC236}">
                <a16:creationId xmlns:a16="http://schemas.microsoft.com/office/drawing/2014/main" id="{40F9A9C8-33DF-4C18-9368-FB3DEF2D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0" y="2279651"/>
            <a:ext cx="36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tr-TR" altLang="en-US"/>
              <a:t>A</a:t>
            </a:r>
            <a:endParaRPr lang="en-US" altLang="en-US"/>
          </a:p>
        </p:txBody>
      </p:sp>
      <p:sp>
        <p:nvSpPr>
          <p:cNvPr id="24582" name="TextBox 5">
            <a:extLst>
              <a:ext uri="{FF2B5EF4-FFF2-40B4-BE49-F238E27FC236}">
                <a16:creationId xmlns:a16="http://schemas.microsoft.com/office/drawing/2014/main" id="{6BB2B4A9-A9F5-4B0D-90D9-55794F88B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279651"/>
            <a:ext cx="36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tr-TR" altLang="en-US"/>
              <a:t>B</a:t>
            </a:r>
            <a:endParaRPr lang="en-US" altLang="en-US"/>
          </a:p>
        </p:txBody>
      </p:sp>
      <p:sp>
        <p:nvSpPr>
          <p:cNvPr id="24583" name="TextBox 6">
            <a:extLst>
              <a:ext uri="{FF2B5EF4-FFF2-40B4-BE49-F238E27FC236}">
                <a16:creationId xmlns:a16="http://schemas.microsoft.com/office/drawing/2014/main" id="{907AC80C-E849-4F5F-A607-968005A88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339" y="2279651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tr-TR" altLang="en-US"/>
              <a:t>A</a:t>
            </a:r>
            <a:endParaRPr lang="en-US" altLang="en-US"/>
          </a:p>
        </p:txBody>
      </p:sp>
      <p:sp>
        <p:nvSpPr>
          <p:cNvPr id="24584" name="TextBox 7">
            <a:extLst>
              <a:ext uri="{FF2B5EF4-FFF2-40B4-BE49-F238E27FC236}">
                <a16:creationId xmlns:a16="http://schemas.microsoft.com/office/drawing/2014/main" id="{9611C258-000B-43B6-8874-536EB8B04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938" y="2279651"/>
            <a:ext cx="36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tr-TR" altLang="en-US"/>
              <a:t>B</a:t>
            </a:r>
            <a:endParaRPr lang="en-US" altLang="en-US"/>
          </a:p>
        </p:txBody>
      </p:sp>
      <p:sp>
        <p:nvSpPr>
          <p:cNvPr id="24585" name="TextBox 8">
            <a:extLst>
              <a:ext uri="{FF2B5EF4-FFF2-40B4-BE49-F238E27FC236}">
                <a16:creationId xmlns:a16="http://schemas.microsoft.com/office/drawing/2014/main" id="{9A882DBD-543A-4192-8AC6-9FD311A1D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525" y="2279651"/>
            <a:ext cx="36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tr-TR" altLang="en-US"/>
              <a:t>A</a:t>
            </a:r>
            <a:endParaRPr lang="en-US" altLang="en-US"/>
          </a:p>
        </p:txBody>
      </p:sp>
      <p:sp>
        <p:nvSpPr>
          <p:cNvPr id="24586" name="TextBox 9">
            <a:extLst>
              <a:ext uri="{FF2B5EF4-FFF2-40B4-BE49-F238E27FC236}">
                <a16:creationId xmlns:a16="http://schemas.microsoft.com/office/drawing/2014/main" id="{86F2386A-7714-4CA2-AC0F-3E76BC3BF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0539" y="2279651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tr-TR" altLang="en-US"/>
              <a:t>B</a:t>
            </a:r>
            <a:endParaRPr lang="en-US" altLang="en-US"/>
          </a:p>
        </p:txBody>
      </p:sp>
      <p:sp>
        <p:nvSpPr>
          <p:cNvPr id="24587" name="TextBox 10">
            <a:extLst>
              <a:ext uri="{FF2B5EF4-FFF2-40B4-BE49-F238E27FC236}">
                <a16:creationId xmlns:a16="http://schemas.microsoft.com/office/drawing/2014/main" id="{76B43304-8A27-43A4-84DF-4B73A53A1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4113" y="4905374"/>
            <a:ext cx="2235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tr-TR" altLang="en-US" sz="1400" dirty="0"/>
              <a:t>A : 15 </a:t>
            </a:r>
            <a:r>
              <a:rPr lang="tr-TR" altLang="en-US" sz="1400" dirty="0" err="1"/>
              <a:t>mL</a:t>
            </a:r>
            <a:r>
              <a:rPr lang="tr-TR" altLang="en-US" sz="1400" dirty="0"/>
              <a:t> boyar madde Kap B den alınarak Kap A ya aktarılır= boyar madde konsantrasyonu 0.2 M</a:t>
            </a:r>
          </a:p>
          <a:p>
            <a:r>
              <a:rPr lang="tr-TR" altLang="en-US" sz="1400" dirty="0"/>
              <a:t>B : 85 </a:t>
            </a:r>
            <a:r>
              <a:rPr lang="tr-TR" altLang="en-US" sz="1400" dirty="0" err="1"/>
              <a:t>mL</a:t>
            </a:r>
            <a:r>
              <a:rPr lang="tr-TR" altLang="en-US" sz="1400" dirty="0"/>
              <a:t> 0.2 M boyar madde kalmıştır</a:t>
            </a:r>
            <a:endParaRPr lang="en-US" altLang="en-US" sz="1400" dirty="0"/>
          </a:p>
        </p:txBody>
      </p:sp>
      <p:sp>
        <p:nvSpPr>
          <p:cNvPr id="24588" name="TextBox 11">
            <a:extLst>
              <a:ext uri="{FF2B5EF4-FFF2-40B4-BE49-F238E27FC236}">
                <a16:creationId xmlns:a16="http://schemas.microsoft.com/office/drawing/2014/main" id="{2D6F0C38-FBF7-4B25-BA09-40A83D290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1" y="998539"/>
            <a:ext cx="2119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tr-TR" altLang="en-US" sz="1600"/>
              <a:t>İşlem basamağı 1</a:t>
            </a:r>
            <a:endParaRPr lang="en-US" altLang="en-US" sz="1600"/>
          </a:p>
        </p:txBody>
      </p:sp>
      <p:sp>
        <p:nvSpPr>
          <p:cNvPr id="24589" name="TextBox 12">
            <a:extLst>
              <a:ext uri="{FF2B5EF4-FFF2-40B4-BE49-F238E27FC236}">
                <a16:creationId xmlns:a16="http://schemas.microsoft.com/office/drawing/2014/main" id="{84DF72B9-1CF3-46BC-9961-AAAC79C2A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998539"/>
            <a:ext cx="2120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tr-TR" altLang="en-US" sz="1600"/>
              <a:t>İşlem basamağı 2</a:t>
            </a:r>
            <a:endParaRPr lang="en-US" altLang="en-US" sz="1600"/>
          </a:p>
        </p:txBody>
      </p:sp>
      <p:sp>
        <p:nvSpPr>
          <p:cNvPr id="24590" name="TextBox 13">
            <a:extLst>
              <a:ext uri="{FF2B5EF4-FFF2-40B4-BE49-F238E27FC236}">
                <a16:creationId xmlns:a16="http://schemas.microsoft.com/office/drawing/2014/main" id="{55B7B023-6C77-4156-B886-2C51462AF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526" y="998539"/>
            <a:ext cx="2119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tr-TR" altLang="en-US" sz="1600"/>
              <a:t>İşlem basamağı 3</a:t>
            </a:r>
            <a:endParaRPr lang="en-US" altLang="en-US" sz="1600"/>
          </a:p>
        </p:txBody>
      </p:sp>
      <p:sp>
        <p:nvSpPr>
          <p:cNvPr id="24591" name="TextBox 14">
            <a:extLst>
              <a:ext uri="{FF2B5EF4-FFF2-40B4-BE49-F238E27FC236}">
                <a16:creationId xmlns:a16="http://schemas.microsoft.com/office/drawing/2014/main" id="{D2298BA0-FA49-47F5-BD31-EC1C22C72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006" y="4914900"/>
            <a:ext cx="26717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tr-TR" altLang="en-US" sz="1400" dirty="0"/>
              <a:t>A : 15 </a:t>
            </a:r>
            <a:r>
              <a:rPr lang="tr-TR" altLang="en-US" sz="1400" dirty="0" err="1"/>
              <a:t>mL</a:t>
            </a:r>
            <a:r>
              <a:rPr lang="tr-TR" altLang="en-US" sz="1400" dirty="0"/>
              <a:t> boyar madde üzerine yeterince su eklenerek hacim 100 </a:t>
            </a:r>
            <a:r>
              <a:rPr lang="tr-TR" altLang="en-US" sz="1400" dirty="0" err="1"/>
              <a:t>mL</a:t>
            </a:r>
            <a:r>
              <a:rPr lang="tr-TR" altLang="en-US" sz="1400" dirty="0"/>
              <a:t> ye tamamlanır= boyar madde konsantrasyonu= 0.03M</a:t>
            </a:r>
          </a:p>
          <a:p>
            <a:r>
              <a:rPr lang="tr-TR" altLang="en-US" sz="1400" dirty="0"/>
              <a:t>B : 85 </a:t>
            </a:r>
            <a:r>
              <a:rPr lang="tr-TR" altLang="en-US" sz="1400" dirty="0" err="1"/>
              <a:t>mL</a:t>
            </a:r>
            <a:r>
              <a:rPr lang="tr-TR" altLang="en-US" sz="1400" dirty="0"/>
              <a:t> 0.2 M boyar madde kalmıştır </a:t>
            </a:r>
            <a:endParaRPr lang="en-US" altLang="en-US" sz="1400" dirty="0"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6ED3220-9E3E-4CB4-AAD9-28D220750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849" y="228600"/>
            <a:ext cx="9710351" cy="4445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tr-TR" altLang="en-US" dirty="0"/>
              <a:t>Seyreltme</a:t>
            </a:r>
            <a:endParaRPr lang="en-US" alt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B8B7A7C-765D-40E7-AD24-FE30B4C2CD9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71849" y="673100"/>
            <a:ext cx="3669956" cy="2066668"/>
          </a:xfrm>
        </p:spPr>
        <p:txBody>
          <a:bodyPr>
            <a:normAutofit fontScale="85000" lnSpcReduction="10000"/>
          </a:bodyPr>
          <a:lstStyle/>
          <a:p>
            <a:pPr algn="just" eaLnBrk="1" hangingPunct="1">
              <a:lnSpc>
                <a:spcPct val="100000"/>
              </a:lnSpc>
            </a:pPr>
            <a:r>
              <a:rPr lang="tr-TR" altLang="en-US" sz="1800" dirty="0"/>
              <a:t>Seyreltme, çözünen madde miktarının toplam hacimdeki varlığını azaltmaya yönelik yapılan işlemdir. Amaç çözünen maddenin miktarını azaltmak, yani konsantrasyonu düşürmektir.</a:t>
            </a:r>
          </a:p>
          <a:p>
            <a:pPr algn="just" eaLnBrk="1" hangingPunct="1">
              <a:lnSpc>
                <a:spcPct val="100000"/>
              </a:lnSpc>
            </a:pPr>
            <a:r>
              <a:rPr lang="tr-TR" altLang="en-US" sz="1800" dirty="0"/>
              <a:t>Çözünen madde miktarını azaltmak fiziksel olarak mümkün olmadığı için </a:t>
            </a:r>
            <a:r>
              <a:rPr lang="tr-TR" altLang="en-US" sz="1800" dirty="0" err="1"/>
              <a:t>çözgen</a:t>
            </a:r>
            <a:r>
              <a:rPr lang="tr-TR" altLang="en-US" sz="1800" dirty="0"/>
              <a:t> miktarını arttırmak gerekir.</a:t>
            </a:r>
          </a:p>
          <a:p>
            <a:pPr algn="just" eaLnBrk="1" hangingPunct="1">
              <a:lnSpc>
                <a:spcPct val="100000"/>
              </a:lnSpc>
            </a:pPr>
            <a:endParaRPr lang="tr-TR" altLang="en-US" sz="1800" dirty="0"/>
          </a:p>
          <a:p>
            <a:pPr algn="just" eaLnBrk="1" hangingPunct="1">
              <a:lnSpc>
                <a:spcPct val="100000"/>
              </a:lnSpc>
            </a:pPr>
            <a:endParaRPr lang="en-US" altLang="en-US" sz="1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8511FC-CEA5-409B-906D-B84A7ACC8239}"/>
              </a:ext>
            </a:extLst>
          </p:cNvPr>
          <p:cNvSpPr txBox="1"/>
          <p:nvPr/>
        </p:nvSpPr>
        <p:spPr>
          <a:xfrm>
            <a:off x="271849" y="2785721"/>
            <a:ext cx="375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Seyreltme</a:t>
            </a:r>
            <a:r>
              <a:rPr lang="en-GB" sz="1600" dirty="0"/>
              <a:t> </a:t>
            </a:r>
            <a:r>
              <a:rPr lang="en-GB" sz="1600" dirty="0" err="1"/>
              <a:t>Faktörü</a:t>
            </a:r>
            <a:r>
              <a:rPr lang="en-GB" sz="1600" dirty="0"/>
              <a:t>:</a:t>
            </a:r>
          </a:p>
          <a:p>
            <a:r>
              <a:rPr lang="en-GB" sz="1600" dirty="0"/>
              <a:t> SF= İlk </a:t>
            </a:r>
            <a:r>
              <a:rPr lang="en-GB" sz="1600" dirty="0" err="1"/>
              <a:t>Konsantrasyon</a:t>
            </a:r>
            <a:r>
              <a:rPr lang="en-GB" sz="1600" dirty="0"/>
              <a:t> / Son </a:t>
            </a:r>
            <a:r>
              <a:rPr lang="en-GB" sz="1600" dirty="0" err="1"/>
              <a:t>Konsantrasyon</a:t>
            </a:r>
            <a:r>
              <a:rPr lang="en-GB" sz="1600" dirty="0"/>
              <a:t> 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A61C55-86DC-4B3D-B164-9C742B847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41" y="593527"/>
            <a:ext cx="7699915" cy="555393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10805B2C-F497-4B4E-B78C-A55122E17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22" y="639763"/>
            <a:ext cx="11837773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</a:pPr>
            <a:r>
              <a:rPr lang="tr-TR" altLang="en-US" sz="1800" dirty="0"/>
              <a:t>Seri Seyreltme, belirli bir oranda seyreltme işlemi yapmak ve stok bir çözeltiden başlayarak kesintisiz olarak seyreltmeye devam etmekle gerçekleştirilir. </a:t>
            </a:r>
          </a:p>
          <a:p>
            <a:pPr algn="just" eaLnBrk="1" hangingPunct="1">
              <a:lnSpc>
                <a:spcPct val="100000"/>
              </a:lnSpc>
            </a:pPr>
            <a:r>
              <a:rPr lang="tr-TR" altLang="en-US" sz="1800" dirty="0"/>
              <a:t>Bu yöntemle bir defada birkaç farklı konsantrasyonda çözelti hazırlanabilir</a:t>
            </a:r>
          </a:p>
          <a:p>
            <a:pPr algn="just" eaLnBrk="1" hangingPunct="1">
              <a:lnSpc>
                <a:spcPct val="100000"/>
              </a:lnSpc>
            </a:pPr>
            <a:r>
              <a:rPr lang="tr-TR" altLang="en-US" sz="1800" dirty="0"/>
              <a:t>analitik ölçümlerde İlaç </a:t>
            </a:r>
            <a:r>
              <a:rPr lang="tr-TR" altLang="en-US" sz="1800" dirty="0" err="1"/>
              <a:t>vb</a:t>
            </a:r>
            <a:r>
              <a:rPr lang="tr-TR" altLang="en-US" sz="1800" dirty="0"/>
              <a:t> gibi incelenecek maddelerin farklı dozlarının hazırlanmasında, standart maddeler kullanılarak çizilecek Kalibrasyon eğrisi hazırlamada gerekli standart madde konsantrasyonlarının hazırlanmasında kolaylık sağlar</a:t>
            </a:r>
          </a:p>
          <a:p>
            <a:pPr algn="just" eaLnBrk="1" hangingPunct="1">
              <a:lnSpc>
                <a:spcPct val="100000"/>
              </a:lnSpc>
            </a:pPr>
            <a:r>
              <a:rPr lang="tr-TR" altLang="en-US" sz="1800" dirty="0"/>
              <a:t>Seri seyreltmede pipetleme, tartım, çözelti hacmini </a:t>
            </a:r>
            <a:r>
              <a:rPr lang="tr-TR" altLang="en-US" sz="1800" dirty="0" err="1"/>
              <a:t>çözgenle</a:t>
            </a:r>
            <a:r>
              <a:rPr lang="tr-TR" altLang="en-US" sz="1800" dirty="0"/>
              <a:t> tamamlama gibi aşamalardan doğacak uygulayıcı hatası </a:t>
            </a:r>
            <a:r>
              <a:rPr lang="tr-TR" altLang="en-US" sz="1800" dirty="0" err="1"/>
              <a:t>minimalize</a:t>
            </a:r>
            <a:r>
              <a:rPr lang="tr-TR" altLang="en-US" sz="1800" dirty="0"/>
              <a:t> edilmiştir.</a:t>
            </a:r>
          </a:p>
          <a:p>
            <a:pPr algn="just" eaLnBrk="1" hangingPunct="1">
              <a:lnSpc>
                <a:spcPct val="100000"/>
              </a:lnSpc>
            </a:pPr>
            <a:endParaRPr lang="en-US" altLang="en-US" sz="18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5858AED-B8BD-4D95-86BC-C66A802B6C63}"/>
              </a:ext>
            </a:extLst>
          </p:cNvPr>
          <p:cNvSpPr txBox="1">
            <a:spLocks noChangeArrowheads="1"/>
          </p:cNvSpPr>
          <p:nvPr/>
        </p:nvSpPr>
        <p:spPr>
          <a:xfrm>
            <a:off x="222422" y="294482"/>
            <a:ext cx="10605259" cy="4445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altLang="en-US" sz="2800" b="1" dirty="0"/>
              <a:t>Seri Seyreltme</a:t>
            </a:r>
            <a:endParaRPr lang="en-US" altLang="en-US" sz="2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62C8D5-F8C4-4006-83E6-8EF00BB89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333" y="3273425"/>
            <a:ext cx="8547333" cy="29080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BEEF2F-D51A-4C9E-A407-B9E4CD106D89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228600"/>
            <a:ext cx="7772400" cy="444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altLang="en-US" sz="2400" b="1" dirty="0"/>
              <a:t>Seyreltme Oranı ve Seyreltme Faktörü (</a:t>
            </a:r>
            <a:r>
              <a:rPr lang="tr-TR" altLang="en-US" sz="2400" b="1" dirty="0" err="1"/>
              <a:t>Dilüsyon</a:t>
            </a:r>
            <a:r>
              <a:rPr lang="tr-TR" altLang="en-US" sz="2400" b="1" dirty="0"/>
              <a:t> Faktörü: DF)</a:t>
            </a:r>
            <a:endParaRPr lang="en-US" altLang="en-US" sz="2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42D1C8-2D81-4740-BCB3-31CF7624B6AC}"/>
              </a:ext>
            </a:extLst>
          </p:cNvPr>
          <p:cNvSpPr txBox="1">
            <a:spLocks noChangeArrowheads="1"/>
          </p:cNvSpPr>
          <p:nvPr/>
        </p:nvSpPr>
        <p:spPr>
          <a:xfrm>
            <a:off x="553995" y="939114"/>
            <a:ext cx="11084010" cy="5313406"/>
          </a:xfrm>
          <a:prstGeom prst="rect">
            <a:avLst/>
          </a:prstGeom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r-TR" altLang="en-US" sz="2000" b="1" dirty="0"/>
              <a:t>Seyreltme Oranı </a:t>
            </a:r>
            <a:r>
              <a:rPr lang="tr-TR" altLang="en-US" sz="2000" dirty="0"/>
              <a:t>çözünen maddeden hacimsel olarak ne kadar alınacağı ve toplamda ne kadar çözelti hacmi olduğu, böylece ne kadar </a:t>
            </a:r>
            <a:r>
              <a:rPr lang="tr-TR" altLang="en-US" sz="2000" dirty="0" err="1"/>
              <a:t>çözgen</a:t>
            </a:r>
            <a:r>
              <a:rPr lang="en-GB" altLang="en-US" sz="2000" dirty="0"/>
              <a:t> (</a:t>
            </a:r>
            <a:r>
              <a:rPr lang="en-GB" altLang="en-US" sz="2000" dirty="0" err="1"/>
              <a:t>çözücü</a:t>
            </a:r>
            <a:r>
              <a:rPr lang="en-GB" altLang="en-US" sz="2000" dirty="0"/>
              <a:t>)</a:t>
            </a:r>
            <a:r>
              <a:rPr lang="tr-TR" altLang="en-US" sz="2000" dirty="0"/>
              <a:t> eklenerek seyreltme yapılması gerektiği konusunda bilgi verir.</a:t>
            </a:r>
          </a:p>
          <a:p>
            <a:pPr algn="just" eaLnBrk="1" hangingPunct="1">
              <a:lnSpc>
                <a:spcPct val="100000"/>
              </a:lnSpc>
            </a:pPr>
            <a:r>
              <a:rPr lang="tr-TR" altLang="en-US" sz="2000" dirty="0"/>
              <a:t>(1:3)</a:t>
            </a:r>
            <a:r>
              <a:rPr lang="tr-TR" altLang="en-US" sz="2000" dirty="0">
                <a:sym typeface="Wingdings" panose="05000000000000000000" pitchFamily="2" charset="2"/>
              </a:rPr>
              <a:t> 1 hacim stok çözelti alınmış ve üzerine (3-1)= 2 hacim </a:t>
            </a:r>
            <a:r>
              <a:rPr lang="tr-TR" altLang="en-US" sz="2000" dirty="0" err="1">
                <a:sym typeface="Wingdings" panose="05000000000000000000" pitchFamily="2" charset="2"/>
              </a:rPr>
              <a:t>çözgen</a:t>
            </a:r>
            <a:r>
              <a:rPr lang="tr-TR" altLang="en-US" sz="2000" dirty="0">
                <a:sym typeface="Wingdings" panose="05000000000000000000" pitchFamily="2" charset="2"/>
              </a:rPr>
              <a:t> eklenerek 3 hacim seyreltik çözelti elde edilmiştir</a:t>
            </a:r>
          </a:p>
          <a:p>
            <a:pPr algn="just" eaLnBrk="1" hangingPunct="1">
              <a:lnSpc>
                <a:spcPct val="100000"/>
              </a:lnSpc>
            </a:pPr>
            <a:r>
              <a:rPr lang="tr-TR" altLang="en-US" sz="2000" dirty="0"/>
              <a:t>(1:1)</a:t>
            </a:r>
            <a:r>
              <a:rPr lang="tr-TR" altLang="en-US" sz="2000" dirty="0">
                <a:sym typeface="Wingdings" panose="05000000000000000000" pitchFamily="2" charset="2"/>
              </a:rPr>
              <a:t> 1 hacim stok çözelti alınmış ve üzerine (1-1)= 0 hacim </a:t>
            </a:r>
            <a:r>
              <a:rPr lang="tr-TR" altLang="en-US" sz="2000" dirty="0" err="1">
                <a:sym typeface="Wingdings" panose="05000000000000000000" pitchFamily="2" charset="2"/>
              </a:rPr>
              <a:t>çözgen</a:t>
            </a:r>
            <a:r>
              <a:rPr lang="tr-TR" altLang="en-US" sz="2000" dirty="0">
                <a:sym typeface="Wingdings" panose="05000000000000000000" pitchFamily="2" charset="2"/>
              </a:rPr>
              <a:t> eklenerek 1 hacim çözelti elde edilmiştir (seyreltme yoktur !)</a:t>
            </a:r>
          </a:p>
          <a:p>
            <a:pPr algn="just" eaLnBrk="1" hangingPunct="1">
              <a:lnSpc>
                <a:spcPct val="100000"/>
              </a:lnSpc>
            </a:pPr>
            <a:r>
              <a:rPr lang="tr-TR" altLang="en-US" sz="2000" dirty="0">
                <a:sym typeface="Wingdings" panose="05000000000000000000" pitchFamily="2" charset="2"/>
              </a:rPr>
              <a:t>(1:2) 1 hacim stok çözelti alınmış ve üzerine (2-1)= 1 hacim </a:t>
            </a:r>
            <a:r>
              <a:rPr lang="tr-TR" altLang="en-US" sz="2000" dirty="0" err="1">
                <a:sym typeface="Wingdings" panose="05000000000000000000" pitchFamily="2" charset="2"/>
              </a:rPr>
              <a:t>çözgen</a:t>
            </a:r>
            <a:r>
              <a:rPr lang="tr-TR" altLang="en-US" sz="2000" dirty="0">
                <a:sym typeface="Wingdings" panose="05000000000000000000" pitchFamily="2" charset="2"/>
              </a:rPr>
              <a:t> eklenerek 1 hacim seyreltik çözelti elde edilmiştir</a:t>
            </a:r>
          </a:p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r-TR" altLang="en-US" sz="2000" b="1" dirty="0"/>
              <a:t>Seyreltme Faktörü </a:t>
            </a:r>
            <a:r>
              <a:rPr lang="tr-TR" altLang="en-US" sz="2000" dirty="0"/>
              <a:t>ise Çözelti toplam hacminin çözünen madde hacmine oranlanarak kaç kat seyreltme yapıldığını anlatır. (SF=DF=V</a:t>
            </a:r>
            <a:r>
              <a:rPr lang="tr-TR" altLang="en-US" sz="2000" baseline="-25000" dirty="0"/>
              <a:t>2</a:t>
            </a:r>
            <a:r>
              <a:rPr lang="tr-TR" altLang="en-US" sz="2000" dirty="0"/>
              <a:t>/V</a:t>
            </a:r>
            <a:r>
              <a:rPr lang="tr-TR" altLang="en-US" sz="2000" baseline="-25000" dirty="0"/>
              <a:t>1</a:t>
            </a:r>
            <a:r>
              <a:rPr lang="en-GB" altLang="en-US" sz="2000" baseline="-25000" dirty="0"/>
              <a:t> </a:t>
            </a:r>
            <a:r>
              <a:rPr lang="en-GB" altLang="en-US" sz="2000" dirty="0"/>
              <a:t>veya</a:t>
            </a:r>
            <a:r>
              <a:rPr lang="en-GB" altLang="en-US" sz="2000" baseline="-25000" dirty="0"/>
              <a:t> </a:t>
            </a:r>
            <a:r>
              <a:rPr lang="tr-TR" altLang="en-US" sz="2000" dirty="0"/>
              <a:t>SF=DF=</a:t>
            </a:r>
            <a:r>
              <a:rPr lang="en-GB" altLang="en-US" sz="2000" dirty="0"/>
              <a:t>M</a:t>
            </a:r>
            <a:r>
              <a:rPr lang="en-GB" altLang="en-US" sz="2000" baseline="-25000" dirty="0"/>
              <a:t>1</a:t>
            </a:r>
            <a:r>
              <a:rPr lang="tr-TR" altLang="en-US" sz="2000" dirty="0"/>
              <a:t>/</a:t>
            </a:r>
            <a:r>
              <a:rPr lang="en-GB" altLang="en-US" sz="2000" dirty="0"/>
              <a:t>M</a:t>
            </a:r>
            <a:r>
              <a:rPr lang="en-GB" altLang="en-US" sz="2000" baseline="-25000" dirty="0"/>
              <a:t>2</a:t>
            </a:r>
            <a:r>
              <a:rPr lang="en-GB" altLang="en-US" sz="2000" dirty="0"/>
              <a:t>, M: Molar (mol/L) </a:t>
            </a:r>
            <a:r>
              <a:rPr lang="en-GB" altLang="en-US" sz="2000" dirty="0" err="1"/>
              <a:t>cinsinden</a:t>
            </a:r>
            <a:r>
              <a:rPr lang="en-GB" altLang="en-US" sz="2000" dirty="0"/>
              <a:t> </a:t>
            </a:r>
            <a:r>
              <a:rPr lang="en-GB" altLang="en-US" sz="2000" dirty="0" err="1"/>
              <a:t>konsantrasyonu</a:t>
            </a:r>
            <a:r>
              <a:rPr lang="en-GB" altLang="en-US" sz="2000" dirty="0"/>
              <a:t>, V: litre </a:t>
            </a:r>
            <a:r>
              <a:rPr lang="en-GB" altLang="en-US" sz="2000" dirty="0" err="1"/>
              <a:t>cinsinden</a:t>
            </a:r>
            <a:r>
              <a:rPr lang="en-GB" altLang="en-US" sz="2000" dirty="0"/>
              <a:t> </a:t>
            </a:r>
            <a:r>
              <a:rPr lang="en-GB" altLang="en-US" sz="2000" dirty="0" err="1"/>
              <a:t>hacimi</a:t>
            </a:r>
            <a:r>
              <a:rPr lang="en-GB" altLang="en-US" sz="2000" dirty="0"/>
              <a:t> </a:t>
            </a:r>
            <a:r>
              <a:rPr lang="en-GB" altLang="en-US" sz="2000" dirty="0" err="1"/>
              <a:t>gösterir</a:t>
            </a:r>
            <a:r>
              <a:rPr lang="en-GB" altLang="en-US" sz="2000" dirty="0"/>
              <a:t>)</a:t>
            </a:r>
            <a:endParaRPr lang="tr-TR" altLang="en-US" sz="2000" dirty="0"/>
          </a:p>
          <a:p>
            <a:pPr algn="just" eaLnBrk="1" hangingPunct="1">
              <a:lnSpc>
                <a:spcPct val="100000"/>
              </a:lnSpc>
            </a:pPr>
            <a:r>
              <a:rPr lang="tr-TR" altLang="en-US" sz="2000" dirty="0"/>
              <a:t> DF=3 ise, 1 hacim X çözeltisi alınır ve son hacmi 1x3= 3 hacim olacak şekilde (3-1)=2 hacim </a:t>
            </a:r>
            <a:r>
              <a:rPr lang="tr-TR" altLang="en-US" sz="2000" dirty="0" err="1"/>
              <a:t>çözgen</a:t>
            </a:r>
            <a:r>
              <a:rPr lang="tr-TR" altLang="en-US" sz="2000" dirty="0"/>
              <a:t> eklenir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12879748-27F5-4B7F-841A-2593067C8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892" y="593125"/>
            <a:ext cx="11368215" cy="521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</a:pPr>
            <a:r>
              <a:rPr lang="tr-TR" altLang="en-US" sz="2000" dirty="0"/>
              <a:t>Genellikle </a:t>
            </a:r>
            <a:r>
              <a:rPr lang="tr-TR" altLang="en-US" sz="2000" b="1" dirty="0"/>
              <a:t>Seyreltme oranı </a:t>
            </a:r>
            <a:r>
              <a:rPr lang="tr-TR" altLang="en-US" sz="2000" dirty="0"/>
              <a:t>seri seyreltme yapılacağı zaman tüplerin her birisinde ne tür bir seyreltme yapılacağı bilgisini vermek için kullanılır.</a:t>
            </a:r>
          </a:p>
          <a:p>
            <a:pPr algn="just" eaLnBrk="1" hangingPunct="1">
              <a:lnSpc>
                <a:spcPct val="100000"/>
              </a:lnSpc>
            </a:pPr>
            <a:r>
              <a:rPr lang="tr-TR" altLang="en-US" sz="2000" b="1" dirty="0"/>
              <a:t>Seyreltme faktörü </a:t>
            </a:r>
            <a:r>
              <a:rPr lang="tr-TR" altLang="en-US" sz="2000" dirty="0"/>
              <a:t>ise yaygın olarak konsantrasyon ölçümü yapılmış bir maddenin stok çözeltisindeki konsantrasyonu tespitte kullanılır.</a:t>
            </a:r>
          </a:p>
          <a:p>
            <a:pPr algn="just" eaLnBrk="1" hangingPunct="1">
              <a:lnSpc>
                <a:spcPct val="100000"/>
              </a:lnSpc>
            </a:pPr>
            <a:r>
              <a:rPr lang="tr-TR" altLang="en-US" sz="2000" dirty="0"/>
              <a:t>Örneğin 0.01 L (10 ml) </a:t>
            </a:r>
            <a:r>
              <a:rPr lang="tr-TR" altLang="en-US" sz="2000" dirty="0" err="1"/>
              <a:t>glukoz</a:t>
            </a:r>
            <a:r>
              <a:rPr lang="tr-TR" altLang="en-US" sz="2000" dirty="0"/>
              <a:t> çözeltimiz var ve konsantrasyonunu bilmiyoruz.  Çözeltimizin spektroskopi yöntemiyle ölçümünü yaptık ve bu ölçümü yapabilmek için bu stoktan 0.1 ml aldık üzerine 0.9 ml su ekledik. Bulduğumuz deneysel sonucu (</a:t>
            </a:r>
            <a:r>
              <a:rPr lang="tr-TR" altLang="en-US" sz="2000" dirty="0" err="1"/>
              <a:t>absorbans</a:t>
            </a:r>
            <a:r>
              <a:rPr lang="tr-TR" altLang="en-US" sz="2000" dirty="0"/>
              <a:t>) kullanarak hesapladığımız konsantrasyon diyelim 0.05 M olsun. </a:t>
            </a:r>
          </a:p>
          <a:p>
            <a:pPr lvl="1" algn="just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altLang="en-US" dirty="0"/>
              <a:t>Bu konsantrasyon aslında (0.1+0.9)= 1ml hacimdeki 0.1 ml </a:t>
            </a:r>
            <a:r>
              <a:rPr lang="tr-TR" altLang="en-US" dirty="0" err="1"/>
              <a:t>lik</a:t>
            </a:r>
            <a:r>
              <a:rPr lang="tr-TR" altLang="en-US" dirty="0"/>
              <a:t> </a:t>
            </a:r>
            <a:r>
              <a:rPr lang="tr-TR" altLang="en-US" dirty="0" err="1"/>
              <a:t>glukoza</a:t>
            </a:r>
            <a:r>
              <a:rPr lang="tr-TR" altLang="en-US" dirty="0"/>
              <a:t> aittir. </a:t>
            </a:r>
          </a:p>
          <a:p>
            <a:pPr lvl="1" algn="just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altLang="en-US" dirty="0"/>
              <a:t>DF= V</a:t>
            </a:r>
            <a:r>
              <a:rPr lang="tr-TR" altLang="en-US" baseline="-25000" dirty="0"/>
              <a:t>2</a:t>
            </a:r>
            <a:r>
              <a:rPr lang="tr-TR" altLang="en-US" dirty="0"/>
              <a:t>/V</a:t>
            </a:r>
            <a:r>
              <a:rPr lang="tr-TR" altLang="en-US" baseline="-25000" dirty="0"/>
              <a:t>1= </a:t>
            </a:r>
            <a:r>
              <a:rPr lang="tr-TR" altLang="en-US" dirty="0"/>
              <a:t>toplam hacim (1ml)/ alınan madde hacmi (0.1ml) = 10 dur. </a:t>
            </a:r>
          </a:p>
          <a:p>
            <a:pPr lvl="1" algn="just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altLang="en-US" dirty="0"/>
              <a:t>M= n/V ise</a:t>
            </a:r>
            <a:r>
              <a:rPr lang="tr-TR" altLang="en-US" dirty="0">
                <a:sym typeface="Wingdings" panose="05000000000000000000" pitchFamily="2" charset="2"/>
              </a:rPr>
              <a:t> n=M.V </a:t>
            </a:r>
            <a:r>
              <a:rPr lang="tr-TR" altLang="en-US" dirty="0" err="1">
                <a:sym typeface="Wingdings" panose="05000000000000000000" pitchFamily="2" charset="2"/>
              </a:rPr>
              <a:t>dir</a:t>
            </a:r>
            <a:r>
              <a:rPr lang="tr-TR" altLang="en-US" dirty="0">
                <a:sym typeface="Wingdings" panose="05000000000000000000" pitchFamily="2" charset="2"/>
              </a:rPr>
              <a:t>. Yani seyreltme sırasında çözünen saf madde (katı ya da sıvı) </a:t>
            </a:r>
            <a:r>
              <a:rPr lang="tr-TR" altLang="en-US" dirty="0" err="1">
                <a:sym typeface="Wingdings" panose="05000000000000000000" pitchFamily="2" charset="2"/>
              </a:rPr>
              <a:t>mol</a:t>
            </a:r>
            <a:r>
              <a:rPr lang="tr-TR" altLang="en-US" dirty="0">
                <a:sym typeface="Wingdings" panose="05000000000000000000" pitchFamily="2" charset="2"/>
              </a:rPr>
              <a:t> miktarı </a:t>
            </a:r>
            <a:r>
              <a:rPr lang="tr-TR" altLang="en-US" dirty="0" err="1">
                <a:sym typeface="Wingdings" panose="05000000000000000000" pitchFamily="2" charset="2"/>
              </a:rPr>
              <a:t>değil,çözelti</a:t>
            </a:r>
            <a:r>
              <a:rPr lang="tr-TR" altLang="en-US" dirty="0">
                <a:sym typeface="Wingdings" panose="05000000000000000000" pitchFamily="2" charset="2"/>
              </a:rPr>
              <a:t> hacminde değişiklik olur. </a:t>
            </a:r>
            <a:endParaRPr lang="tr-TR" altLang="en-US" dirty="0"/>
          </a:p>
          <a:p>
            <a:pPr lvl="1" algn="just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altLang="en-US" dirty="0"/>
              <a:t>M</a:t>
            </a:r>
            <a:r>
              <a:rPr lang="tr-TR" altLang="en-US" baseline="-25000" dirty="0"/>
              <a:t>1</a:t>
            </a:r>
            <a:r>
              <a:rPr lang="tr-TR" altLang="en-US" dirty="0"/>
              <a:t>V</a:t>
            </a:r>
            <a:r>
              <a:rPr lang="tr-TR" altLang="en-US" baseline="-25000" dirty="0"/>
              <a:t>1</a:t>
            </a:r>
            <a:r>
              <a:rPr lang="tr-TR" altLang="en-US" dirty="0"/>
              <a:t>=M</a:t>
            </a:r>
            <a:r>
              <a:rPr lang="tr-TR" altLang="en-US" baseline="-25000" dirty="0"/>
              <a:t>2</a:t>
            </a:r>
            <a:r>
              <a:rPr lang="tr-TR" altLang="en-US" dirty="0"/>
              <a:t>V</a:t>
            </a:r>
            <a:r>
              <a:rPr lang="tr-TR" altLang="en-US" baseline="-25000" dirty="0"/>
              <a:t>2 </a:t>
            </a:r>
            <a:r>
              <a:rPr lang="tr-TR" altLang="en-US" dirty="0"/>
              <a:t> olduğuna göre M</a:t>
            </a:r>
            <a:r>
              <a:rPr lang="tr-TR" altLang="en-US" baseline="-25000" dirty="0"/>
              <a:t>1</a:t>
            </a:r>
            <a:r>
              <a:rPr lang="tr-TR" altLang="en-US" dirty="0"/>
              <a:t>=M</a:t>
            </a:r>
            <a:r>
              <a:rPr lang="tr-TR" altLang="en-US" baseline="-25000" dirty="0"/>
              <a:t>2</a:t>
            </a:r>
            <a:r>
              <a:rPr lang="tr-TR" altLang="en-US" dirty="0"/>
              <a:t>(V</a:t>
            </a:r>
            <a:r>
              <a:rPr lang="tr-TR" altLang="en-US" baseline="-25000" dirty="0"/>
              <a:t>2</a:t>
            </a:r>
            <a:r>
              <a:rPr lang="tr-TR" altLang="en-US" dirty="0"/>
              <a:t>/V</a:t>
            </a:r>
            <a:r>
              <a:rPr lang="tr-TR" altLang="en-US" baseline="-25000" dirty="0"/>
              <a:t>1</a:t>
            </a:r>
            <a:r>
              <a:rPr lang="tr-TR" altLang="en-US" dirty="0"/>
              <a:t>)</a:t>
            </a:r>
            <a:r>
              <a:rPr lang="tr-TR" altLang="en-US" baseline="-25000" dirty="0"/>
              <a:t> </a:t>
            </a:r>
            <a:r>
              <a:rPr lang="tr-TR" altLang="en-US" baseline="-25000" dirty="0">
                <a:sym typeface="Wingdings" panose="05000000000000000000" pitchFamily="2" charset="2"/>
              </a:rPr>
              <a:t> </a:t>
            </a:r>
            <a:r>
              <a:rPr lang="tr-TR" altLang="en-US" dirty="0"/>
              <a:t>M</a:t>
            </a:r>
            <a:r>
              <a:rPr lang="tr-TR" altLang="en-US" baseline="-25000" dirty="0"/>
              <a:t>1</a:t>
            </a:r>
            <a:r>
              <a:rPr lang="tr-TR" altLang="en-US" dirty="0"/>
              <a:t>=M</a:t>
            </a:r>
            <a:r>
              <a:rPr lang="tr-TR" altLang="en-US" baseline="-25000" dirty="0"/>
              <a:t>2</a:t>
            </a:r>
            <a:r>
              <a:rPr lang="tr-TR" altLang="en-US" dirty="0"/>
              <a:t>X (DF)</a:t>
            </a:r>
          </a:p>
          <a:p>
            <a:pPr lvl="1" algn="just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altLang="en-US" dirty="0"/>
              <a:t>M1 stok </a:t>
            </a:r>
            <a:r>
              <a:rPr lang="tr-TR" altLang="en-US" dirty="0" err="1"/>
              <a:t>glukoz</a:t>
            </a:r>
            <a:r>
              <a:rPr lang="tr-TR" altLang="en-US" dirty="0"/>
              <a:t> konsantrasyonu</a:t>
            </a:r>
          </a:p>
          <a:p>
            <a:pPr lvl="1" algn="just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altLang="en-US" dirty="0"/>
              <a:t>M2 ölçüm yapılan hacmin konsantrasyonudur.</a:t>
            </a:r>
          </a:p>
          <a:p>
            <a:pPr lvl="1" algn="just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altLang="en-US" dirty="0"/>
              <a:t>M1= 0.05M X 10= 0.5 M </a:t>
            </a:r>
            <a:r>
              <a:rPr lang="tr-TR" altLang="en-US" dirty="0" err="1"/>
              <a:t>dır</a:t>
            </a:r>
            <a:r>
              <a:rPr lang="tr-TR" altLang="en-US" dirty="0"/>
              <a:t>.</a:t>
            </a:r>
          </a:p>
          <a:p>
            <a:pPr lvl="1" algn="just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altLang="en-US" dirty="0"/>
              <a:t>Sağlaması: 0.5 M x 0.1 ml x (1L/1000ml)= </a:t>
            </a:r>
            <a:r>
              <a:rPr lang="el-GR" altLang="en-US" dirty="0"/>
              <a:t>χ</a:t>
            </a:r>
            <a:r>
              <a:rPr lang="tr-TR" altLang="en-US" dirty="0"/>
              <a:t> M 1 </a:t>
            </a:r>
            <a:r>
              <a:rPr lang="tr-TR" altLang="en-US" dirty="0" err="1"/>
              <a:t>mLX</a:t>
            </a:r>
            <a:r>
              <a:rPr lang="tr-TR" altLang="en-US" dirty="0"/>
              <a:t>(1L/1000ml) </a:t>
            </a:r>
            <a:r>
              <a:rPr lang="tr-TR" altLang="en-US" dirty="0">
                <a:sym typeface="Wingdings" panose="05000000000000000000" pitchFamily="2" charset="2"/>
              </a:rPr>
              <a:t> </a:t>
            </a:r>
            <a:r>
              <a:rPr lang="el-GR" altLang="en-US" dirty="0"/>
              <a:t>χ</a:t>
            </a:r>
            <a:r>
              <a:rPr lang="tr-TR" altLang="en-US" dirty="0"/>
              <a:t> = 0.05M</a:t>
            </a:r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6231</TotalTime>
  <Words>2289</Words>
  <Application>Microsoft Office PowerPoint</Application>
  <PresentationFormat>Widescreen</PresentationFormat>
  <Paragraphs>281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MODÜL 3 Laboratuvarda kullanılan çözeltiler</vt:lpstr>
      <vt:lpstr>Bu dersin hedefleri:</vt:lpstr>
      <vt:lpstr>Molar Konsantrasyon İfadesi: MOLARİTE</vt:lpstr>
      <vt:lpstr>PowerPoint Presentation</vt:lpstr>
      <vt:lpstr>Dilüsyon ya da Seyreltme </vt:lpstr>
      <vt:lpstr>Seyreltme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Çözeltiler</vt:lpstr>
      <vt:lpstr>PowerPoint Presentation</vt:lpstr>
      <vt:lpstr>PowerPoint Presentation</vt:lpstr>
      <vt:lpstr>Laboratuvarda yaygın kullanılan FOSFAT TAMPONU’nun hazırlanması</vt:lpstr>
      <vt:lpstr>Öğrenme Hedefleriyle İlgili Sorular</vt:lpstr>
      <vt:lpstr>1M Sodyum Karbonat tampon çözeltisinden seyrelterek 0.01 M çözelti elde edersek, kaç kat seyreltme yapmış oluruz? </vt:lpstr>
      <vt:lpstr>1M Sodyum Karbonat tampon çözeltisinden seyrelterek 0.01 M çözelti elde edersek, kaç kat seyreltme yapmış oluruz? </vt:lpstr>
      <vt:lpstr>2 mol NaCl (sodium klorür)’ün 0.5 mL su içerisinde çözündüğündeki konsantrasyonu nedir?  </vt:lpstr>
      <vt:lpstr>2 mol NaCl (sodium klorür)’ün 0.5 L su içerisinde çözündüğündeki konsantrasyonu nedir?  </vt:lpstr>
      <vt:lpstr>3. 23.4 g of sodyum sülfat’ın  (MA: 142 g/mol ,Na2SO4) yeterli suda çözüldükten sonra son hacmi 1650mL olana dek su eklenmişse, çözeltinin konsantrasyonunu molarite olarak hesaplayınız. </vt:lpstr>
      <vt:lpstr>3. 23.4 g of sodyum sülfat’ın  (MA: 142 g/mol ,Na2SO4) yeterli suda çözüldükten sonra son hacmi 1650mL olana dek su eklenmişse, çözeltinin konsantrasyonunu molarite olarak hesaplayınız. </vt:lpstr>
      <vt:lpstr>4. Bir hacim stok çözelti alınmış ve üzerine 4 hacim çözgen eklenerek seyreltik bir çözelti elde edilmiştir. Elde edilen çözeltinin seyreltme oranı nedir?</vt:lpstr>
      <vt:lpstr>4. Bir hacim stok çözelti alınmış ve üzerine 4 hacim çözgen eklenerek seyreltik bir çözelti elde edilmiştir. Elde edilen çözeltinin seyreltme oranı nedir?</vt:lpstr>
      <vt:lpstr>5. Laboratuvarda dezenfeksiyon için toplamda 1 Litre hacimde  %65 (V/V) lik Etanol çözeltisi hazırlamak için kaç mL saf etanol kullanmanız gerekir? </vt:lpstr>
      <vt:lpstr>5. Laboratuvarda dezenfeksiyon için toplamda 1 Litre hacimde  %65 (V/V) lik Etanol çözeltisi hazırlamak için kaç mL saf etanol kullanmanız gerekir?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Temel Laboratuvar Malzeme Ve Cihazları</dc:title>
  <dc:creator>yasemin isgor</dc:creator>
  <cp:lastModifiedBy>yasemin isgor</cp:lastModifiedBy>
  <cp:revision>143</cp:revision>
  <dcterms:created xsi:type="dcterms:W3CDTF">2020-07-11T14:52:51Z</dcterms:created>
  <dcterms:modified xsi:type="dcterms:W3CDTF">2021-05-25T23:07:38Z</dcterms:modified>
</cp:coreProperties>
</file>