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167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477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5367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732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348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521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89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49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908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716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4503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5B62A-8D7B-478F-8FE5-B87BAFAFA118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D35D5-88FE-4C8F-9AEC-43BFB11F5E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6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0091" y="1986026"/>
            <a:ext cx="10599313" cy="3758992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ULUSLARARASI </a:t>
            </a:r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EMEK GÖÇÜ</a:t>
            </a:r>
            <a:b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  <a:b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Dünya Savaşı Sonrası Dünyada Göç 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6729" y="286604"/>
            <a:ext cx="1674703" cy="1616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90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448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İkinci </a:t>
            </a:r>
            <a:r>
              <a:rPr lang="tr-TR" b="1" dirty="0"/>
              <a:t>Dünya Savaşı Sonrasındaki Emek Göçü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525"/>
            <a:ext cx="10515600" cy="50054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/>
              <a:t> </a:t>
            </a:r>
            <a:r>
              <a:rPr lang="tr-TR" dirty="0" smtClean="0"/>
              <a:t>Savaş sonrası Avrupa’ya yönelik </a:t>
            </a:r>
            <a:r>
              <a:rPr lang="tr-TR" b="1" dirty="0" smtClean="0"/>
              <a:t>Marshall yardımları</a:t>
            </a:r>
            <a:r>
              <a:rPr lang="tr-TR" dirty="0" smtClean="0"/>
              <a:t> büyüme sürecinde etkilidir.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(1952-1968 arasında üretim iki </a:t>
            </a:r>
            <a:r>
              <a:rPr lang="tr-TR" dirty="0">
                <a:sym typeface="Wingdings" panose="05000000000000000000" pitchFamily="2" charset="2"/>
              </a:rPr>
              <a:t>katına </a:t>
            </a:r>
            <a:r>
              <a:rPr lang="tr-TR" dirty="0" smtClean="0">
                <a:sym typeface="Wingdings" panose="05000000000000000000" pitchFamily="2" charset="2"/>
              </a:rPr>
              <a:t>çıkmıştır.) </a:t>
            </a:r>
            <a:endParaRPr lang="tr-TR" dirty="0">
              <a:sym typeface="Wingdings" panose="05000000000000000000" pitchFamily="2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>
                <a:sym typeface="Wingdings" panose="05000000000000000000" pitchFamily="2" charset="2"/>
              </a:rPr>
              <a:t>-Teknolojik gelişmeler  işgücü üretkenliğinde artışa neden olmuştur. </a:t>
            </a:r>
            <a:endParaRPr lang="tr-TR" dirty="0">
              <a:sym typeface="Wingdings" panose="05000000000000000000" pitchFamily="2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>
                <a:sym typeface="Wingdings" panose="05000000000000000000" pitchFamily="2" charset="2"/>
              </a:rPr>
              <a:t>-Ürünlere talepte artış görülmüştür.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 smtClean="0">
                <a:sym typeface="Wingdings" panose="05000000000000000000" pitchFamily="2" charset="2"/>
              </a:rPr>
              <a:t>-Yabancı işgücüne talebin sebepleri: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>
                <a:sym typeface="Wingdings" panose="05000000000000000000" pitchFamily="2" charset="2"/>
              </a:rPr>
              <a:t>a. Savaş </a:t>
            </a:r>
            <a:r>
              <a:rPr lang="tr-TR" dirty="0">
                <a:sym typeface="Wingdings" panose="05000000000000000000" pitchFamily="2" charset="2"/>
              </a:rPr>
              <a:t>sonrası </a:t>
            </a:r>
            <a:r>
              <a:rPr lang="tr-TR" b="1" dirty="0">
                <a:sym typeface="Wingdings" panose="05000000000000000000" pitchFamily="2" charset="2"/>
              </a:rPr>
              <a:t>kadın</a:t>
            </a:r>
            <a:r>
              <a:rPr lang="tr-TR" dirty="0">
                <a:sym typeface="Wingdings" panose="05000000000000000000" pitchFamily="2" charset="2"/>
              </a:rPr>
              <a:t>ların işgücüne katılma oranları artmıştır (ancak </a:t>
            </a:r>
            <a:r>
              <a:rPr lang="tr-TR" b="1" dirty="0">
                <a:sym typeface="Wingdings" panose="05000000000000000000" pitchFamily="2" charset="2"/>
              </a:rPr>
              <a:t>çocuk bakımı</a:t>
            </a:r>
            <a:r>
              <a:rPr lang="tr-TR" dirty="0">
                <a:sym typeface="Wingdings" panose="05000000000000000000" pitchFamily="2" charset="2"/>
              </a:rPr>
              <a:t>na yönelik sosyal harcamalardaki artış, işverenin yabancı işgücü talebini de artırmıştır.) </a:t>
            </a:r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>
                <a:sym typeface="Wingdings" panose="05000000000000000000" pitchFamily="2" charset="2"/>
              </a:rPr>
              <a:t>b. </a:t>
            </a:r>
            <a:r>
              <a:rPr lang="tr-TR" b="1" dirty="0" smtClean="0">
                <a:sym typeface="Wingdings" panose="05000000000000000000" pitchFamily="2" charset="2"/>
              </a:rPr>
              <a:t>Eğitim</a:t>
            </a:r>
            <a:r>
              <a:rPr lang="tr-TR" dirty="0" smtClean="0">
                <a:sym typeface="Wingdings" panose="05000000000000000000" pitchFamily="2" charset="2"/>
              </a:rPr>
              <a:t> süresinin uzaması,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>
                <a:sym typeface="Wingdings" panose="05000000000000000000" pitchFamily="2" charset="2"/>
              </a:rPr>
              <a:t>c. </a:t>
            </a:r>
            <a:r>
              <a:rPr lang="tr-TR" dirty="0">
                <a:sym typeface="Wingdings" panose="05000000000000000000" pitchFamily="2" charset="2"/>
              </a:rPr>
              <a:t>D</a:t>
            </a:r>
            <a:r>
              <a:rPr lang="tr-TR" dirty="0" smtClean="0">
                <a:sym typeface="Wingdings" panose="05000000000000000000" pitchFamily="2" charset="2"/>
              </a:rPr>
              <a:t>aha erken yaşta </a:t>
            </a:r>
            <a:r>
              <a:rPr lang="tr-TR" b="1" dirty="0" smtClean="0">
                <a:sym typeface="Wingdings" panose="05000000000000000000" pitchFamily="2" charset="2"/>
              </a:rPr>
              <a:t>emeklilik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>
                <a:sym typeface="Wingdings" panose="05000000000000000000" pitchFamily="2" charset="2"/>
              </a:rPr>
              <a:t>d. </a:t>
            </a:r>
            <a:r>
              <a:rPr lang="tr-TR" b="1" dirty="0" smtClean="0">
                <a:sym typeface="Wingdings" panose="05000000000000000000" pitchFamily="2" charset="2"/>
              </a:rPr>
              <a:t>Çalışma süreleri</a:t>
            </a:r>
            <a:r>
              <a:rPr lang="tr-TR" dirty="0" smtClean="0">
                <a:sym typeface="Wingdings" panose="05000000000000000000" pitchFamily="2" charset="2"/>
              </a:rPr>
              <a:t>nin kısalması</a:t>
            </a:r>
            <a:endParaRPr lang="tr-TR" dirty="0">
              <a:sym typeface="Wingdings" panose="05000000000000000000" pitchFamily="2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>
              <a:sym typeface="Wingdings" panose="05000000000000000000" pitchFamily="2" charset="2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tr-TR" dirty="0" smtClean="0">
                <a:solidFill>
                  <a:srgbClr val="0070C0"/>
                </a:solidFill>
              </a:rPr>
              <a:t>ucuz işgücü talebi </a:t>
            </a:r>
            <a:r>
              <a:rPr lang="tr-TR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tr-TR" dirty="0" smtClean="0">
                <a:solidFill>
                  <a:srgbClr val="0070C0"/>
                </a:solidFill>
              </a:rPr>
              <a:t>misafir işçi sistemleri</a:t>
            </a:r>
            <a:r>
              <a:rPr lang="tr-TR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</a:t>
            </a:r>
            <a:r>
              <a:rPr lang="tr-TR" dirty="0" smtClean="0">
                <a:solidFill>
                  <a:srgbClr val="0070C0"/>
                </a:solidFill>
              </a:rPr>
              <a:t>aile birleşimi</a:t>
            </a:r>
            <a:r>
              <a:rPr lang="tr-TR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göçün </a:t>
            </a:r>
            <a:r>
              <a:rPr lang="tr-TR" dirty="0" smtClean="0">
                <a:solidFill>
                  <a:srgbClr val="0070C0"/>
                </a:solidFill>
              </a:rPr>
              <a:t>kalıcılaşma süreci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15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b="1" dirty="0" smtClean="0"/>
              <a:t>Yabancı işçiler (</a:t>
            </a:r>
            <a:r>
              <a:rPr lang="tr-TR" b="1" dirty="0" smtClean="0">
                <a:sym typeface="Wingdings" panose="05000000000000000000" pitchFamily="2" charset="2"/>
              </a:rPr>
              <a:t>misafir işçiler)</a:t>
            </a:r>
            <a:r>
              <a:rPr lang="tr-TR" dirty="0" smtClean="0"/>
              <a:t>,</a:t>
            </a:r>
          </a:p>
          <a:p>
            <a:pPr marL="0" indent="0" algn="just">
              <a:buNone/>
            </a:pPr>
            <a:r>
              <a:rPr lang="tr-TR" dirty="0" smtClean="0"/>
              <a:t>-yerlilerin çalışmak istemediği,</a:t>
            </a:r>
          </a:p>
          <a:p>
            <a:pPr marL="0" indent="0" algn="just">
              <a:buNone/>
            </a:pPr>
            <a:r>
              <a:rPr lang="tr-TR" dirty="0" smtClean="0"/>
              <a:t>-düşük ücretli</a:t>
            </a:r>
          </a:p>
          <a:p>
            <a:pPr marL="0" indent="0" algn="just">
              <a:buNone/>
            </a:pPr>
            <a:r>
              <a:rPr lang="tr-TR" dirty="0" smtClean="0"/>
              <a:t>-ağır çalışma koşulları barındıran işlerde çalışmıştır.</a:t>
            </a:r>
          </a:p>
          <a:p>
            <a:pPr marL="0" indent="0" algn="just">
              <a:buNone/>
            </a:pPr>
            <a:r>
              <a:rPr lang="tr-TR" dirty="0" smtClean="0"/>
              <a:t>Göçmen işgücüne en çok talep olan sektörler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 Maden, inşaat, hizmet, imalat</a:t>
            </a:r>
          </a:p>
          <a:p>
            <a:pPr marL="0" indent="0" algn="just">
              <a:buNone/>
            </a:pPr>
            <a:r>
              <a:rPr lang="tr-TR" dirty="0" smtClean="0"/>
              <a:t>-İkili anlaşmalarla işçi alımları ve emek göçü düzenleniyor </a:t>
            </a:r>
            <a:r>
              <a:rPr lang="tr-TR" sz="2400" dirty="0" smtClean="0"/>
              <a:t>(sosyal güvenlik gibi kimi sosyal haklara yer veriliyor anlaşmalarda) </a:t>
            </a:r>
            <a:r>
              <a:rPr lang="tr-TR" sz="2400" dirty="0" smtClean="0">
                <a:sym typeface="Wingdings" panose="05000000000000000000" pitchFamily="2" charset="2"/>
              </a:rPr>
              <a:t> </a:t>
            </a:r>
            <a:r>
              <a:rPr lang="tr-TR" sz="2400" dirty="0" smtClean="0">
                <a:solidFill>
                  <a:srgbClr val="0070C0"/>
                </a:solidFill>
                <a:sym typeface="Wingdings" panose="05000000000000000000" pitchFamily="2" charset="2"/>
              </a:rPr>
              <a:t>kaynak ülkelerde i</a:t>
            </a:r>
            <a:r>
              <a:rPr lang="tr-TR" sz="2400" dirty="0" smtClean="0">
                <a:solidFill>
                  <a:srgbClr val="0070C0"/>
                </a:solidFill>
              </a:rPr>
              <a:t>şçi </a:t>
            </a:r>
            <a:r>
              <a:rPr lang="tr-TR" sz="2400" dirty="0">
                <a:solidFill>
                  <a:srgbClr val="0070C0"/>
                </a:solidFill>
              </a:rPr>
              <a:t>alım büroları</a:t>
            </a:r>
          </a:p>
          <a:p>
            <a:pPr marL="0" indent="0" algn="just">
              <a:buNone/>
            </a:pPr>
            <a:r>
              <a:rPr lang="tr-TR" dirty="0" smtClean="0"/>
              <a:t>-Alman sendikaları,  işgücü piyasasında ücret seviyelerinin göçmen işçiler nedeniyle düşmemesi için, eşit ücret talep ediyor göçmen ve yerli işçi için.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756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1973’e kadar 2 milyon işçi çalışma izni almıştır Almanya’da.</a:t>
            </a:r>
          </a:p>
          <a:p>
            <a:pPr algn="just"/>
            <a:r>
              <a:rPr lang="tr-TR" dirty="0" smtClean="0"/>
              <a:t>Birer yıllık çalışma izni (gerekirse yenilenmiştir)</a:t>
            </a:r>
          </a:p>
          <a:p>
            <a:pPr algn="just"/>
            <a:r>
              <a:rPr lang="tr-TR" dirty="0" smtClean="0"/>
              <a:t>Yunanistan %30-40 başvuruları reddediliyor (sağlık, eğitim, yaş nedeniyle)</a:t>
            </a:r>
          </a:p>
          <a:p>
            <a:pPr algn="just"/>
            <a:r>
              <a:rPr lang="tr-TR" dirty="0" smtClean="0"/>
              <a:t>Sıkı kontroller </a:t>
            </a:r>
            <a:r>
              <a:rPr lang="tr-TR" dirty="0" smtClean="0">
                <a:sym typeface="Wingdings" panose="05000000000000000000" pitchFamily="2" charset="2"/>
              </a:rPr>
              <a:t> düzensiz göçe zemin hazırlamıştır.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İşgücüne ihtiyaç olduğunda göçmen afları gündeme gelmiştir.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İşgücüne ihtiyaç olmadığında ülkelere geri gönderiliyor göçmenler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Misafir işçi olarak görüldüğü için yabancılar, muhalefet azdır bu dönemde.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Plan, 1-2 yıl birikim yapmak göçmen için gerçekleşen ise daha uzun süreli kalışlar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İşveren açısından da eğitilen işçinin yerine yenisi eğitmek tercih edilmemektedir. Örneğin 1971’de Almanya’da işveren ve sendikaların eleştirileri ile hükümet beş yıldır çalışan yabancı işçilere beş yıl daha çalışma izni tanımıştır.         </a:t>
            </a:r>
          </a:p>
          <a:p>
            <a:pPr marL="0" indent="0" algn="just">
              <a:buNone/>
            </a:pPr>
            <a:r>
              <a:rPr lang="tr-TR" dirty="0">
                <a:solidFill>
                  <a:srgbClr val="0070C0"/>
                </a:solidFill>
                <a:sym typeface="Wingdings" panose="05000000000000000000" pitchFamily="2" charset="2"/>
              </a:rPr>
              <a:t> </a:t>
            </a:r>
            <a:r>
              <a:rPr lang="tr-TR" dirty="0" smtClean="0">
                <a:solidFill>
                  <a:srgbClr val="0070C0"/>
                </a:solidFill>
                <a:sym typeface="Wingdings" panose="05000000000000000000" pitchFamily="2" charset="2"/>
              </a:rPr>
              <a:t>   işgücüne taleple şekillenen göçün esnekliği azalmıştır.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21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2208"/>
            <a:ext cx="10515600" cy="54555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sv-SE" b="1" dirty="0" smtClean="0"/>
              <a:t>3</a:t>
            </a:r>
            <a:r>
              <a:rPr lang="sv-SE" b="1" dirty="0"/>
              <a:t>. 1974’ten 1980’lerin </a:t>
            </a:r>
            <a:r>
              <a:rPr lang="tr-TR" b="1" dirty="0"/>
              <a:t>ortasına kapıların </a:t>
            </a:r>
            <a:r>
              <a:rPr lang="tr-TR" b="1" dirty="0" smtClean="0"/>
              <a:t>kapanması (yerleşikliğe geçiş)</a:t>
            </a:r>
          </a:p>
          <a:p>
            <a:pPr marL="0" indent="0" algn="just">
              <a:buNone/>
            </a:pPr>
            <a:r>
              <a:rPr lang="tr-TR" dirty="0" smtClean="0"/>
              <a:t>-1960ların sonu </a:t>
            </a:r>
            <a:r>
              <a:rPr lang="tr-TR" u="sng" dirty="0" smtClean="0"/>
              <a:t>göçe muhalefet</a:t>
            </a:r>
            <a:r>
              <a:rPr lang="tr-TR" dirty="0" smtClean="0"/>
              <a:t>in başladığı görülmektedir. </a:t>
            </a:r>
          </a:p>
          <a:p>
            <a:pPr marL="0" indent="0" algn="ctr">
              <a:buNone/>
            </a:pPr>
            <a:r>
              <a:rPr lang="tr-TR" i="1" dirty="0" smtClean="0"/>
              <a:t>(Göçmen karşıtı siyasal söylem)</a:t>
            </a:r>
          </a:p>
          <a:p>
            <a:pPr marL="0" indent="0" algn="just">
              <a:buNone/>
            </a:pPr>
            <a:r>
              <a:rPr lang="tr-TR" dirty="0" smtClean="0"/>
              <a:t>-1973 petrol krizi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ekonomik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durgunlu</a:t>
            </a:r>
            <a:r>
              <a:rPr lang="tr-TR" dirty="0" smtClean="0">
                <a:sym typeface="Wingdings" panose="05000000000000000000" pitchFamily="2" charset="2"/>
              </a:rPr>
              <a:t>ğa sebep olmuş, ardından </a:t>
            </a:r>
            <a:r>
              <a:rPr lang="tr-TR" u="sng" dirty="0" smtClean="0">
                <a:sym typeface="Wingdings" panose="05000000000000000000" pitchFamily="2" charset="2"/>
              </a:rPr>
              <a:t>işçi alımı durmuş</a:t>
            </a:r>
            <a:r>
              <a:rPr lang="tr-TR" dirty="0" smtClean="0">
                <a:sym typeface="Wingdings" panose="05000000000000000000" pitchFamily="2" charset="2"/>
              </a:rPr>
              <a:t> ve  mevcut göçmenlerin dönmesi beklenmiştir. </a:t>
            </a:r>
            <a:r>
              <a:rPr lang="tr-TR" dirty="0">
                <a:sym typeface="Wingdings" panose="05000000000000000000" pitchFamily="2" charset="2"/>
              </a:rPr>
              <a:t>-Ancak bu dönemde </a:t>
            </a:r>
            <a:r>
              <a:rPr lang="tr-TR" b="1" dirty="0">
                <a:sym typeface="Wingdings" panose="05000000000000000000" pitchFamily="2" charset="2"/>
              </a:rPr>
              <a:t>aile birleşimi</a:t>
            </a:r>
            <a:r>
              <a:rPr lang="tr-TR" dirty="0">
                <a:sym typeface="Wingdings" panose="05000000000000000000" pitchFamily="2" charset="2"/>
              </a:rPr>
              <a:t>ne izin verilmektedir ve bu, göçün devamını sağlamıştır. </a:t>
            </a:r>
          </a:p>
          <a:p>
            <a:pPr marL="0" indent="0" algn="just">
              <a:buNone/>
            </a:pPr>
            <a:r>
              <a:rPr lang="tr-TR" i="1" dirty="0" err="1" smtClean="0">
                <a:sym typeface="Wingdings" panose="05000000000000000000" pitchFamily="2" charset="2"/>
              </a:rPr>
              <a:t>Castles</a:t>
            </a:r>
            <a:r>
              <a:rPr lang="tr-TR" i="1" dirty="0" smtClean="0">
                <a:sym typeface="Wingdings" panose="05000000000000000000" pitchFamily="2" charset="2"/>
              </a:rPr>
              <a:t> ve Miller (2008:100) Almanya’nın işçi alımını durdurmasını yalnızca kriz ile değil, göçün kalıcılaştığının gecikmeli olarak fark edilmesiyle de ilişkilendirmektedir. Krizin bir neden değil ancak «</a:t>
            </a:r>
            <a:r>
              <a:rPr lang="tr-TR" b="1" i="1" dirty="0" smtClean="0">
                <a:sym typeface="Wingdings" panose="05000000000000000000" pitchFamily="2" charset="2"/>
              </a:rPr>
              <a:t>müdahale için bahane</a:t>
            </a:r>
            <a:r>
              <a:rPr lang="tr-TR" i="1" dirty="0" smtClean="0">
                <a:sym typeface="Wingdings" panose="05000000000000000000" pitchFamily="2" charset="2"/>
              </a:rPr>
              <a:t>» olduğu da belirtilmektedir (Toksöz,2006:28). </a:t>
            </a:r>
          </a:p>
          <a:p>
            <a:pPr marL="0" indent="0" algn="just">
              <a:buNone/>
            </a:pPr>
            <a:r>
              <a:rPr lang="tr-TR" i="1" dirty="0" smtClean="0">
                <a:sym typeface="Wingdings" panose="05000000000000000000" pitchFamily="2" charset="2"/>
              </a:rPr>
              <a:t>-</a:t>
            </a:r>
            <a:r>
              <a:rPr lang="tr-TR" dirty="0" smtClean="0">
                <a:sym typeface="Wingdings" panose="05000000000000000000" pitchFamily="2" charset="2"/>
              </a:rPr>
              <a:t>Ekonomik, politik ve sosyal baskının sonucunda kapılar kapanmıştır. </a:t>
            </a:r>
          </a:p>
          <a:p>
            <a:pPr marL="0" indent="0" algn="just">
              <a:buNone/>
            </a:pPr>
            <a:r>
              <a:rPr lang="tr-TR" i="1" dirty="0" smtClean="0">
                <a:sym typeface="Wingdings" panose="05000000000000000000" pitchFamily="2" charset="2"/>
              </a:rPr>
              <a:t>-</a:t>
            </a:r>
            <a:r>
              <a:rPr lang="tr-TR" dirty="0" smtClean="0">
                <a:sym typeface="Wingdings" panose="05000000000000000000" pitchFamily="2" charset="2"/>
              </a:rPr>
              <a:t>Krizden çıkış ve yeniden yapılanma sürecinde üretim yeri farklılaşmaya başlamıştır: merkezden çevreye (küresel kuzeyden güneye) ancak merkez ülkedeki göçmen kaynak ülkeye dönmemiştir. 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0070C0"/>
                </a:solidFill>
                <a:sym typeface="Wingdings" panose="05000000000000000000" pitchFamily="2" charset="2"/>
              </a:rPr>
              <a:t>-Göç nasıl devam etmiş, nasıl kalıcılaşmıştır?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39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42481"/>
            <a:ext cx="10515600" cy="5334482"/>
          </a:xfrm>
        </p:spPr>
        <p:txBody>
          <a:bodyPr/>
          <a:lstStyle/>
          <a:p>
            <a:pPr algn="just"/>
            <a:r>
              <a:rPr lang="tr-TR" dirty="0">
                <a:solidFill>
                  <a:srgbClr val="0070C0"/>
                </a:solidFill>
                <a:sym typeface="Wingdings" panose="05000000000000000000" pitchFamily="2" charset="2"/>
              </a:rPr>
              <a:t>Göç nasıl devam etmiş, nasıl kalıcılaşmıştır?</a:t>
            </a:r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tr-TR" dirty="0" smtClean="0"/>
              <a:t>İlk gidenlerin göç sürecine ilişkin olumlu aktarımı (sorunları, ayrımcılığı, hayal kırıklıklarını anlatmamaları) göçün devamlılığını sağlayan unsurlardandır. </a:t>
            </a:r>
          </a:p>
          <a:p>
            <a:pPr algn="just"/>
            <a:r>
              <a:rPr lang="tr-TR" dirty="0" smtClean="0"/>
              <a:t>Krizle birlikte, </a:t>
            </a:r>
            <a:r>
              <a:rPr lang="tr-TR" dirty="0"/>
              <a:t>ç</a:t>
            </a:r>
            <a:r>
              <a:rPr lang="tr-TR" dirty="0" smtClean="0"/>
              <a:t>alışılan ülkede masrafların artması, ücretlerin düşmesi, işçi havalesinin miktarını azaltmıştır. </a:t>
            </a:r>
          </a:p>
          <a:p>
            <a:pPr algn="just"/>
            <a:r>
              <a:rPr lang="tr-TR" dirty="0" smtClean="0"/>
              <a:t>Hedeflenen tasarrufun azalması ile planlanan sürenini uzaması, aile birleşimi eğilimini artırmıştır. </a:t>
            </a:r>
          </a:p>
          <a:p>
            <a:pPr algn="just"/>
            <a:r>
              <a:rPr lang="tr-TR" dirty="0" smtClean="0"/>
              <a:t>Çocukların göç edilen ülkede doğması, eğitime başlaması yerleşikliği artırmıştır.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256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4. 1980’lerin ortalarından 2001’e sığınmacılar, mülteciler ve </a:t>
            </a:r>
          </a:p>
          <a:p>
            <a:pPr marL="0" indent="0" algn="just">
              <a:buNone/>
            </a:pPr>
            <a:r>
              <a:rPr lang="tr-TR" b="1" dirty="0" smtClean="0"/>
              <a:t>     </a:t>
            </a:r>
            <a:r>
              <a:rPr lang="tr-TR" b="1" dirty="0" err="1" smtClean="0"/>
              <a:t>kayıtdışı</a:t>
            </a:r>
            <a:r>
              <a:rPr lang="tr-TR" b="1" dirty="0" smtClean="0"/>
              <a:t> göçmenler </a:t>
            </a:r>
          </a:p>
          <a:p>
            <a:pPr algn="just"/>
            <a:r>
              <a:rPr lang="tr-TR" dirty="0" err="1" smtClean="0"/>
              <a:t>D.Avrupa’da</a:t>
            </a:r>
            <a:r>
              <a:rPr lang="tr-TR" dirty="0" smtClean="0"/>
              <a:t> komünizmin yıkılışı ve buna bağlı politik ayaklanmalar, ülkelerde istikrarsız bir dönemi işaret etmektedir. </a:t>
            </a:r>
          </a:p>
          <a:p>
            <a:pPr algn="just"/>
            <a:r>
              <a:rPr lang="tr-TR" dirty="0" smtClean="0"/>
              <a:t>Seyahat özgürlüğünün artışı nüfus hareketliliğini de peşinden getirmiştir.</a:t>
            </a:r>
          </a:p>
          <a:p>
            <a:pPr algn="just"/>
            <a:r>
              <a:rPr lang="tr-TR" dirty="0" smtClean="0"/>
              <a:t>1989-98 arasında 4 milyondan fazla kişi </a:t>
            </a:r>
            <a:r>
              <a:rPr lang="tr-TR" dirty="0"/>
              <a:t>Avrupa’da iltica </a:t>
            </a:r>
            <a:r>
              <a:rPr lang="tr-TR" dirty="0" smtClean="0"/>
              <a:t>başvurusunda bulunmuştur.</a:t>
            </a:r>
          </a:p>
          <a:p>
            <a:pPr algn="just"/>
            <a:r>
              <a:rPr lang="tr-TR" dirty="0" smtClean="0"/>
              <a:t>% </a:t>
            </a:r>
            <a:r>
              <a:rPr lang="tr-TR" dirty="0"/>
              <a:t>43’ü Avrupa içinde </a:t>
            </a:r>
            <a:r>
              <a:rPr lang="tr-TR" dirty="0" smtClean="0"/>
              <a:t>başka </a:t>
            </a:r>
            <a:r>
              <a:rPr lang="tr-TR" dirty="0"/>
              <a:t>bir bölgeden, % 35’i Asya’dan </a:t>
            </a:r>
            <a:r>
              <a:rPr lang="tr-TR" dirty="0" smtClean="0"/>
              <a:t>ve % </a:t>
            </a:r>
            <a:r>
              <a:rPr lang="tr-TR" dirty="0"/>
              <a:t>19’u Afrika’dan </a:t>
            </a:r>
            <a:r>
              <a:rPr lang="tr-TR" dirty="0" smtClean="0"/>
              <a:t>gelmektedir. </a:t>
            </a:r>
          </a:p>
          <a:p>
            <a:pPr algn="just"/>
            <a:r>
              <a:rPr lang="tr-TR" dirty="0" smtClean="0"/>
              <a:t>Bu «iltica» döneminde ekonomik motivasyonla göç etmeyi planlayanlar da sığınma sürecine yönelmiştir.</a:t>
            </a:r>
          </a:p>
          <a:p>
            <a:pPr algn="just"/>
            <a:r>
              <a:rPr lang="tr-TR" dirty="0" smtClean="0"/>
              <a:t>Artan göç baskısı, göçün kontrolünü sıkılaştırmış, katı göç politikaları  düzensiz göçe neden olmuştur. </a:t>
            </a:r>
          </a:p>
          <a:p>
            <a:pPr marL="0" indent="0" algn="just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7226"/>
          </a:xfrm>
        </p:spPr>
        <p:txBody>
          <a:bodyPr/>
          <a:lstStyle/>
          <a:p>
            <a:r>
              <a:rPr lang="tr-TR" dirty="0" smtClean="0"/>
              <a:t>Kriz sonrası dönemin özellikleri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15092"/>
            <a:ext cx="10515600" cy="4861871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Küresel yatırım modellerinde değişim: merkez-çevre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Kol gücüne dayalı işlerde işgücüne talebin azalması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Geleneksel vasıflı kol gücüne dayanan işlerin aşınması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Hizmet sektörünün büyümesi (Vasıflı/vasıfsız işgücü ihtiyacında artış)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Gelişmiş ülke ekonomilerinde enformel sektörün büyümesi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İstihdamda geçici işlerin artması, yarı zamanlı işler, </a:t>
            </a:r>
            <a:r>
              <a:rPr lang="tr-TR" dirty="0" err="1" smtClean="0"/>
              <a:t>güvencesizleşme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Kadın, genç ve göçmen işçilerin geçici güvencesiz işlere itilmesi ve işgücü piyasasının </a:t>
            </a:r>
            <a:r>
              <a:rPr lang="tr-TR" dirty="0" err="1" smtClean="0"/>
              <a:t>tabakalaşması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967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7500"/>
          </a:xfrm>
        </p:spPr>
        <p:txBody>
          <a:bodyPr/>
          <a:lstStyle/>
          <a:p>
            <a:r>
              <a:rPr lang="tr-TR" b="1" dirty="0" smtClean="0"/>
              <a:t>Göçün yeni formları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22626"/>
            <a:ext cx="10515600" cy="4954337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Hükümetlerce organize edilen emek göçünün azalması,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Eski yabancı işçilerin ve kolonyal işçilerin aile birleşimi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G.ve D. Avrupa ülkelerinin göç veren ülkeden göç alan ülkeye dönüşümü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K .Amerika ve Okyanusya </a:t>
            </a:r>
            <a:r>
              <a:rPr lang="tr-TR" dirty="0" smtClean="0">
                <a:sym typeface="Wingdings" panose="05000000000000000000" pitchFamily="2" charset="2"/>
              </a:rPr>
              <a:t>klasik göç alan ülke 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ym typeface="Wingdings" panose="05000000000000000000" pitchFamily="2" charset="2"/>
              </a:rPr>
              <a:t>Yeni sanayileşen ülkelerdeki ekonomik sosyal değişimle yeni göç hareketleri (Asya-Latin Amerika-Afrika)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ym typeface="Wingdings" panose="05000000000000000000" pitchFamily="2" charset="2"/>
              </a:rPr>
              <a:t>Petrol zengini ülkelerin azgelişmiş ülkelerden göçmen işçi alımı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ym typeface="Wingdings" panose="05000000000000000000" pitchFamily="2" charset="2"/>
              </a:rPr>
              <a:t>Güneyden kuzeye ve doğudan batıya (SSCB sonrası) mülteci hareketleri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ym typeface="Wingdings" panose="05000000000000000000" pitchFamily="2" charset="2"/>
              </a:rPr>
              <a:t>Vasıflı işgücünün geçici ve kalıcı işlerde istihdamında artış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ym typeface="Wingdings" panose="05000000000000000000" pitchFamily="2" charset="2"/>
              </a:rPr>
              <a:t>Düzensiz göçün ve yasallaştırma politikalarının artışı</a:t>
            </a:r>
          </a:p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1610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news.nationalgeographic.com/content/dam/news/rights-exempt/nat-geo-staff-graphics-illustrations/2015/09/DataPoints_Migration_GLOBA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217" y="341847"/>
            <a:ext cx="9530366" cy="5895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2264" y="341847"/>
            <a:ext cx="1503071" cy="144938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31065" y="6029339"/>
            <a:ext cx="104447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400" dirty="0" smtClean="0"/>
              <a:t>Kaynak: https</a:t>
            </a:r>
            <a:r>
              <a:rPr lang="tr-TR" sz="1400" dirty="0"/>
              <a:t>://news.nationalgeographic.com/2015/09/150919-data-points-refugees-migrants-maps-human-migrations-syria-world/</a:t>
            </a:r>
          </a:p>
        </p:txBody>
      </p:sp>
    </p:spTree>
    <p:extLst>
      <p:ext uri="{BB962C8B-B14F-4D97-AF65-F5344CB8AC3E}">
        <p14:creationId xmlns:p14="http://schemas.microsoft.com/office/powerpoint/2010/main" val="390759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tr-TR" b="1" dirty="0" smtClean="0"/>
              <a:t>II. Dünya Savaşı sonrasında dünyada göç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02076"/>
            <a:ext cx="10515600" cy="5208998"/>
          </a:xfrm>
        </p:spPr>
        <p:txBody>
          <a:bodyPr>
            <a:noAutofit/>
          </a:bodyPr>
          <a:lstStyle/>
          <a:p>
            <a:pPr algn="just"/>
            <a:r>
              <a:rPr lang="tr-TR" sz="2400" dirty="0" smtClean="0"/>
              <a:t>Savaş sonrasında göç artmış ve </a:t>
            </a:r>
            <a:r>
              <a:rPr lang="tr-TR" sz="2400" smtClean="0"/>
              <a:t>göçün özellikleri farklılaşmıştır. </a:t>
            </a:r>
            <a:endParaRPr lang="tr-TR" sz="2400" dirty="0"/>
          </a:p>
          <a:p>
            <a:pPr algn="just"/>
            <a:r>
              <a:rPr lang="tr-TR" sz="2400" smtClean="0"/>
              <a:t>Göç, bu dönemde </a:t>
            </a:r>
            <a:r>
              <a:rPr lang="tr-TR" sz="2400" dirty="0" smtClean="0"/>
              <a:t>genel </a:t>
            </a:r>
            <a:r>
              <a:rPr lang="tr-TR" sz="2400" smtClean="0"/>
              <a:t>olarak «büyümenin motoru» </a:t>
            </a:r>
            <a:r>
              <a:rPr lang="tr-TR" sz="2400" dirty="0" smtClean="0"/>
              <a:t>kabul edilmiştir. </a:t>
            </a:r>
          </a:p>
          <a:p>
            <a:pPr algn="just"/>
            <a:r>
              <a:rPr lang="tr-TR" sz="2400" u="sng" smtClean="0"/>
              <a:t>1973 Petrol Krizi</a:t>
            </a:r>
            <a:r>
              <a:rPr lang="tr-TR" sz="2400" smtClean="0"/>
              <a:t>’ne </a:t>
            </a:r>
            <a:r>
              <a:rPr lang="tr-TR" sz="2400" dirty="0" smtClean="0"/>
              <a:t>kadar Batı Avrupa, Kuzey Amerika ve Avustralya’nın sanayi bölgelerinde çalıştırılmak üzere göçmen işçiler getirilmiştir. </a:t>
            </a:r>
            <a:r>
              <a:rPr lang="tr-TR" sz="2400" i="1" dirty="0" smtClean="0">
                <a:solidFill>
                  <a:srgbClr val="FF0000"/>
                </a:solidFill>
              </a:rPr>
              <a:t>(Göçmen emeğine bağımlılık dönemidir.)</a:t>
            </a:r>
            <a:endParaRPr lang="tr-TR" sz="2400" i="1" dirty="0">
              <a:solidFill>
                <a:srgbClr val="FF0000"/>
              </a:solidFill>
            </a:endParaRPr>
          </a:p>
          <a:p>
            <a:pPr algn="just"/>
            <a:r>
              <a:rPr lang="tr-TR" sz="2400" dirty="0" smtClean="0"/>
              <a:t>Sözü edilen dönemde yatırımlar yoğunlaşmış, üretim genişlemiştir. </a:t>
            </a:r>
          </a:p>
          <a:p>
            <a:pPr algn="just"/>
            <a:r>
              <a:rPr lang="tr-TR" sz="2400" dirty="0" smtClean="0"/>
              <a:t>Gerçekleşen göçlerle kaynak ülkelerin etnik açıdan nüfus yapısı değişiklik göstermiştir:</a:t>
            </a:r>
          </a:p>
          <a:p>
            <a:pPr marL="457200" lvl="1" indent="0" algn="just">
              <a:buNone/>
            </a:pPr>
            <a:r>
              <a:rPr lang="tr-TR" i="1" dirty="0" smtClean="0"/>
              <a:t>1. misafir işçi sistemi</a:t>
            </a:r>
          </a:p>
          <a:p>
            <a:pPr marL="457200" lvl="1" indent="0" algn="just">
              <a:buNone/>
            </a:pPr>
            <a:r>
              <a:rPr lang="tr-TR" i="1" dirty="0" smtClean="0"/>
              <a:t>2. sömürge işçilerin eski sömürge ülkelerine göçü</a:t>
            </a:r>
          </a:p>
          <a:p>
            <a:pPr marL="457200" lvl="1" indent="0" algn="just">
              <a:buNone/>
            </a:pPr>
            <a:r>
              <a:rPr lang="tr-TR" i="1" dirty="0" smtClean="0"/>
              <a:t>3. Avrupa, Asya ve Latin Amerika’dan Kuzey Amerika ve Avustralya’ya kalıcı göç</a:t>
            </a:r>
          </a:p>
          <a:p>
            <a:pPr algn="just"/>
            <a:r>
              <a:rPr lang="tr-TR" sz="2400" dirty="0" smtClean="0"/>
              <a:t>Kriz ile görülen durgunluk döneminde ise ekonominin yeniden yapılandırılması sürecinde göç farklı bir biçim almıştır.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76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6677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MİSAFİR </a:t>
            </a:r>
            <a:r>
              <a:rPr lang="tr-TR" b="1" dirty="0"/>
              <a:t>İŞÇİ SİSTEMİ 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45915"/>
            <a:ext cx="10515600" cy="4831048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tr-TR" dirty="0" smtClean="0"/>
              <a:t>Savaş sonrası sanayi hamlesini gerçekleştirmeye çalışan ülkelerin (</a:t>
            </a:r>
            <a:r>
              <a:rPr lang="tr-TR" dirty="0"/>
              <a:t>İngiltere, Fransa, Almanya (Federal Almanya Cumhuriyeti), İsviçre, </a:t>
            </a:r>
            <a:r>
              <a:rPr lang="tr-TR" dirty="0" smtClean="0"/>
              <a:t>Hollanda) ihtiyaç duyduğu işgücünün karşılanmasına yönelik olarak devletlerin oluşturduğu özel sistemlerle göçmen işçiler getirilmiştir. </a:t>
            </a:r>
          </a:p>
          <a:p>
            <a:pPr marL="457200" lvl="1" indent="0" algn="just">
              <a:buNone/>
            </a:pPr>
            <a:endParaRPr lang="tr-TR" dirty="0" smtClean="0"/>
          </a:p>
          <a:p>
            <a:pPr lvl="1" algn="just"/>
            <a:r>
              <a:rPr lang="tr-TR" dirty="0" smtClean="0"/>
              <a:t>İngiltere (Avrupa Gönüllü İşçi) projesi ile İtalya’dan,</a:t>
            </a:r>
          </a:p>
          <a:p>
            <a:pPr lvl="1" algn="just"/>
            <a:r>
              <a:rPr lang="tr-TR" dirty="0" smtClean="0"/>
              <a:t>Almanya, (Federal İşçi Ofisi) aracılığıyla </a:t>
            </a:r>
            <a:r>
              <a:rPr lang="tr-TR" dirty="0"/>
              <a:t>Akdeniz </a:t>
            </a:r>
            <a:r>
              <a:rPr lang="tr-TR" dirty="0" smtClean="0"/>
              <a:t>ülkelerinden (İtalya, İspanya, Yunanistan, Türkiye, Fas, Portekiz, Tunus ve Yugoslavya’dan</a:t>
            </a:r>
          </a:p>
          <a:p>
            <a:pPr lvl="1" algn="just"/>
            <a:r>
              <a:rPr lang="tr-TR" dirty="0" smtClean="0"/>
              <a:t>Fransa (Ulusal Göç Ofisi) aracılığıyla Güney Avrupa’dan, işçiler getirilmişken</a:t>
            </a:r>
          </a:p>
          <a:p>
            <a:pPr lvl="1" algn="just"/>
            <a:r>
              <a:rPr lang="tr-TR" dirty="0" smtClean="0"/>
              <a:t>İsviçre’ye her gün iş için sınırı geçen işçiler geliyordu. </a:t>
            </a:r>
          </a:p>
          <a:p>
            <a:pPr marL="457200" lvl="1" indent="0" algn="just">
              <a:buNone/>
            </a:pPr>
            <a:endParaRPr lang="tr-TR" dirty="0" smtClean="0"/>
          </a:p>
          <a:p>
            <a:pPr marL="457200" lvl="1" indent="0" algn="just">
              <a:buNone/>
            </a:pPr>
            <a:r>
              <a:rPr lang="tr-TR" dirty="0" smtClean="0"/>
              <a:t>Başta bekar erkek işçi ağırlıklıdır, sonradan kadın işçilerin sayısı artmıştır. </a:t>
            </a:r>
          </a:p>
        </p:txBody>
      </p:sp>
    </p:spTree>
    <p:extLst>
      <p:ext uri="{BB962C8B-B14F-4D97-AF65-F5344CB8AC3E}">
        <p14:creationId xmlns:p14="http://schemas.microsoft.com/office/powerpoint/2010/main" val="40239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91157"/>
            <a:ext cx="10515600" cy="75475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Sömürge işçilerinin eski sömürge ülkelerine göçü</a:t>
            </a:r>
            <a:br>
              <a:rPr lang="tr-TR" b="1" dirty="0" smtClean="0"/>
            </a:br>
            <a:r>
              <a:rPr lang="tr-TR" b="1" dirty="0" smtClean="0"/>
              <a:t>(kolonyal işçiler)</a:t>
            </a:r>
            <a:r>
              <a:rPr lang="tr-TR" b="1" dirty="0"/>
              <a:t/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45915"/>
            <a:ext cx="10515600" cy="4831048"/>
          </a:xfrm>
        </p:spPr>
        <p:txBody>
          <a:bodyPr>
            <a:normAutofit fontScale="92500" lnSpcReduction="10000"/>
          </a:bodyPr>
          <a:lstStyle/>
          <a:p>
            <a:pPr marL="457200" lvl="1" indent="0" algn="just">
              <a:buNone/>
            </a:pPr>
            <a:endParaRPr lang="tr-TR" dirty="0" smtClean="0"/>
          </a:p>
          <a:p>
            <a:pPr marL="457200" lvl="1" indent="0" algn="just">
              <a:buNone/>
            </a:pPr>
            <a:r>
              <a:rPr lang="tr-TR" dirty="0" smtClean="0"/>
              <a:t>Kolonyal işçilerin hedef ülkesi çoğunlukla Britanya, Fransa ve Hollanda olmuştur. </a:t>
            </a:r>
          </a:p>
          <a:p>
            <a:pPr marL="457200" lvl="1" indent="0" algn="just">
              <a:buNone/>
            </a:pPr>
            <a:r>
              <a:rPr lang="tr-TR" dirty="0" smtClean="0"/>
              <a:t>(Sömürgelerden gelenlerin vatandaşlık hakkı vardı ancak yine de etnik ayrımcılığa maruz bırakıldıkları bilinmektedir.)</a:t>
            </a:r>
          </a:p>
          <a:p>
            <a:pPr marL="457200" lvl="1" indent="0" algn="just">
              <a:buNone/>
            </a:pPr>
            <a:r>
              <a:rPr lang="tr-TR" dirty="0" smtClean="0"/>
              <a:t> </a:t>
            </a:r>
          </a:p>
          <a:p>
            <a:pPr lvl="1" algn="just">
              <a:buFontTx/>
              <a:buChar char="-"/>
            </a:pPr>
            <a:r>
              <a:rPr lang="tr-TR" b="1" dirty="0" smtClean="0"/>
              <a:t>Britanya</a:t>
            </a:r>
            <a:r>
              <a:rPr lang="tr-TR" dirty="0" smtClean="0"/>
              <a:t> için geleneksel işçi rezervi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smtClean="0"/>
              <a:t>İrlandalılardır: S</a:t>
            </a:r>
            <a:r>
              <a:rPr lang="tr-TR" i="1" dirty="0" smtClean="0"/>
              <a:t>anayi ve inşaat alanında kol gücü, aile ile göç, sivil haklardan tam yararlanma, kalıcılaşmış göç özellikleri gösterir.</a:t>
            </a:r>
            <a:endParaRPr lang="tr-TR" dirty="0" smtClean="0"/>
          </a:p>
          <a:p>
            <a:pPr lvl="1" algn="just">
              <a:buFontTx/>
              <a:buChar char="-"/>
            </a:pPr>
            <a:r>
              <a:rPr lang="tr-TR" dirty="0" err="1" smtClean="0"/>
              <a:t>Karayipler</a:t>
            </a:r>
            <a:r>
              <a:rPr lang="tr-TR" dirty="0" smtClean="0"/>
              <a:t>, Hindistan ve Afrika’daki eski sömürge ülkelerinden göç  (1945-1962) ve devamında aile birleşimleri (</a:t>
            </a:r>
            <a:r>
              <a:rPr lang="tr-TR" i="1" dirty="0" smtClean="0"/>
              <a:t>vatandaşlık haklarına sahip grup</a:t>
            </a:r>
            <a:r>
              <a:rPr lang="tr-TR" dirty="0" smtClean="0"/>
              <a:t>)</a:t>
            </a:r>
          </a:p>
          <a:p>
            <a:pPr lvl="1" algn="just">
              <a:buFontTx/>
              <a:buChar char="-"/>
            </a:pPr>
            <a:r>
              <a:rPr lang="tr-TR" b="1" dirty="0" smtClean="0"/>
              <a:t>Fransa</a:t>
            </a:r>
            <a:r>
              <a:rPr lang="tr-TR" dirty="0" smtClean="0"/>
              <a:t>’ya göç K. Afrika sömürgelerinden (</a:t>
            </a:r>
            <a:r>
              <a:rPr lang="tr-TR" dirty="0" smtClean="0">
                <a:solidFill>
                  <a:srgbClr val="C00000"/>
                </a:solidFill>
              </a:rPr>
              <a:t>Cezayir*</a:t>
            </a:r>
            <a:r>
              <a:rPr lang="tr-TR" dirty="0" smtClean="0"/>
              <a:t>, Fas ve Tunus) gerçekleşmiştir. İşgücü piyasalarında en alt düzeyde yer almışlar, tecrit edilmiş barınma mekanlarında, ayrımcı uygulamalara maruz bırakılmışlardır. </a:t>
            </a:r>
          </a:p>
          <a:p>
            <a:pPr lvl="1" algn="just">
              <a:buFontTx/>
              <a:buChar char="-"/>
            </a:pPr>
            <a:r>
              <a:rPr lang="tr-TR" dirty="0" smtClean="0"/>
              <a:t>(1973 32 K. Afrikalının öldürülmesi)</a:t>
            </a:r>
          </a:p>
          <a:p>
            <a:pPr lvl="1" algn="just">
              <a:buFontTx/>
              <a:buChar char="-"/>
            </a:pPr>
            <a:r>
              <a:rPr lang="tr-TR" b="1" dirty="0" smtClean="0"/>
              <a:t>Hollanda</a:t>
            </a:r>
            <a:r>
              <a:rPr lang="tr-TR" dirty="0" smtClean="0"/>
              <a:t>’ya</a:t>
            </a:r>
            <a:r>
              <a:rPr lang="tr-TR" b="1" dirty="0" smtClean="0"/>
              <a:t> a. </a:t>
            </a:r>
            <a:r>
              <a:rPr lang="tr-TR" dirty="0" smtClean="0"/>
              <a:t>Hollanda Doğu Hint Adaları (Endonezya) (Hollandalı-Endonezyalı melez) 1945-1960      </a:t>
            </a:r>
            <a:r>
              <a:rPr lang="tr-TR" b="1" dirty="0" smtClean="0"/>
              <a:t>  </a:t>
            </a:r>
            <a:r>
              <a:rPr lang="tr-TR" sz="2400" b="1" dirty="0" smtClean="0"/>
              <a:t>b. </a:t>
            </a:r>
            <a:r>
              <a:rPr lang="tr-TR" sz="2400" dirty="0" smtClean="0"/>
              <a:t>Surinam (G. Amerika) (siyah göçmenler)</a:t>
            </a:r>
            <a:endParaRPr lang="tr-TR" b="1" dirty="0" smtClean="0"/>
          </a:p>
          <a:p>
            <a:pPr lvl="1" algn="just">
              <a:buFontTx/>
              <a:buChar char="-"/>
            </a:pPr>
            <a:endParaRPr lang="tr-TR" b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466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Avrupa</a:t>
            </a:r>
            <a:r>
              <a:rPr lang="tr-TR" b="1" dirty="0"/>
              <a:t>, Asya ve Latin Amerika’dan Kuzey Amerika ve Avustralya’ya kalıcı göç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13043"/>
            <a:ext cx="10515600" cy="4563920"/>
          </a:xfrm>
        </p:spPr>
        <p:txBody>
          <a:bodyPr>
            <a:normAutofit fontScale="92500"/>
          </a:bodyPr>
          <a:lstStyle/>
          <a:p>
            <a:r>
              <a:rPr lang="tr-TR" b="1" dirty="0" smtClean="0"/>
              <a:t>ABD</a:t>
            </a:r>
            <a:r>
              <a:rPr lang="tr-TR" dirty="0" smtClean="0"/>
              <a:t>:</a:t>
            </a:r>
            <a:r>
              <a:rPr lang="tr-TR" b="1" dirty="0" smtClean="0"/>
              <a:t> </a:t>
            </a:r>
            <a:r>
              <a:rPr lang="tr-TR" dirty="0" smtClean="0"/>
              <a:t>1901-1910 arasında yıllık ortalama göçmen sayısı 880 000’dir. </a:t>
            </a:r>
          </a:p>
          <a:p>
            <a:r>
              <a:rPr lang="tr-TR" dirty="0" smtClean="0"/>
              <a:t>1920ler göçü kısıtlayıcı yasalar dönemidir. 1965’te ise ayrımcı bir uygulama olan </a:t>
            </a:r>
            <a:r>
              <a:rPr lang="tr-TR" b="1" dirty="0" smtClean="0"/>
              <a:t>ulusal kökene dayalı kota sistemi</a:t>
            </a:r>
            <a:r>
              <a:rPr lang="tr-TR" dirty="0" smtClean="0"/>
              <a:t>nin kaldırılmasına yönelik  düzenlemeler yapılmıştır. </a:t>
            </a:r>
          </a:p>
          <a:p>
            <a:r>
              <a:rPr lang="tr-TR" b="1" dirty="0" smtClean="0"/>
              <a:t>Kanada</a:t>
            </a:r>
            <a:r>
              <a:rPr lang="tr-TR" dirty="0" smtClean="0"/>
              <a:t>: 1945 sonrası yalnızca Avrupalılara (İngiltere, D. ve G. Avrupa ülkeleri) açılan kapı, ardından Avrupalı olmayan göçmenlere de açılmıştır. 1970lerde kaynak ülke: Jamaika, Yunanistan, Hindistan, Filipinler, İtalya ve Trinidad. </a:t>
            </a:r>
            <a:endParaRPr lang="tr-TR" b="1" dirty="0" smtClean="0"/>
          </a:p>
          <a:p>
            <a:r>
              <a:rPr lang="tr-TR" b="1" dirty="0" smtClean="0"/>
              <a:t>Avustralya</a:t>
            </a:r>
            <a:r>
              <a:rPr lang="tr-TR" dirty="0" smtClean="0"/>
              <a:t> 1945 sonrası «kitlesel göç programı» ile 7.5 milyonluk nüfus hareketi öngörülmüştür. </a:t>
            </a:r>
            <a:r>
              <a:rPr lang="tr-TR" dirty="0" smtClean="0">
                <a:sym typeface="Wingdings" panose="05000000000000000000" pitchFamily="2" charset="2"/>
              </a:rPr>
              <a:t>Beyaz Avustralya Politikası (kabul edilebilir ırklar: anti komünist Baltık ve Slav mülteciler, K. Ve sonra G. Avrupalılar)</a:t>
            </a:r>
            <a:endParaRPr lang="tr-TR" dirty="0" smtClean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1791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tr-TR" b="1" dirty="0" smtClean="0"/>
              <a:t>1945 sonrası Avrupa’ya göç </a:t>
            </a:r>
            <a:endParaRPr lang="tr-TR" b="1" dirty="0"/>
          </a:p>
          <a:p>
            <a:pPr marL="0" indent="0">
              <a:buNone/>
            </a:pPr>
            <a:r>
              <a:rPr lang="tr-TR" dirty="0" smtClean="0"/>
              <a:t>P. </a:t>
            </a:r>
            <a:r>
              <a:rPr lang="tr-TR" dirty="0" err="1"/>
              <a:t>S</a:t>
            </a:r>
            <a:r>
              <a:rPr lang="tr-TR" dirty="0" err="1" smtClean="0"/>
              <a:t>talker’ın</a:t>
            </a:r>
            <a:r>
              <a:rPr lang="tr-TR" dirty="0" smtClean="0"/>
              <a:t> sınıflandırması aşağıda dört başlık altında yer almıştır. 2001 sonrasında Avrupa’ya göçün niteliğinde bir değişme olmamış, Afrika ve Asya’dan göç sürmüştür.)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1. 1940’ların </a:t>
            </a:r>
            <a:r>
              <a:rPr lang="tr-TR" dirty="0"/>
              <a:t>sonu ve 1950’lerin </a:t>
            </a:r>
            <a:r>
              <a:rPr lang="tr-TR" dirty="0" smtClean="0"/>
              <a:t>başında </a:t>
            </a:r>
            <a:r>
              <a:rPr lang="tr-TR" dirty="0">
                <a:solidFill>
                  <a:srgbClr val="C00000"/>
                </a:solidFill>
              </a:rPr>
              <a:t>kitlesel göçmen </a:t>
            </a:r>
            <a:r>
              <a:rPr lang="tr-TR" dirty="0" smtClean="0">
                <a:solidFill>
                  <a:srgbClr val="C00000"/>
                </a:solidFill>
              </a:rPr>
              <a:t>akımları</a:t>
            </a:r>
          </a:p>
          <a:p>
            <a:pPr marL="0" indent="0">
              <a:buNone/>
            </a:pPr>
            <a:r>
              <a:rPr lang="tr-TR" dirty="0"/>
              <a:t>2. 1950’lerin </a:t>
            </a:r>
            <a:r>
              <a:rPr lang="tr-TR" dirty="0" smtClean="0"/>
              <a:t>başından 1973’e </a:t>
            </a:r>
            <a:r>
              <a:rPr lang="tr-TR" dirty="0" smtClean="0">
                <a:solidFill>
                  <a:srgbClr val="C00000"/>
                </a:solidFill>
              </a:rPr>
              <a:t>sözleşmeli işçi alımı</a:t>
            </a:r>
          </a:p>
          <a:p>
            <a:pPr marL="0" indent="0">
              <a:buNone/>
            </a:pPr>
            <a:r>
              <a:rPr lang="sv-SE" dirty="0" smtClean="0"/>
              <a:t>3</a:t>
            </a:r>
            <a:r>
              <a:rPr lang="sv-SE" dirty="0"/>
              <a:t>. 1974’ten 1980’lerin </a:t>
            </a:r>
            <a:r>
              <a:rPr lang="tr-TR" dirty="0" smtClean="0"/>
              <a:t>ortasına </a:t>
            </a:r>
            <a:r>
              <a:rPr lang="tr-TR" dirty="0" smtClean="0">
                <a:solidFill>
                  <a:srgbClr val="C00000"/>
                </a:solidFill>
              </a:rPr>
              <a:t>kapıların kapanması</a:t>
            </a:r>
          </a:p>
          <a:p>
            <a:pPr marL="0" indent="0">
              <a:buNone/>
            </a:pPr>
            <a:r>
              <a:rPr lang="tr-TR" dirty="0"/>
              <a:t>4. 1980’lerin </a:t>
            </a:r>
            <a:r>
              <a:rPr lang="tr-TR" dirty="0" smtClean="0"/>
              <a:t>ortalarından 2001’e </a:t>
            </a:r>
            <a:r>
              <a:rPr lang="tr-TR" dirty="0" smtClean="0">
                <a:solidFill>
                  <a:srgbClr val="C00000"/>
                </a:solidFill>
              </a:rPr>
              <a:t>sığınmacılar, </a:t>
            </a:r>
            <a:r>
              <a:rPr lang="tr-TR" dirty="0">
                <a:solidFill>
                  <a:srgbClr val="C00000"/>
                </a:solidFill>
              </a:rPr>
              <a:t>mülteciler </a:t>
            </a:r>
            <a:r>
              <a:rPr lang="tr-TR" dirty="0" smtClean="0">
                <a:solidFill>
                  <a:srgbClr val="C00000"/>
                </a:solidFill>
              </a:rPr>
              <a:t>ve </a:t>
            </a:r>
            <a:r>
              <a:rPr lang="tr-TR" dirty="0" err="1" smtClean="0">
                <a:solidFill>
                  <a:srgbClr val="C00000"/>
                </a:solidFill>
              </a:rPr>
              <a:t>kayıtdışı</a:t>
            </a:r>
            <a:r>
              <a:rPr lang="tr-TR" dirty="0" smtClean="0">
                <a:solidFill>
                  <a:srgbClr val="C00000"/>
                </a:solidFill>
              </a:rPr>
              <a:t> (düzensiz) </a:t>
            </a:r>
            <a:r>
              <a:rPr lang="tr-TR" smtClean="0">
                <a:solidFill>
                  <a:srgbClr val="C00000"/>
                </a:solidFill>
              </a:rPr>
              <a:t>göçmenler</a:t>
            </a:r>
            <a:r>
              <a:rPr lang="tr-TR">
                <a:solidFill>
                  <a:srgbClr val="C00000"/>
                </a:solidFill>
              </a:rPr>
              <a:t> </a:t>
            </a:r>
            <a:endParaRPr lang="tr-TR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tr-TR" smtClean="0">
                <a:solidFill>
                  <a:srgbClr val="C00000"/>
                </a:solidFill>
              </a:rPr>
              <a:t>Uyarı: 2001 sonrasında da sığınmacı hareketleri, sınır güvenliklerinin artırılması ve düzensiz göç hareketleri devam etmektedir. </a:t>
            </a:r>
            <a:endParaRPr lang="tr-TR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30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5156"/>
            <a:ext cx="10515600" cy="600155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1. 1940’ların sonu-1950’lerin </a:t>
            </a:r>
            <a:r>
              <a:rPr lang="tr-TR" b="1" dirty="0"/>
              <a:t>başında kitlesel göçmen </a:t>
            </a:r>
            <a:r>
              <a:rPr lang="tr-TR" b="1" dirty="0" smtClean="0"/>
              <a:t>akımları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-Yaklaşık 15 milyon insan bölge içinde yer değiştirmiştir.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-Almanya</a:t>
            </a:r>
            <a:r>
              <a:rPr lang="tr-TR" dirty="0"/>
              <a:t>, Polonya, eski </a:t>
            </a:r>
            <a:r>
              <a:rPr lang="tr-TR" dirty="0" smtClean="0"/>
              <a:t>Çekoslovakya arasında değişen sınırlar nedeniyle,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1950lerin ortasında azalmış, 1963 Berlin Duvarı’nın inşasına kadar kısmen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devam etmiştir. Bu nüfus hareketinde ekonomik motivasyon birincil düzeyde değildir.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 smtClean="0"/>
              <a:t>2</a:t>
            </a:r>
            <a:r>
              <a:rPr lang="tr-TR" b="1" dirty="0"/>
              <a:t>. 1950’lerin başından 1973’e sözleşmeli işçi </a:t>
            </a:r>
            <a:r>
              <a:rPr lang="tr-TR" b="1" dirty="0" smtClean="0"/>
              <a:t>alımı (ekonomik göç)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-Avrupa’da ekonomik yeniden yapılanma dönemi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-OECD ülkelerinde %5lik büyüme ile  işgücüne talep artıyor.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-</a:t>
            </a:r>
            <a:r>
              <a:rPr lang="tr-TR" b="1" dirty="0" smtClean="0"/>
              <a:t>Almanya, Fransa ve İngiltere </a:t>
            </a:r>
            <a:r>
              <a:rPr lang="tr-TR" dirty="0" smtClean="0"/>
              <a:t>işgücünü: öncelikle savaşla yerinden edilenlerden, sonra </a:t>
            </a:r>
            <a:r>
              <a:rPr lang="tr-TR" b="1" dirty="0" smtClean="0"/>
              <a:t>Portekiz, İspanya, İtalya</a:t>
            </a:r>
            <a:r>
              <a:rPr lang="tr-TR" dirty="0" smtClean="0"/>
              <a:t>’dan karşılıyor.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İngiltere: (eski sömürgeler) </a:t>
            </a:r>
            <a:r>
              <a:rPr lang="tr-TR" dirty="0" err="1" smtClean="0"/>
              <a:t>Karayipler</a:t>
            </a:r>
            <a:r>
              <a:rPr lang="tr-TR" dirty="0" smtClean="0"/>
              <a:t> ve Hint altkıtası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Fransa: </a:t>
            </a:r>
            <a:r>
              <a:rPr lang="tr-TR" dirty="0"/>
              <a:t>(eski sömürgeler</a:t>
            </a:r>
            <a:r>
              <a:rPr lang="tr-TR" dirty="0" smtClean="0"/>
              <a:t>) K. Afrika ülkeleri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Almanya </a:t>
            </a:r>
            <a:r>
              <a:rPr lang="tr-TR" dirty="0"/>
              <a:t>(</a:t>
            </a:r>
            <a:r>
              <a:rPr lang="tr-TR" i="1" dirty="0"/>
              <a:t>Federal Almanya Cumhuriyeti</a:t>
            </a:r>
            <a:r>
              <a:rPr lang="tr-TR" dirty="0"/>
              <a:t>): </a:t>
            </a:r>
            <a:r>
              <a:rPr lang="tr-TR" u="sng" dirty="0"/>
              <a:t>Sömürge rezervi olmadığı için </a:t>
            </a:r>
            <a:r>
              <a:rPr lang="tr-TR" dirty="0" smtClean="0"/>
              <a:t>Yugoslavya </a:t>
            </a:r>
            <a:r>
              <a:rPr lang="tr-TR" dirty="0"/>
              <a:t>ve Türkiye’den işgücü talep etmiştir.</a:t>
            </a:r>
          </a:p>
          <a:p>
            <a:pPr marL="0" indent="0" algn="just">
              <a:lnSpc>
                <a:spcPct val="110000"/>
              </a:lnSpc>
              <a:buNone/>
            </a:pPr>
            <a:r>
              <a:rPr lang="tr-TR" dirty="0">
                <a:solidFill>
                  <a:srgbClr val="0070C0"/>
                </a:solidFill>
              </a:rPr>
              <a:t>Bu dönemde </a:t>
            </a:r>
            <a:r>
              <a:rPr lang="tr-TR" dirty="0" smtClean="0">
                <a:solidFill>
                  <a:srgbClr val="0070C0"/>
                </a:solidFill>
              </a:rPr>
              <a:t>Avrupa’ya net </a:t>
            </a:r>
            <a:r>
              <a:rPr lang="tr-TR" dirty="0">
                <a:solidFill>
                  <a:srgbClr val="0070C0"/>
                </a:solidFill>
              </a:rPr>
              <a:t>göç,  10 </a:t>
            </a:r>
            <a:r>
              <a:rPr lang="tr-TR" dirty="0" err="1">
                <a:solidFill>
                  <a:srgbClr val="0070C0"/>
                </a:solidFill>
              </a:rPr>
              <a:t>milyon’dur</a:t>
            </a:r>
            <a:r>
              <a:rPr lang="tr-TR" dirty="0" smtClean="0">
                <a:solidFill>
                  <a:srgbClr val="0070C0"/>
                </a:solidFill>
              </a:rPr>
              <a:t>.</a:t>
            </a:r>
            <a:endParaRPr lang="tr-TR" dirty="0">
              <a:solidFill>
                <a:srgbClr val="0070C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47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  <p:pic>
        <p:nvPicPr>
          <p:cNvPr id="2050" name="Picture 2" descr="http://users.erols.com/mwhite28/images/1970euro.gi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5093" y="179921"/>
            <a:ext cx="8994188" cy="6091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19713" y="6393709"/>
            <a:ext cx="6485240" cy="3693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chemeClr val="accent2"/>
                </a:solidFill>
              </a:rPr>
              <a:t>Kaynak: http</a:t>
            </a:r>
            <a:r>
              <a:rPr lang="tr-TR" b="1" dirty="0">
                <a:solidFill>
                  <a:schemeClr val="accent2"/>
                </a:solidFill>
              </a:rPr>
              <a:t>://users.erols.com/mwhite28/euro1970.htm</a:t>
            </a:r>
          </a:p>
        </p:txBody>
      </p:sp>
    </p:spTree>
    <p:extLst>
      <p:ext uri="{BB962C8B-B14F-4D97-AF65-F5344CB8AC3E}">
        <p14:creationId xmlns:p14="http://schemas.microsoft.com/office/powerpoint/2010/main" val="156693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1504</Words>
  <Application>Microsoft Office PowerPoint</Application>
  <PresentationFormat>Geniş ekran</PresentationFormat>
  <Paragraphs>132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Teması</vt:lpstr>
      <vt:lpstr>    ULUSLARARASI EMEK GÖÇÜ  4. Hafta 2. Dünya Savaşı Sonrası Dünyada Göç     </vt:lpstr>
      <vt:lpstr>PowerPoint Sunusu</vt:lpstr>
      <vt:lpstr>II. Dünya Savaşı sonrasında dünyada göç</vt:lpstr>
      <vt:lpstr> MİSAFİR İŞÇİ SİSTEMİ  </vt:lpstr>
      <vt:lpstr> Sömürge işçilerinin eski sömürge ülkelerine göçü (kolonyal işçiler) </vt:lpstr>
      <vt:lpstr> Avrupa, Asya ve Latin Amerika’dan Kuzey Amerika ve Avustralya’ya kalıcı göç </vt:lpstr>
      <vt:lpstr>PowerPoint Sunusu</vt:lpstr>
      <vt:lpstr>PowerPoint Sunusu</vt:lpstr>
      <vt:lpstr>PowerPoint Sunusu</vt:lpstr>
      <vt:lpstr> İkinci Dünya Savaşı Sonrasındaki Emek Göçü </vt:lpstr>
      <vt:lpstr>PowerPoint Sunusu</vt:lpstr>
      <vt:lpstr>PowerPoint Sunusu</vt:lpstr>
      <vt:lpstr>PowerPoint Sunusu</vt:lpstr>
      <vt:lpstr>PowerPoint Sunusu</vt:lpstr>
      <vt:lpstr>PowerPoint Sunusu</vt:lpstr>
      <vt:lpstr>Kriz sonrası dönemin özellikleri</vt:lpstr>
      <vt:lpstr>Göçün yeni formları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ULUSLARARASI EMEK GÖÇÜ  4. Hafta 2. Dünya Savaşı Sonrası Dünyada Göç     </dc:title>
  <dc:creator>elif tugba dogan</dc:creator>
  <cp:lastModifiedBy>elif tugba dogan</cp:lastModifiedBy>
  <cp:revision>1</cp:revision>
  <dcterms:created xsi:type="dcterms:W3CDTF">2020-05-07T22:14:01Z</dcterms:created>
  <dcterms:modified xsi:type="dcterms:W3CDTF">2020-05-07T22:14:17Z</dcterms:modified>
</cp:coreProperties>
</file>