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0" r:id="rId1"/>
  </p:sldMasterIdLst>
  <p:sldIdLst>
    <p:sldId id="264" r:id="rId2"/>
    <p:sldId id="273" r:id="rId3"/>
    <p:sldId id="274" r:id="rId4"/>
    <p:sldId id="275" r:id="rId5"/>
    <p:sldId id="267" r:id="rId6"/>
    <p:sldId id="276" r:id="rId7"/>
    <p:sldId id="277" r:id="rId8"/>
    <p:sldId id="268" r:id="rId9"/>
    <p:sldId id="278" r:id="rId10"/>
    <p:sldId id="279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2020. 05. 12.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8860119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2020. 05. 12.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84230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2020. 05. 12.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729288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2020. 05. 12.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979295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2020. 05. 12.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650752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2020. 05. 12.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705587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2020. 05. 12.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822268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2020. 05. 12.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61563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2020. 05. 12.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16847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2020. 05. 12.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33781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2020. 05. 12.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49148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2020. 05. 12.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457838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2020. 05. 12.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63649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2020. 05. 12.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770180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2020. 05. 12.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68778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2020. 05. 12.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22602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804D5C-6043-4569-9888-3265F751EDC6}" type="datetimeFigureOut">
              <a:rPr lang="hu-HU" smtClean="0"/>
              <a:t>2020. 05. 12.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12122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  <p:sldLayoutId id="2147483772" r:id="rId2"/>
    <p:sldLayoutId id="2147483773" r:id="rId3"/>
    <p:sldLayoutId id="2147483774" r:id="rId4"/>
    <p:sldLayoutId id="2147483775" r:id="rId5"/>
    <p:sldLayoutId id="2147483776" r:id="rId6"/>
    <p:sldLayoutId id="2147483777" r:id="rId7"/>
    <p:sldLayoutId id="2147483778" r:id="rId8"/>
    <p:sldLayoutId id="2147483779" r:id="rId9"/>
    <p:sldLayoutId id="2147483780" r:id="rId10"/>
    <p:sldLayoutId id="2147483781" r:id="rId11"/>
    <p:sldLayoutId id="2147483782" r:id="rId12"/>
    <p:sldLayoutId id="2147483783" r:id="rId13"/>
    <p:sldLayoutId id="2147483784" r:id="rId14"/>
    <p:sldLayoutId id="2147483785" r:id="rId15"/>
    <p:sldLayoutId id="214748378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61907" y="5785621"/>
            <a:ext cx="10068183" cy="3982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hu-HU" sz="2000" dirty="0">
                <a:latin typeface="+mj-lt"/>
              </a:rPr>
              <a:t>Keresse meg az eredeti szövegben a megfelelő a török kifejezéseket! </a:t>
            </a:r>
            <a:endParaRPr lang="hu-HU" sz="20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A picture containing food&#10;&#10;Description automatically generated">
            <a:extLst>
              <a:ext uri="{FF2B5EF4-FFF2-40B4-BE49-F238E27FC236}">
                <a16:creationId xmlns:a16="http://schemas.microsoft.com/office/drawing/2014/main" xmlns="" id="{9E9A35F1-F42D-4B26-9569-C8D4B6C40B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2350" y="261164"/>
            <a:ext cx="4727299" cy="4727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9552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2998709"/>
              </p:ext>
            </p:extLst>
          </p:nvPr>
        </p:nvGraphicFramePr>
        <p:xfrm>
          <a:off x="2051002" y="1446942"/>
          <a:ext cx="9411196" cy="42397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5629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9677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65034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90778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24241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magyar szó / kifejezés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magyarázat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  <a:latin typeface="+mj-lt"/>
                        </a:rPr>
                        <a:t>példa</a:t>
                      </a:r>
                      <a:endParaRPr lang="hu-HU" sz="2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  <a:latin typeface="+mj-lt"/>
                        </a:rPr>
                        <a:t>török szó / kifejezés</a:t>
                      </a:r>
                      <a:endParaRPr lang="hu-HU" sz="2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62110"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kern="120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halálos beteg</a:t>
                      </a:r>
                      <a:endParaRPr lang="tr-TR" sz="2000" kern="1200" dirty="0">
                        <a:solidFill>
                          <a:schemeClr val="bg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kern="120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Nagyon beteg, valószínűleg nem fog meggyógyulni.</a:t>
                      </a:r>
                      <a:endParaRPr lang="tr-TR" sz="2000" kern="120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Ez a férfi </a:t>
                      </a:r>
                      <a:r>
                        <a:rPr lang="hu-HU" sz="2000" kern="1200" dirty="0">
                          <a:solidFill>
                            <a:schemeClr val="accent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halálos beteg</a:t>
                      </a:r>
                      <a:r>
                        <a:rPr lang="hu-HU" sz="20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, sajnos nem tudjuk meggyógyítani – mondta az orvos.</a:t>
                      </a:r>
                      <a:endParaRPr lang="tr-TR" sz="20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ölümcül</a:t>
                      </a:r>
                      <a:r>
                        <a:rPr lang="hu-HU" sz="2000" kern="1200" baseline="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hasta</a:t>
                      </a:r>
                      <a:endParaRPr lang="tr-TR" sz="20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38169"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kern="120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héj</a:t>
                      </a:r>
                      <a:endParaRPr lang="tr-TR" sz="2000" kern="1200" dirty="0">
                        <a:solidFill>
                          <a:schemeClr val="bg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kern="120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Sok gyümölcsnek van. Ez a „gyümölcs ruhája”.</a:t>
                      </a:r>
                      <a:endParaRPr lang="tr-TR" sz="2000" kern="120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Ki tudod dobni ezt a </a:t>
                      </a:r>
                      <a:r>
                        <a:rPr lang="hu-HU" sz="2000" kern="1200" dirty="0">
                          <a:solidFill>
                            <a:schemeClr val="accent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banánhé</a:t>
                      </a:r>
                      <a:r>
                        <a:rPr lang="hu-HU" sz="20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jat?</a:t>
                      </a:r>
                      <a:br>
                        <a:rPr lang="hu-HU" sz="20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</a:br>
                      <a:r>
                        <a:rPr lang="hu-HU" sz="20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/>
                      </a:r>
                      <a:br>
                        <a:rPr lang="hu-HU" sz="20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</a:br>
                      <a:r>
                        <a:rPr lang="hu-HU" sz="20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 narancs </a:t>
                      </a:r>
                      <a:r>
                        <a:rPr lang="hu-HU" sz="2000" kern="1200" dirty="0">
                          <a:solidFill>
                            <a:schemeClr val="accent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héj</a:t>
                      </a:r>
                      <a:r>
                        <a:rPr lang="hu-HU" sz="20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át süteményekhez is használják.</a:t>
                      </a:r>
                      <a:endParaRPr lang="tr-TR" sz="20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kabuk</a:t>
                      </a:r>
                      <a:endParaRPr lang="tr-TR" sz="20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0719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8758841"/>
              </p:ext>
            </p:extLst>
          </p:nvPr>
        </p:nvGraphicFramePr>
        <p:xfrm>
          <a:off x="1803042" y="340746"/>
          <a:ext cx="9981127" cy="614616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0930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67028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26668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03486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24241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magyar szó / kifejezés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magyarázat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  <a:latin typeface="+mj-lt"/>
                        </a:rPr>
                        <a:t>példa</a:t>
                      </a:r>
                      <a:endParaRPr lang="hu-HU" sz="2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  <a:latin typeface="+mj-lt"/>
                        </a:rPr>
                        <a:t>török szó / kifejezés</a:t>
                      </a:r>
                      <a:endParaRPr lang="hu-HU" sz="2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62110"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kern="120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bölcs</a:t>
                      </a:r>
                      <a:endParaRPr lang="tr-TR" sz="2000" kern="1200" dirty="0">
                        <a:solidFill>
                          <a:schemeClr val="bg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Lehet melléknév: „Anna néni nagyon bölcs asszony.” – Nagyon okos, tapasztalt.</a:t>
                      </a:r>
                      <a:endParaRPr lang="tr-TR" sz="20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 </a:t>
                      </a:r>
                      <a:endParaRPr lang="tr-TR" sz="20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Lehet főnév:</a:t>
                      </a:r>
                      <a:endParaRPr lang="tr-TR" sz="20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„A herceg találkozott </a:t>
                      </a:r>
                      <a:r>
                        <a:rPr lang="hu-HU" sz="2000" kern="1200" dirty="0">
                          <a:solidFill>
                            <a:schemeClr val="accent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egy bölccsel</a:t>
                      </a:r>
                      <a:r>
                        <a:rPr lang="hu-HU" sz="20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.” – Egy nagyon okos ember.</a:t>
                      </a:r>
                      <a:endParaRPr lang="tr-TR" sz="20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kern="120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</a:t>
                      </a:r>
                      <a:endParaRPr lang="tr-TR" sz="2000" kern="120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38169"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kern="120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megegyezik valamiben</a:t>
                      </a:r>
                      <a:endParaRPr lang="tr-TR" sz="2000" kern="1200" dirty="0">
                        <a:solidFill>
                          <a:schemeClr val="bg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kern="120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 vagy több ember együtt, közösen megbeszél /eldönt valamit.</a:t>
                      </a:r>
                      <a:endParaRPr lang="tr-TR" sz="2000" kern="120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u-HU" sz="2000" kern="1200" dirty="0" smtClean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Kisfiam</a:t>
                      </a:r>
                      <a:r>
                        <a:rPr lang="hu-HU" sz="20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! </a:t>
                      </a:r>
                      <a:r>
                        <a:rPr lang="hu-HU" sz="2000" kern="1200" dirty="0">
                          <a:solidFill>
                            <a:schemeClr val="accent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Megegyeztünk abban</a:t>
                      </a:r>
                      <a:r>
                        <a:rPr lang="hu-HU" sz="20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, hogy nem eszel minden nap édességet, emlékszel</a:t>
                      </a:r>
                      <a:r>
                        <a:rPr lang="hu-HU" sz="20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?</a:t>
                      </a:r>
                    </a:p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20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7819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4354462"/>
              </p:ext>
            </p:extLst>
          </p:nvPr>
        </p:nvGraphicFramePr>
        <p:xfrm>
          <a:off x="1803042" y="340746"/>
          <a:ext cx="9981127" cy="61965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0930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67028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26668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03486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24241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magyar szó / kifejezés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magyarázat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  <a:latin typeface="+mj-lt"/>
                        </a:rPr>
                        <a:t>példa</a:t>
                      </a:r>
                      <a:endParaRPr lang="hu-HU" sz="2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  <a:latin typeface="+mj-lt"/>
                        </a:rPr>
                        <a:t>török szó / kifejezés</a:t>
                      </a:r>
                      <a:endParaRPr lang="hu-HU" sz="2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62110"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kern="120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bölcs</a:t>
                      </a:r>
                      <a:endParaRPr lang="tr-TR" sz="2000" kern="1200" dirty="0">
                        <a:solidFill>
                          <a:schemeClr val="bg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Lehet melléknév: „Anna néni nagyon bölcs asszony.” – Nagyon okos, tapasztalt.</a:t>
                      </a:r>
                      <a:endParaRPr lang="tr-TR" sz="20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 </a:t>
                      </a:r>
                      <a:endParaRPr lang="tr-TR" sz="20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Lehet főnév:</a:t>
                      </a:r>
                      <a:endParaRPr lang="tr-TR" sz="20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„A herceg találkozott </a:t>
                      </a:r>
                      <a:r>
                        <a:rPr lang="hu-HU" sz="2000" kern="1200" dirty="0">
                          <a:solidFill>
                            <a:schemeClr val="accent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egy bölccsel</a:t>
                      </a:r>
                      <a:r>
                        <a:rPr lang="hu-HU" sz="20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.” – Egy nagyon okos ember.</a:t>
                      </a:r>
                      <a:endParaRPr lang="tr-TR" sz="20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kern="120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</a:t>
                      </a:r>
                      <a:endParaRPr lang="tr-TR" sz="2000" kern="120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alim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38169"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kern="120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megegyezik valamiben</a:t>
                      </a:r>
                      <a:endParaRPr lang="tr-TR" sz="2000" kern="1200" dirty="0">
                        <a:solidFill>
                          <a:schemeClr val="bg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kern="120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 vagy több ember együtt, közösen megbeszél /eldönt valamit.</a:t>
                      </a:r>
                      <a:endParaRPr lang="tr-TR" sz="2000" kern="120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u-HU" sz="2000" kern="1200" dirty="0" smtClean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Kisfiam</a:t>
                      </a:r>
                      <a:r>
                        <a:rPr lang="hu-HU" sz="20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! </a:t>
                      </a:r>
                      <a:r>
                        <a:rPr lang="hu-HU" sz="2000" kern="1200" dirty="0">
                          <a:solidFill>
                            <a:schemeClr val="accent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Megegyeztünk abban</a:t>
                      </a:r>
                      <a:r>
                        <a:rPr lang="hu-HU" sz="20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, hogy nem eszel minden nap édességet, emlékszel</a:t>
                      </a:r>
                      <a:r>
                        <a:rPr lang="hu-HU" sz="20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?</a:t>
                      </a:r>
                    </a:p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20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3505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1759129"/>
              </p:ext>
            </p:extLst>
          </p:nvPr>
        </p:nvGraphicFramePr>
        <p:xfrm>
          <a:off x="1803042" y="340746"/>
          <a:ext cx="9981127" cy="61965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0930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67028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26668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03486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24241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magyar szó / kifejezés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magyarázat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  <a:latin typeface="+mj-lt"/>
                        </a:rPr>
                        <a:t>példa</a:t>
                      </a:r>
                      <a:endParaRPr lang="hu-HU" sz="2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  <a:latin typeface="+mj-lt"/>
                        </a:rPr>
                        <a:t>török szó / kifejezés</a:t>
                      </a:r>
                      <a:endParaRPr lang="hu-HU" sz="2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62110"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kern="120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bölcs</a:t>
                      </a:r>
                      <a:endParaRPr lang="tr-TR" sz="2000" kern="1200" dirty="0">
                        <a:solidFill>
                          <a:schemeClr val="bg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Lehet melléknév: „Anna néni nagyon bölcs asszony.” – Nagyon okos, tapasztalt.</a:t>
                      </a:r>
                      <a:endParaRPr lang="tr-TR" sz="20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 </a:t>
                      </a:r>
                      <a:endParaRPr lang="tr-TR" sz="20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Lehet főnév:</a:t>
                      </a:r>
                      <a:endParaRPr lang="tr-TR" sz="20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„A herceg találkozott </a:t>
                      </a:r>
                      <a:r>
                        <a:rPr lang="hu-HU" sz="2000" kern="1200" dirty="0">
                          <a:solidFill>
                            <a:schemeClr val="accent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egy bölccsel</a:t>
                      </a:r>
                      <a:r>
                        <a:rPr lang="hu-HU" sz="20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.” – Egy nagyon okos ember.</a:t>
                      </a:r>
                      <a:endParaRPr lang="tr-TR" sz="20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kern="120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</a:t>
                      </a:r>
                      <a:endParaRPr lang="tr-TR" sz="2000" kern="120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alim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38169"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kern="120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megegyezik valamiben</a:t>
                      </a:r>
                      <a:endParaRPr lang="tr-TR" sz="2000" kern="1200" dirty="0">
                        <a:solidFill>
                          <a:schemeClr val="bg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kern="120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 vagy több ember együtt, közösen megbeszél /eldönt valamit.</a:t>
                      </a:r>
                      <a:endParaRPr lang="tr-TR" sz="2000" kern="120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u-HU" sz="2000" kern="1200" dirty="0" smtClean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Kisfiam</a:t>
                      </a:r>
                      <a:r>
                        <a:rPr lang="hu-HU" sz="20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! </a:t>
                      </a:r>
                      <a:r>
                        <a:rPr lang="hu-HU" sz="2000" kern="1200" dirty="0">
                          <a:solidFill>
                            <a:schemeClr val="accent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Megegyeztünk abban</a:t>
                      </a:r>
                      <a:r>
                        <a:rPr lang="hu-HU" sz="20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, hogy nem eszel minden nap édességet, emlékszel</a:t>
                      </a:r>
                      <a:r>
                        <a:rPr lang="hu-HU" sz="20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?</a:t>
                      </a:r>
                    </a:p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20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bir konuda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anlaşmak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1745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6300798"/>
              </p:ext>
            </p:extLst>
          </p:nvPr>
        </p:nvGraphicFramePr>
        <p:xfrm>
          <a:off x="2089638" y="1012875"/>
          <a:ext cx="9403666" cy="471267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4074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36759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97975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31557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8742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magyar szó / kifejezés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magyarázat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  <a:latin typeface="+mj-lt"/>
                        </a:rPr>
                        <a:t>példa</a:t>
                      </a:r>
                      <a:endParaRPr lang="hu-HU" sz="2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  <a:latin typeface="+mj-lt"/>
                        </a:rPr>
                        <a:t>török szó / kifejezés</a:t>
                      </a:r>
                      <a:endParaRPr lang="hu-HU" sz="2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185700"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kern="120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megmutat valamit valakinek</a:t>
                      </a:r>
                      <a:endParaRPr lang="tr-TR" sz="2000" kern="1200" dirty="0">
                        <a:solidFill>
                          <a:schemeClr val="bg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Megengedi valakinek, hogy valamit lásson.</a:t>
                      </a:r>
                      <a:endParaRPr lang="tr-TR" sz="20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Átjössz holnap? </a:t>
                      </a:r>
                      <a:r>
                        <a:rPr lang="hu-HU" sz="2000" kern="1200" dirty="0">
                          <a:solidFill>
                            <a:schemeClr val="accent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Szeretném neked megmutatni </a:t>
                      </a:r>
                      <a:r>
                        <a:rPr lang="hu-HU" sz="20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az új kiskutyánkat, nagyon aranyos!</a:t>
                      </a:r>
                      <a:endParaRPr lang="tr-TR" sz="20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20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652696"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kern="120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nem telik el sok idő</a:t>
                      </a:r>
                      <a:endParaRPr lang="tr-TR" sz="2000" kern="1200" dirty="0">
                        <a:solidFill>
                          <a:schemeClr val="bg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kern="120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Rövid időn belül / kis idő múlva.</a:t>
                      </a:r>
                      <a:endParaRPr lang="tr-TR" sz="2000" kern="120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kern="1200" dirty="0">
                          <a:solidFill>
                            <a:schemeClr val="accent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Nem telt el sok idő</a:t>
                      </a:r>
                      <a:r>
                        <a:rPr lang="hu-HU" sz="20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, Emre is megérkezett a moziba.</a:t>
                      </a:r>
                      <a:endParaRPr lang="tr-TR" sz="20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20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6149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6976523"/>
              </p:ext>
            </p:extLst>
          </p:nvPr>
        </p:nvGraphicFramePr>
        <p:xfrm>
          <a:off x="2089638" y="1012875"/>
          <a:ext cx="9403666" cy="471267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4074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36759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97975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31557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8742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magyar szó / kifejezés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magyarázat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  <a:latin typeface="+mj-lt"/>
                        </a:rPr>
                        <a:t>példa</a:t>
                      </a:r>
                      <a:endParaRPr lang="hu-HU" sz="2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  <a:latin typeface="+mj-lt"/>
                        </a:rPr>
                        <a:t>török szó / kifejezés</a:t>
                      </a:r>
                      <a:endParaRPr lang="hu-HU" sz="2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185700"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kern="120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megmutat valamit valakinek</a:t>
                      </a:r>
                      <a:endParaRPr lang="tr-TR" sz="2000" kern="1200" dirty="0">
                        <a:solidFill>
                          <a:schemeClr val="bg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Megengedi valakinek, hogy valamit lásson.</a:t>
                      </a:r>
                      <a:endParaRPr lang="tr-TR" sz="20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Átjössz holnap? </a:t>
                      </a:r>
                      <a:r>
                        <a:rPr lang="hu-HU" sz="2000" kern="1200" dirty="0">
                          <a:solidFill>
                            <a:schemeClr val="accent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Szeretném neked megmutatni </a:t>
                      </a:r>
                      <a:r>
                        <a:rPr lang="hu-HU" sz="20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az új kiskutyánkat, nagyon aranyos!</a:t>
                      </a:r>
                      <a:endParaRPr lang="tr-TR" sz="20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birisine bir şey göstermek</a:t>
                      </a:r>
                      <a:endParaRPr lang="tr-TR" sz="20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652696"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kern="120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nem telik el sok idő</a:t>
                      </a:r>
                      <a:endParaRPr lang="tr-TR" sz="2000" kern="1200" dirty="0">
                        <a:solidFill>
                          <a:schemeClr val="bg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kern="120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Rövid időn belül / kis idő múlva.</a:t>
                      </a:r>
                      <a:endParaRPr lang="tr-TR" sz="2000" kern="120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kern="1200" dirty="0">
                          <a:solidFill>
                            <a:schemeClr val="accent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Nem telt el sok idő</a:t>
                      </a:r>
                      <a:r>
                        <a:rPr lang="hu-HU" sz="20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, Emre is megérkezett a moziba.</a:t>
                      </a:r>
                      <a:endParaRPr lang="tr-TR" sz="20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20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613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3725030"/>
              </p:ext>
            </p:extLst>
          </p:nvPr>
        </p:nvGraphicFramePr>
        <p:xfrm>
          <a:off x="2089638" y="1012875"/>
          <a:ext cx="9403666" cy="471267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4074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36759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97975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31557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8742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magyar szó / kifejezés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magyarázat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  <a:latin typeface="+mj-lt"/>
                        </a:rPr>
                        <a:t>példa</a:t>
                      </a:r>
                      <a:endParaRPr lang="hu-HU" sz="2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  <a:latin typeface="+mj-lt"/>
                        </a:rPr>
                        <a:t>török szó / kifejezés</a:t>
                      </a:r>
                      <a:endParaRPr lang="hu-HU" sz="2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185700"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kern="120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megmutat valamit valakinek</a:t>
                      </a:r>
                      <a:endParaRPr lang="tr-TR" sz="2000" kern="1200" dirty="0">
                        <a:solidFill>
                          <a:schemeClr val="bg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Megengedi valakinek, hogy valamit lásson.</a:t>
                      </a:r>
                      <a:endParaRPr lang="tr-TR" sz="20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Átjössz holnap? </a:t>
                      </a:r>
                      <a:r>
                        <a:rPr lang="hu-HU" sz="2000" kern="1200" dirty="0">
                          <a:solidFill>
                            <a:schemeClr val="accent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Szeretném neked megmutatni </a:t>
                      </a:r>
                      <a:r>
                        <a:rPr lang="hu-HU" sz="20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az új kiskutyánkat, nagyon aranyos!</a:t>
                      </a:r>
                      <a:endParaRPr lang="tr-TR" sz="20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birisine bir şey göstermek</a:t>
                      </a:r>
                      <a:endParaRPr lang="tr-TR" sz="2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20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652696"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kern="120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nem telik el sok idő</a:t>
                      </a:r>
                      <a:endParaRPr lang="tr-TR" sz="2000" kern="1200" dirty="0">
                        <a:solidFill>
                          <a:schemeClr val="bg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kern="120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Rövid időn belül / kis idő múlva.</a:t>
                      </a:r>
                      <a:endParaRPr lang="tr-TR" sz="2000" kern="120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kern="1200" dirty="0">
                          <a:solidFill>
                            <a:schemeClr val="accent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Nem telt el sok idő</a:t>
                      </a:r>
                      <a:r>
                        <a:rPr lang="hu-HU" sz="20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, Emre is megérkezett a moziba.</a:t>
                      </a:r>
                      <a:endParaRPr lang="tr-TR" sz="20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çok geçmeden</a:t>
                      </a:r>
                      <a:endParaRPr lang="tr-TR" sz="20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681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2930390"/>
              </p:ext>
            </p:extLst>
          </p:nvPr>
        </p:nvGraphicFramePr>
        <p:xfrm>
          <a:off x="2051002" y="1446942"/>
          <a:ext cx="9411196" cy="41893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5629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9677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65034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90778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24241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magyar szó / kifejezés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magyarázat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  <a:latin typeface="+mj-lt"/>
                        </a:rPr>
                        <a:t>példa</a:t>
                      </a:r>
                      <a:endParaRPr lang="hu-HU" sz="2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  <a:latin typeface="+mj-lt"/>
                        </a:rPr>
                        <a:t>török szó / kifejezés</a:t>
                      </a:r>
                      <a:endParaRPr lang="hu-HU" sz="2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62110"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kern="120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halálos beteg</a:t>
                      </a:r>
                      <a:endParaRPr lang="tr-TR" sz="2000" kern="1200">
                        <a:solidFill>
                          <a:schemeClr val="bg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kern="120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Nagyon beteg, valószínűleg nem fog meggyógyulni.</a:t>
                      </a:r>
                      <a:endParaRPr lang="tr-TR" sz="2000" kern="120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Ez a férfi </a:t>
                      </a:r>
                      <a:r>
                        <a:rPr lang="hu-HU" sz="2000" kern="1200" dirty="0">
                          <a:solidFill>
                            <a:schemeClr val="accent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halálos beteg</a:t>
                      </a:r>
                      <a:r>
                        <a:rPr lang="hu-HU" sz="20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, sajnos nem tudjuk meggyógyítani – mondta az orvos.</a:t>
                      </a:r>
                      <a:endParaRPr lang="tr-TR" sz="20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20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38169"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kern="120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héj</a:t>
                      </a:r>
                      <a:endParaRPr lang="tr-TR" sz="2000" kern="1200" dirty="0">
                        <a:solidFill>
                          <a:schemeClr val="bg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kern="120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Sok gyümölcsnek van. Ez a „gyümölcs ruhája”.</a:t>
                      </a:r>
                      <a:endParaRPr lang="tr-TR" sz="2000" kern="120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Ki tudod dobni ezt a </a:t>
                      </a:r>
                      <a:r>
                        <a:rPr lang="hu-HU" sz="2000" kern="1200" dirty="0">
                          <a:solidFill>
                            <a:schemeClr val="accent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banánhé</a:t>
                      </a:r>
                      <a:r>
                        <a:rPr lang="hu-HU" sz="20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jat?</a:t>
                      </a:r>
                      <a:br>
                        <a:rPr lang="hu-HU" sz="20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</a:br>
                      <a:r>
                        <a:rPr lang="hu-HU" sz="20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/>
                      </a:r>
                      <a:br>
                        <a:rPr lang="hu-HU" sz="20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</a:br>
                      <a:r>
                        <a:rPr lang="hu-HU" sz="20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 narancs </a:t>
                      </a:r>
                      <a:r>
                        <a:rPr lang="hu-HU" sz="2000" kern="1200" dirty="0">
                          <a:solidFill>
                            <a:schemeClr val="accent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héj</a:t>
                      </a:r>
                      <a:r>
                        <a:rPr lang="hu-HU" sz="20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át süteményekhez is használják.</a:t>
                      </a:r>
                      <a:endParaRPr lang="tr-TR" sz="20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20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9146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8489274"/>
              </p:ext>
            </p:extLst>
          </p:nvPr>
        </p:nvGraphicFramePr>
        <p:xfrm>
          <a:off x="2051002" y="1446942"/>
          <a:ext cx="9411196" cy="42397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5629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9677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65034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90778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24241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magyar szó / kifejezés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magyarázat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  <a:latin typeface="+mj-lt"/>
                        </a:rPr>
                        <a:t>példa</a:t>
                      </a:r>
                      <a:endParaRPr lang="hu-HU" sz="2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  <a:latin typeface="+mj-lt"/>
                        </a:rPr>
                        <a:t>török szó / kifejezés</a:t>
                      </a:r>
                      <a:endParaRPr lang="hu-HU" sz="2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62110"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kern="120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halálos beteg</a:t>
                      </a:r>
                      <a:endParaRPr lang="tr-TR" sz="2000" kern="1200">
                        <a:solidFill>
                          <a:schemeClr val="bg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kern="120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Nagyon beteg, valószínűleg nem fog meggyógyulni.</a:t>
                      </a:r>
                      <a:endParaRPr lang="tr-TR" sz="2000" kern="120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Ez a férfi </a:t>
                      </a:r>
                      <a:r>
                        <a:rPr lang="hu-HU" sz="2000" kern="1200" dirty="0">
                          <a:solidFill>
                            <a:schemeClr val="accent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halálos beteg</a:t>
                      </a:r>
                      <a:r>
                        <a:rPr lang="hu-HU" sz="20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, sajnos nem tudjuk meggyógyítani – mondta az orvos.</a:t>
                      </a:r>
                      <a:endParaRPr lang="tr-TR" sz="20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ölümcül</a:t>
                      </a:r>
                      <a:r>
                        <a:rPr lang="hu-HU" sz="2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hasta</a:t>
                      </a:r>
                      <a:endParaRPr lang="tr-TR" sz="20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38169"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kern="120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héj</a:t>
                      </a:r>
                      <a:endParaRPr lang="tr-TR" sz="2000" kern="1200" dirty="0">
                        <a:solidFill>
                          <a:schemeClr val="bg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kern="120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Sok gyümölcsnek van. Ez a „gyümölcs ruhája”.</a:t>
                      </a:r>
                      <a:endParaRPr lang="tr-TR" sz="2000" kern="120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Ki tudod dobni ezt a </a:t>
                      </a:r>
                      <a:r>
                        <a:rPr lang="hu-HU" sz="2000" kern="1200" dirty="0">
                          <a:solidFill>
                            <a:schemeClr val="accent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banánhé</a:t>
                      </a:r>
                      <a:r>
                        <a:rPr lang="hu-HU" sz="20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jat?</a:t>
                      </a:r>
                      <a:br>
                        <a:rPr lang="hu-HU" sz="20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</a:br>
                      <a:r>
                        <a:rPr lang="hu-HU" sz="20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/>
                      </a:r>
                      <a:br>
                        <a:rPr lang="hu-HU" sz="20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</a:br>
                      <a:r>
                        <a:rPr lang="hu-HU" sz="20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 narancs </a:t>
                      </a:r>
                      <a:r>
                        <a:rPr lang="hu-HU" sz="2000" kern="1200" dirty="0">
                          <a:solidFill>
                            <a:schemeClr val="accent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héj</a:t>
                      </a:r>
                      <a:r>
                        <a:rPr lang="hu-HU" sz="2000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át süteményekhez is használják.</a:t>
                      </a:r>
                      <a:endParaRPr lang="tr-TR" sz="20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tr-TR" sz="200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8573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TM02892315[[fn=Wisp]]</Template>
  <TotalTime>533</TotalTime>
  <Words>532</Words>
  <Application>Microsoft Office PowerPoint</Application>
  <PresentationFormat>Widescreen</PresentationFormat>
  <Paragraphs>113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Century Gothic</vt:lpstr>
      <vt:lpstr>Times New Roman</vt:lpstr>
      <vt:lpstr>Wingdings</vt:lpstr>
      <vt:lpstr>Wingdings 3</vt:lpstr>
      <vt:lpstr>Wisp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Bemutatkozás:  3 mondat: 2 igaz, 1 hamis</dc:title>
  <dc:creator>Éva Tóth</dc:creator>
  <cp:lastModifiedBy>Éva Tóth</cp:lastModifiedBy>
  <cp:revision>27</cp:revision>
  <dcterms:created xsi:type="dcterms:W3CDTF">2018-09-21T17:46:23Z</dcterms:created>
  <dcterms:modified xsi:type="dcterms:W3CDTF">2020-05-12T17:42:06Z</dcterms:modified>
</cp:coreProperties>
</file>