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84" r:id="rId8"/>
    <p:sldId id="285" r:id="rId9"/>
    <p:sldId id="300" r:id="rId10"/>
    <p:sldId id="301" r:id="rId11"/>
    <p:sldId id="302" r:id="rId12"/>
    <p:sldId id="262" r:id="rId13"/>
    <p:sldId id="263" r:id="rId14"/>
    <p:sldId id="264" r:id="rId15"/>
    <p:sldId id="265" r:id="rId16"/>
    <p:sldId id="283" r:id="rId17"/>
    <p:sldId id="281" r:id="rId18"/>
    <p:sldId id="282" r:id="rId19"/>
    <p:sldId id="266" r:id="rId20"/>
    <p:sldId id="267" r:id="rId21"/>
    <p:sldId id="268" r:id="rId22"/>
    <p:sldId id="269" r:id="rId23"/>
    <p:sldId id="270" r:id="rId24"/>
    <p:sldId id="271" r:id="rId25"/>
    <p:sldId id="272" r:id="rId26"/>
    <p:sldId id="273" r:id="rId27"/>
    <p:sldId id="275" r:id="rId28"/>
    <p:sldId id="303" r:id="rId29"/>
    <p:sldId id="304" r:id="rId30"/>
    <p:sldId id="305" r:id="rId31"/>
    <p:sldId id="277" r:id="rId32"/>
    <p:sldId id="278" r:id="rId33"/>
    <p:sldId id="279" r:id="rId34"/>
    <p:sldId id="280" r:id="rId35"/>
    <p:sldId id="289" r:id="rId36"/>
    <p:sldId id="290" r:id="rId37"/>
    <p:sldId id="292" r:id="rId38"/>
    <p:sldId id="293" r:id="rId39"/>
    <p:sldId id="294" r:id="rId4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8BC74ABF-A2B4-48B6-BAC5-B278D7E25BFD}" type="datetimeFigureOut">
              <a:rPr lang="tr-TR"/>
              <a:pPr>
                <a:defRPr/>
              </a:pPr>
              <a:t>16.02.2016</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C1351D9-A5AD-49CD-92B6-8C0886256848}"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B24BE9A-2E0E-437C-ACC4-A112426B2345}" type="datetimeFigureOut">
              <a:rPr lang="tr-TR"/>
              <a:pPr>
                <a:defRPr/>
              </a:pPr>
              <a:t>16.02.2016</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6F6973E2-4CA9-4953-9BC3-D6EA9FC6C6C8}"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CFDBF840-0DCC-4D97-B4AB-6DD0223B0F50}" type="datetimeFigureOut">
              <a:rPr lang="tr-TR"/>
              <a:pPr>
                <a:defRPr/>
              </a:pPr>
              <a:t>16.02.2016</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980F266-3D6D-412C-B81D-53F4DE65B31F}"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B55A6525-F0F7-4BED-B786-FF0E8D57D154}" type="datetimeFigureOut">
              <a:rPr lang="tr-TR"/>
              <a:pPr>
                <a:defRPr/>
              </a:pPr>
              <a:t>16.02.2016</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F538ED88-4A94-44F7-8B83-A18E27CA0277}"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A5503D7F-463C-4866-9E5F-E8AF83FB87C5}" type="datetimeFigureOut">
              <a:rPr lang="tr-TR"/>
              <a:pPr>
                <a:defRPr/>
              </a:pPr>
              <a:t>16.02.2016</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6A3F80FC-177C-4273-BBE5-810C0C1702AF}"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9E807CD5-98CF-45CC-BC92-AD3A74CF699D}" type="datetimeFigureOut">
              <a:rPr lang="tr-TR"/>
              <a:pPr>
                <a:defRPr/>
              </a:pPr>
              <a:t>16.02.2016</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2C56901B-4EF0-4B6A-8B09-3DFBAD3BD35A}"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2CFC4152-E5F1-4EFA-AB2B-29ADAB87667E}" type="datetimeFigureOut">
              <a:rPr lang="tr-TR"/>
              <a:pPr>
                <a:defRPr/>
              </a:pPr>
              <a:t>16.02.2016</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E31C1FD6-F659-48D6-B7C0-8F9082512339}"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D494A48F-1940-4CF9-8939-976433660B59}" type="datetimeFigureOut">
              <a:rPr lang="tr-TR"/>
              <a:pPr>
                <a:defRPr/>
              </a:pPr>
              <a:t>16.02.2016</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E0E39E0C-DBD1-4E20-AC2A-7089E031C582}"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9BC59623-A10D-4510-9F1D-CE791DC71392}" type="datetimeFigureOut">
              <a:rPr lang="tr-TR"/>
              <a:pPr>
                <a:defRPr/>
              </a:pPr>
              <a:t>16.02.2016</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09E1E37B-9DC7-4E8E-9903-7408F697AB9C}"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BEA047C4-A7FD-408C-B40A-3A5907CB06A3}" type="datetimeFigureOut">
              <a:rPr lang="tr-TR"/>
              <a:pPr>
                <a:defRPr/>
              </a:pPr>
              <a:t>16.02.2016</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37C411E-A81D-44F3-BDEB-82B122501F3A}"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2284E5B4-1D46-4F10-B0C4-331D7D9C9C7B}" type="datetimeFigureOut">
              <a:rPr lang="tr-TR"/>
              <a:pPr>
                <a:defRPr/>
              </a:pPr>
              <a:t>16.02.2016</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65F4AA7-D2A4-4A94-88F1-0DAAD3D830E3}"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F851058-FBA7-430E-A7C3-F9BEC4CAEB8D}" type="datetimeFigureOut">
              <a:rPr lang="tr-TR"/>
              <a:pPr>
                <a:defRPr/>
              </a:pPr>
              <a:t>16.02.2016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2FA4F85-0B4A-432D-83B9-76AF7C06B336}"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tr.wikipedia.org/wiki/Karbonifer" TargetMode="External"/><Relationship Id="rId7" Type="http://schemas.openxmlformats.org/officeDocument/2006/relationships/hyperlink" Target="http://tr.wikipedia.org/wiki/Linyit" TargetMode="External"/><Relationship Id="rId2" Type="http://schemas.openxmlformats.org/officeDocument/2006/relationships/hyperlink" Target="http://tr.wikipedia.org/wiki/Jeolojik_devir" TargetMode="External"/><Relationship Id="rId1" Type="http://schemas.openxmlformats.org/officeDocument/2006/relationships/slideLayout" Target="../slideLayouts/slideLayout7.xml"/><Relationship Id="rId6" Type="http://schemas.openxmlformats.org/officeDocument/2006/relationships/hyperlink" Target="http://tr.wikipedia.org/wiki/Tersiyer" TargetMode="External"/><Relationship Id="rId5" Type="http://schemas.openxmlformats.org/officeDocument/2006/relationships/hyperlink" Target="http://tr.wikipedia.org/wiki/Kretase" TargetMode="External"/><Relationship Id="rId4" Type="http://schemas.openxmlformats.org/officeDocument/2006/relationships/hyperlink" Target="http://tr.wikipedia.org/wiki/Permiyen"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tr.wikipedia.org/wiki/E%C4%9Freltiotu" TargetMode="External"/><Relationship Id="rId2" Type="http://schemas.openxmlformats.org/officeDocument/2006/relationships/hyperlink" Target="http://tr.wikipedia.org/wiki/Kaya%C3%A7" TargetMode="External"/><Relationship Id="rId1" Type="http://schemas.openxmlformats.org/officeDocument/2006/relationships/slideLayout" Target="../slideLayouts/slideLayout7.xml"/><Relationship Id="rId5" Type="http://schemas.openxmlformats.org/officeDocument/2006/relationships/hyperlink" Target="http://tr.wikipedia.org/wiki/Atkuyru%C4%9Fu" TargetMode="External"/><Relationship Id="rId4" Type="http://schemas.openxmlformats.org/officeDocument/2006/relationships/hyperlink" Target="http://tr.wikipedia.org/w/index.php?title=Kibritotu&amp;action=edit&amp;redlink=1"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tr.wikipedia.org/wiki/Manganez" TargetMode="External"/><Relationship Id="rId3" Type="http://schemas.openxmlformats.org/officeDocument/2006/relationships/hyperlink" Target="http://tr.wikipedia.org/wiki/Kil" TargetMode="External"/><Relationship Id="rId7" Type="http://schemas.openxmlformats.org/officeDocument/2006/relationships/hyperlink" Target="http://tr.wikipedia.org/wiki/Titan" TargetMode="External"/><Relationship Id="rId2" Type="http://schemas.openxmlformats.org/officeDocument/2006/relationships/hyperlink" Target="http://tr.wikipedia.org/wiki/%C4%B0norganik" TargetMode="External"/><Relationship Id="rId1" Type="http://schemas.openxmlformats.org/officeDocument/2006/relationships/slideLayout" Target="../slideLayouts/slideLayout7.xml"/><Relationship Id="rId6" Type="http://schemas.openxmlformats.org/officeDocument/2006/relationships/hyperlink" Target="http://tr.wikipedia.org/wiki/Civa" TargetMode="External"/><Relationship Id="rId5" Type="http://schemas.openxmlformats.org/officeDocument/2006/relationships/hyperlink" Target="http://tr.wikipedia.org/wiki/Klor%C3%BCr" TargetMode="External"/><Relationship Id="rId4" Type="http://schemas.openxmlformats.org/officeDocument/2006/relationships/hyperlink" Target="http://tr.wikipedia.org/wiki/S%C3%BClf%C3%BCr"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tr.wikipedia.org/wiki/Linyit" TargetMode="External"/><Relationship Id="rId2" Type="http://schemas.openxmlformats.org/officeDocument/2006/relationships/hyperlink" Target="http://tr.wikipedia.org/wiki/Turba" TargetMode="External"/><Relationship Id="rId1" Type="http://schemas.openxmlformats.org/officeDocument/2006/relationships/slideLayout" Target="../slideLayouts/slideLayout7.xml"/><Relationship Id="rId4" Type="http://schemas.openxmlformats.org/officeDocument/2006/relationships/hyperlink" Target="http://tr.wikipedia.org/wiki/Antrasit"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tr.wikipedia.org/wiki/Linyit" TargetMode="External"/><Relationship Id="rId2" Type="http://schemas.openxmlformats.org/officeDocument/2006/relationships/hyperlink" Target="http://tr.wikipedia.org/wiki/Antrasit"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tr.wikipedia.org/wiki/Tortul_kaya%C3%A7"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tr.wikipedia.org/wiki/Kaya%C3%A7" TargetMode="External"/><Relationship Id="rId4" Type="http://schemas.openxmlformats.org/officeDocument/2006/relationships/hyperlink" Target="http://tr.wikipedia.org/wiki/Karbon"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tr.wikipedia.org/wiki/Karbon" TargetMode="External"/><Relationship Id="rId2" Type="http://schemas.openxmlformats.org/officeDocument/2006/relationships/hyperlink" Target="http://tr.wikipedia.org/wiki/Antrasit"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tr.wikipedia.org/wiki/Alt_bit%C3%BCml%C3%BC_k%C3%B6m%C3%BCr" TargetMode="External"/><Relationship Id="rId2" Type="http://schemas.openxmlformats.org/officeDocument/2006/relationships/hyperlink" Target="http://tr.wikipedia.org/wiki/Linyit" TargetMode="External"/><Relationship Id="rId1" Type="http://schemas.openxmlformats.org/officeDocument/2006/relationships/slideLayout" Target="../slideLayouts/slideLayout7.xml"/><Relationship Id="rId5" Type="http://schemas.openxmlformats.org/officeDocument/2006/relationships/hyperlink" Target="http://tr.wikipedia.org/wiki/Antrasit" TargetMode="External"/><Relationship Id="rId4" Type="http://schemas.openxmlformats.org/officeDocument/2006/relationships/hyperlink" Target="http://tr.wikipedia.org/w/index.php?title=Bit%C3%BCml%C3%BC_k%C3%B6m%C3%BCr&amp;action=edit&amp;redlink=1"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tr.wikipedia.org/wiki/Antrasit"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hyperlink" Target="http://tr.wikipedia.org/wiki/Kataliz%C3%B6r" TargetMode="External"/><Relationship Id="rId3" Type="http://schemas.openxmlformats.org/officeDocument/2006/relationships/hyperlink" Target="http://tr.wikipedia.org/wiki/20._y%C3%BCzy%C4%B1l" TargetMode="External"/><Relationship Id="rId7" Type="http://schemas.openxmlformats.org/officeDocument/2006/relationships/hyperlink" Target="http://tr.wikipedia.org/w/index.php?title=Hidrojenleme&amp;action=edit&amp;redlink=1" TargetMode="External"/><Relationship Id="rId12" Type="http://schemas.openxmlformats.org/officeDocument/2006/relationships/hyperlink" Target="http://tr.wikipedia.org/wiki/Benzin" TargetMode="External"/><Relationship Id="rId2" Type="http://schemas.openxmlformats.org/officeDocument/2006/relationships/hyperlink" Target="http://tr.wikipedia.org/wiki/18._y%C3%BCzy%C4%B1l" TargetMode="External"/><Relationship Id="rId1" Type="http://schemas.openxmlformats.org/officeDocument/2006/relationships/slideLayout" Target="../slideLayouts/slideLayout7.xml"/><Relationship Id="rId6" Type="http://schemas.openxmlformats.org/officeDocument/2006/relationships/hyperlink" Target="http://tr.wikipedia.org/w/index.php?title=Proliz&amp;action=edit&amp;redlink=1" TargetMode="External"/><Relationship Id="rId11" Type="http://schemas.openxmlformats.org/officeDocument/2006/relationships/hyperlink" Target="http://tr.wikipedia.org/wiki/Almanya" TargetMode="External"/><Relationship Id="rId5" Type="http://schemas.openxmlformats.org/officeDocument/2006/relationships/hyperlink" Target="http://tr.wikipedia.org/wiki/Ham_petrol" TargetMode="External"/><Relationship Id="rId10" Type="http://schemas.openxmlformats.org/officeDocument/2006/relationships/hyperlink" Target="http://tr.wikipedia.org/wiki/II._D%C3%BCnya_Sava%C5%9F%C4%B1" TargetMode="External"/><Relationship Id="rId4" Type="http://schemas.openxmlformats.org/officeDocument/2006/relationships/hyperlink" Target="http://tr.wikipedia.org/wiki/Enerji" TargetMode="External"/><Relationship Id="rId9" Type="http://schemas.openxmlformats.org/officeDocument/2006/relationships/hyperlink" Target="http://tr.wikipedia.org/wiki/Hidrojen"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tr.wikipedia.org/wiki/Metal" TargetMode="External"/><Relationship Id="rId2" Type="http://schemas.openxmlformats.org/officeDocument/2006/relationships/hyperlink" Target="http://tr.wikipedia.org/wiki/Barut" TargetMode="External"/><Relationship Id="rId1" Type="http://schemas.openxmlformats.org/officeDocument/2006/relationships/slideLayout" Target="../slideLayouts/slideLayout7.xml"/><Relationship Id="rId6" Type="http://schemas.openxmlformats.org/officeDocument/2006/relationships/hyperlink" Target="http://tr.wikipedia.org/wiki/Me%C5%9Fe" TargetMode="External"/><Relationship Id="rId5" Type="http://schemas.openxmlformats.org/officeDocument/2006/relationships/hyperlink" Target="http://tr.wikipedia.org/wiki/Mangal_k%C3%B6m%C3%BCr%C3%BC" TargetMode="External"/><Relationship Id="rId4" Type="http://schemas.openxmlformats.org/officeDocument/2006/relationships/hyperlink" Target="http://tr.wiktionary.org/wiki/odun_k%C3%B6m%C3%BCr%C3%BC"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tr.wikipedia.org/wiki/Kok_k%C3%B6m%C3%BCr%C3%BC"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tr.wikipedia.org/wiki/Devoniyen" TargetMode="External"/><Relationship Id="rId2" Type="http://schemas.openxmlformats.org/officeDocument/2006/relationships/hyperlink" Target="http://tr.wikipedia.org/wiki/Yar%C4%B1mk%C3%BCre"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ki/Organik" TargetMode="External"/><Relationship Id="rId2" Type="http://schemas.openxmlformats.org/officeDocument/2006/relationships/hyperlink" Target="http://tr.wikipedia.org/wiki/D%C3%BCnya"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tr.wikipedia.org/wiki/Ere%C4%9Fli,_Zonguldak" TargetMode="External"/><Relationship Id="rId2" Type="http://schemas.openxmlformats.org/officeDocument/2006/relationships/hyperlink" Target="http://tr.wikipedia.org/wiki/1829"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tr.wikipedia.org/wiki/Linyit" TargetMode="External"/><Relationship Id="rId2" Type="http://schemas.openxmlformats.org/officeDocument/2006/relationships/hyperlink" Target="http://tr.wikipedia.org/wiki/Ere%C4%9Fli,_Zonguldak" TargetMode="External"/><Relationship Id="rId1" Type="http://schemas.openxmlformats.org/officeDocument/2006/relationships/slideLayout" Target="../slideLayouts/slideLayout7.xml"/><Relationship Id="rId5" Type="http://schemas.openxmlformats.org/officeDocument/2006/relationships/hyperlink" Target="http://tr.wikipedia.org/wiki/Elbistan,_Kahramanmara%C5%9F" TargetMode="External"/><Relationship Id="rId4" Type="http://schemas.openxmlformats.org/officeDocument/2006/relationships/hyperlink" Target="http://tr.wikipedia.org/wiki/Af%C5%9Fin,_Kahramanmara%C5%9F"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tr.wikipedia.org/wiki/Eynez,_Soma" TargetMode="External"/><Relationship Id="rId13" Type="http://schemas.openxmlformats.org/officeDocument/2006/relationships/hyperlink" Target="http://tr.wikipedia.org/wiki/Sivas" TargetMode="External"/><Relationship Id="rId18" Type="http://schemas.openxmlformats.org/officeDocument/2006/relationships/hyperlink" Target="http://tr.wikipedia.org/wiki/K%C3%BCtahya" TargetMode="External"/><Relationship Id="rId3" Type="http://schemas.openxmlformats.org/officeDocument/2006/relationships/hyperlink" Target="http://tr.wikipedia.org/wiki/Elbistan" TargetMode="External"/><Relationship Id="rId7" Type="http://schemas.openxmlformats.org/officeDocument/2006/relationships/hyperlink" Target="http://tr.wikipedia.org/wiki/Mengen,_Bolu" TargetMode="External"/><Relationship Id="rId12" Type="http://schemas.openxmlformats.org/officeDocument/2006/relationships/hyperlink" Target="http://tr.wikipedia.org/wiki/Ulu%C3%A7ay%C4%B1r,_Divri%C4%9Fi" TargetMode="External"/><Relationship Id="rId17" Type="http://schemas.openxmlformats.org/officeDocument/2006/relationships/hyperlink" Target="http://tr.wikipedia.org/wiki/Tun%C3%A7bilek,_Tav%C5%9Fanl%C4%B1" TargetMode="External"/><Relationship Id="rId2" Type="http://schemas.openxmlformats.org/officeDocument/2006/relationships/hyperlink" Target="http://tr.wikipedia.org/wiki/Af%C5%9Fin" TargetMode="External"/><Relationship Id="rId16" Type="http://schemas.openxmlformats.org/officeDocument/2006/relationships/hyperlink" Target="http://tr.wikipedia.org/wiki/Zonguldak" TargetMode="External"/><Relationship Id="rId1" Type="http://schemas.openxmlformats.org/officeDocument/2006/relationships/slideLayout" Target="../slideLayouts/slideLayout7.xml"/><Relationship Id="rId6" Type="http://schemas.openxmlformats.org/officeDocument/2006/relationships/hyperlink" Target="http://tr.wikipedia.org/wiki/Suluova" TargetMode="External"/><Relationship Id="rId11" Type="http://schemas.openxmlformats.org/officeDocument/2006/relationships/hyperlink" Target="http://tr.wikipedia.org/wiki/Manisa" TargetMode="External"/><Relationship Id="rId5" Type="http://schemas.openxmlformats.org/officeDocument/2006/relationships/hyperlink" Target="http://tr.wikipedia.org/wiki/Merzifon" TargetMode="External"/><Relationship Id="rId15" Type="http://schemas.openxmlformats.org/officeDocument/2006/relationships/hyperlink" Target="http://tr.wikipedia.org/w/index.php?title=K%C3%BCk%C3%BCrtl%C3%BC&amp;action=edit&amp;redlink=1" TargetMode="External"/><Relationship Id="rId10" Type="http://schemas.openxmlformats.org/officeDocument/2006/relationships/hyperlink" Target="http://tr.wikipedia.org/wiki/Soma" TargetMode="External"/><Relationship Id="rId4" Type="http://schemas.openxmlformats.org/officeDocument/2006/relationships/hyperlink" Target="http://tr.wikipedia.org/wiki/Karaisal%C4%B1,_Adana" TargetMode="External"/><Relationship Id="rId9" Type="http://schemas.openxmlformats.org/officeDocument/2006/relationships/hyperlink" Target="http://tr.wikipedia.org/wiki/I%C5%9F%C4%B1klar" TargetMode="External"/><Relationship Id="rId14" Type="http://schemas.openxmlformats.org/officeDocument/2006/relationships/hyperlink" Target="http://tr.wikipedia.org/wiki/G%C3%BCl%C5%9Fehir,_Nev%C5%9Fehir"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tr.wikipedia.org/wiki/18._y%C3%BCzy%C4%B1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tr.wikipedia.org/wiki/Organik_madd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5 Metin kutusu"/>
          <p:cNvSpPr txBox="1">
            <a:spLocks noChangeArrowheads="1"/>
          </p:cNvSpPr>
          <p:nvPr/>
        </p:nvSpPr>
        <p:spPr bwMode="auto">
          <a:xfrm>
            <a:off x="2214563" y="2571750"/>
            <a:ext cx="5857875" cy="584200"/>
          </a:xfrm>
          <a:prstGeom prst="rect">
            <a:avLst/>
          </a:prstGeom>
          <a:noFill/>
          <a:ln w="9525">
            <a:noFill/>
            <a:miter lim="800000"/>
            <a:headEnd/>
            <a:tailEnd/>
          </a:ln>
        </p:spPr>
        <p:txBody>
          <a:bodyPr>
            <a:spAutoFit/>
          </a:bodyPr>
          <a:lstStyle/>
          <a:p>
            <a:r>
              <a:rPr lang="tr-TR" sz="3200">
                <a:latin typeface="Times New Roman" pitchFamily="18" charset="0"/>
                <a:cs typeface="Times New Roman" pitchFamily="18" charset="0"/>
              </a:rPr>
              <a:t>KÖMÜR OLUŞUMU</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Dikdörtgen"/>
          <p:cNvSpPr>
            <a:spLocks noChangeArrowheads="1"/>
          </p:cNvSpPr>
          <p:nvPr/>
        </p:nvSpPr>
        <p:spPr bwMode="auto">
          <a:xfrm>
            <a:off x="1143000" y="214313"/>
            <a:ext cx="7143750" cy="1754187"/>
          </a:xfrm>
          <a:prstGeom prst="rect">
            <a:avLst/>
          </a:prstGeom>
          <a:noFill/>
          <a:ln w="9525">
            <a:noFill/>
            <a:miter lim="800000"/>
            <a:headEnd/>
            <a:tailEnd/>
          </a:ln>
        </p:spPr>
        <p:txBody>
          <a:bodyPr>
            <a:spAutoFit/>
          </a:bodyPr>
          <a:lstStyle/>
          <a:p>
            <a:pPr algn="just"/>
            <a:r>
              <a:rPr lang="tr-TR" b="1"/>
              <a:t>4. Selüloz Teorisi ve Linyin Teorisi</a:t>
            </a:r>
          </a:p>
          <a:p>
            <a:pPr algn="just"/>
            <a:r>
              <a:rPr lang="tr-TR"/>
              <a:t>Bir çok araştırmacı kömürün ana maddesinin selüloz olduğunu kabul etmekte ve sentez yoluyla selülozdan diğer kömür türleri oluşmaktadır. Bergius isimli araştırmacının ortaya attığı bu teoriye göre kömür oluşumu havasız yerde selülozun yavaş yavaş ayrışmasının bir sonucudur. Buna göre;</a:t>
            </a:r>
          </a:p>
        </p:txBody>
      </p:sp>
      <p:sp>
        <p:nvSpPr>
          <p:cNvPr id="11267" name="2 Dikdörtgen"/>
          <p:cNvSpPr>
            <a:spLocks noChangeArrowheads="1"/>
          </p:cNvSpPr>
          <p:nvPr/>
        </p:nvSpPr>
        <p:spPr bwMode="auto">
          <a:xfrm>
            <a:off x="1143000" y="2000250"/>
            <a:ext cx="7429500" cy="646113"/>
          </a:xfrm>
          <a:prstGeom prst="rect">
            <a:avLst/>
          </a:prstGeom>
          <a:noFill/>
          <a:ln w="9525">
            <a:noFill/>
            <a:miter lim="800000"/>
            <a:headEnd/>
            <a:tailEnd/>
          </a:ln>
        </p:spPr>
        <p:txBody>
          <a:bodyPr>
            <a:spAutoFit/>
          </a:bodyPr>
          <a:lstStyle/>
          <a:p>
            <a:pPr>
              <a:spcBef>
                <a:spcPct val="50000"/>
              </a:spcBef>
            </a:pPr>
            <a:r>
              <a:rPr lang="tr-TR"/>
              <a:t>Selüloz ve lignin yapıları bakımından birbirinden tamamen farklı iki maddedir.</a:t>
            </a:r>
          </a:p>
        </p:txBody>
      </p:sp>
      <p:sp>
        <p:nvSpPr>
          <p:cNvPr id="11268" name="3 Dikdörtgen"/>
          <p:cNvSpPr>
            <a:spLocks noChangeArrowheads="1"/>
          </p:cNvSpPr>
          <p:nvPr/>
        </p:nvSpPr>
        <p:spPr bwMode="auto">
          <a:xfrm>
            <a:off x="1143000" y="2571750"/>
            <a:ext cx="6929438" cy="646113"/>
          </a:xfrm>
          <a:prstGeom prst="rect">
            <a:avLst/>
          </a:prstGeom>
          <a:noFill/>
          <a:ln w="9525">
            <a:noFill/>
            <a:miter lim="800000"/>
            <a:headEnd/>
            <a:tailEnd/>
          </a:ln>
        </p:spPr>
        <p:txBody>
          <a:bodyPr>
            <a:spAutoFit/>
          </a:bodyPr>
          <a:lstStyle/>
          <a:p>
            <a:r>
              <a:rPr lang="tr-TR"/>
              <a:t>Bakterilerin etkisiyle selüloz, CO</a:t>
            </a:r>
            <a:r>
              <a:rPr lang="tr-TR" baseline="-25000"/>
              <a:t>2</a:t>
            </a:r>
            <a:r>
              <a:rPr lang="tr-TR"/>
              <a:t>, CH</a:t>
            </a:r>
            <a:r>
              <a:rPr lang="tr-TR" baseline="-25000"/>
              <a:t>4</a:t>
            </a:r>
            <a:r>
              <a:rPr lang="tr-TR"/>
              <a:t> ve H</a:t>
            </a:r>
            <a:r>
              <a:rPr lang="tr-TR" baseline="-25000"/>
              <a:t>2</a:t>
            </a:r>
            <a:r>
              <a:rPr lang="tr-TR"/>
              <a:t>O’ya ayrılarak tamamen kaybolur </a:t>
            </a:r>
          </a:p>
        </p:txBody>
      </p:sp>
      <p:sp>
        <p:nvSpPr>
          <p:cNvPr id="11269" name="4 Dikdörtgen"/>
          <p:cNvSpPr>
            <a:spLocks noChangeArrowheads="1"/>
          </p:cNvSpPr>
          <p:nvPr/>
        </p:nvSpPr>
        <p:spPr bwMode="auto">
          <a:xfrm>
            <a:off x="1214438" y="3286125"/>
            <a:ext cx="7500937" cy="646113"/>
          </a:xfrm>
          <a:prstGeom prst="rect">
            <a:avLst/>
          </a:prstGeom>
          <a:noFill/>
          <a:ln w="9525">
            <a:noFill/>
            <a:miter lim="800000"/>
            <a:headEnd/>
            <a:tailEnd/>
          </a:ln>
        </p:spPr>
        <p:txBody>
          <a:bodyPr>
            <a:spAutoFit/>
          </a:bodyPr>
          <a:lstStyle/>
          <a:p>
            <a:r>
              <a:rPr lang="tr-TR"/>
              <a:t>Selülozun kaybolması ile geriye kalan kısım lignin bakımından zenginleşir.</a:t>
            </a:r>
          </a:p>
        </p:txBody>
      </p:sp>
      <p:sp>
        <p:nvSpPr>
          <p:cNvPr id="11270" name="5 Dikdörtgen"/>
          <p:cNvSpPr>
            <a:spLocks noChangeArrowheads="1"/>
          </p:cNvSpPr>
          <p:nvPr/>
        </p:nvSpPr>
        <p:spPr bwMode="auto">
          <a:xfrm>
            <a:off x="1285875" y="4000500"/>
            <a:ext cx="6643688" cy="369888"/>
          </a:xfrm>
          <a:prstGeom prst="rect">
            <a:avLst/>
          </a:prstGeom>
          <a:noFill/>
          <a:ln w="9525">
            <a:noFill/>
            <a:miter lim="800000"/>
            <a:headEnd/>
            <a:tailEnd/>
          </a:ln>
        </p:spPr>
        <p:txBody>
          <a:bodyPr>
            <a:spAutoFit/>
          </a:bodyPr>
          <a:lstStyle/>
          <a:p>
            <a:r>
              <a:rPr lang="tr-TR"/>
              <a:t>Ligninin sabunlaşması ile hümik asitler oluşur</a:t>
            </a:r>
          </a:p>
        </p:txBody>
      </p:sp>
      <p:sp>
        <p:nvSpPr>
          <p:cNvPr id="11271" name="6 Dikdörtgen"/>
          <p:cNvSpPr>
            <a:spLocks noChangeArrowheads="1"/>
          </p:cNvSpPr>
          <p:nvPr/>
        </p:nvSpPr>
        <p:spPr bwMode="auto">
          <a:xfrm>
            <a:off x="1285875" y="4357688"/>
            <a:ext cx="6715125" cy="646112"/>
          </a:xfrm>
          <a:prstGeom prst="rect">
            <a:avLst/>
          </a:prstGeom>
          <a:noFill/>
          <a:ln w="9525">
            <a:noFill/>
            <a:miter lim="800000"/>
            <a:headEnd/>
            <a:tailEnd/>
          </a:ln>
        </p:spPr>
        <p:txBody>
          <a:bodyPr>
            <a:spAutoFit/>
          </a:bodyPr>
          <a:lstStyle/>
          <a:p>
            <a:r>
              <a:rPr lang="tr-TR"/>
              <a:t>Hümik asitin yoğuşması ve moleküllerinden su çıkarması ile hümik maddeler oluşur.</a:t>
            </a:r>
          </a:p>
        </p:txBody>
      </p:sp>
      <p:sp>
        <p:nvSpPr>
          <p:cNvPr id="11272" name="7 Dikdörtgen"/>
          <p:cNvSpPr>
            <a:spLocks noChangeArrowheads="1"/>
          </p:cNvSpPr>
          <p:nvPr/>
        </p:nvSpPr>
        <p:spPr bwMode="auto">
          <a:xfrm>
            <a:off x="1428750" y="5072063"/>
            <a:ext cx="7072313" cy="646112"/>
          </a:xfrm>
          <a:prstGeom prst="rect">
            <a:avLst/>
          </a:prstGeom>
          <a:noFill/>
          <a:ln w="9525">
            <a:noFill/>
            <a:miter lim="800000"/>
            <a:headEnd/>
            <a:tailEnd/>
          </a:ln>
        </p:spPr>
        <p:txBody>
          <a:bodyPr>
            <a:spAutoFit/>
          </a:bodyPr>
          <a:lstStyle/>
          <a:p>
            <a:pPr>
              <a:spcBef>
                <a:spcPct val="50000"/>
              </a:spcBef>
            </a:pPr>
            <a:r>
              <a:rPr lang="tr-TR"/>
              <a:t>- Hümik maddelerden H</a:t>
            </a:r>
            <a:r>
              <a:rPr lang="tr-TR" baseline="-25000"/>
              <a:t>2</a:t>
            </a:r>
            <a:r>
              <a:rPr lang="tr-TR"/>
              <a:t>O, CO</a:t>
            </a:r>
            <a:r>
              <a:rPr lang="tr-TR" baseline="-25000"/>
              <a:t>2</a:t>
            </a:r>
            <a:r>
              <a:rPr lang="tr-TR"/>
              <a:t> ve CH</a:t>
            </a:r>
            <a:r>
              <a:rPr lang="tr-TR" baseline="-25000"/>
              <a:t>4</a:t>
            </a:r>
            <a:r>
              <a:rPr lang="tr-TR"/>
              <a:t> çıkarak linyitler ve taşkömürleri oluşur.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Dikdörtgen"/>
          <p:cNvSpPr>
            <a:spLocks noChangeArrowheads="1"/>
          </p:cNvSpPr>
          <p:nvPr/>
        </p:nvSpPr>
        <p:spPr bwMode="auto">
          <a:xfrm>
            <a:off x="785813" y="357188"/>
            <a:ext cx="3454400" cy="369887"/>
          </a:xfrm>
          <a:prstGeom prst="rect">
            <a:avLst/>
          </a:prstGeom>
          <a:noFill/>
          <a:ln w="9525">
            <a:noFill/>
            <a:miter lim="800000"/>
            <a:headEnd/>
            <a:tailEnd/>
          </a:ln>
        </p:spPr>
        <p:txBody>
          <a:bodyPr wrap="none">
            <a:spAutoFit/>
          </a:bodyPr>
          <a:lstStyle/>
          <a:p>
            <a:pPr algn="ctr"/>
            <a:r>
              <a:rPr lang="tr-TR" b="1"/>
              <a:t>KÖMÜRLEŞME (Coalification)</a:t>
            </a:r>
            <a:endParaRPr lang="tr-TR"/>
          </a:p>
        </p:txBody>
      </p:sp>
      <p:sp>
        <p:nvSpPr>
          <p:cNvPr id="12291" name="2 Dikdörtgen"/>
          <p:cNvSpPr>
            <a:spLocks noChangeArrowheads="1"/>
          </p:cNvSpPr>
          <p:nvPr/>
        </p:nvSpPr>
        <p:spPr bwMode="auto">
          <a:xfrm>
            <a:off x="1285875" y="1071563"/>
            <a:ext cx="2082800" cy="369887"/>
          </a:xfrm>
          <a:prstGeom prst="rect">
            <a:avLst/>
          </a:prstGeom>
          <a:noFill/>
          <a:ln w="9525">
            <a:noFill/>
            <a:miter lim="800000"/>
            <a:headEnd/>
            <a:tailEnd/>
          </a:ln>
        </p:spPr>
        <p:txBody>
          <a:bodyPr wrap="none">
            <a:spAutoFit/>
          </a:bodyPr>
          <a:lstStyle/>
          <a:p>
            <a:pPr algn="ctr"/>
            <a:r>
              <a:rPr lang="tr-TR"/>
              <a:t>Organik  Maddeler</a:t>
            </a:r>
          </a:p>
        </p:txBody>
      </p:sp>
      <p:sp>
        <p:nvSpPr>
          <p:cNvPr id="12292" name="3 Dikdörtgen"/>
          <p:cNvSpPr>
            <a:spLocks noChangeArrowheads="1"/>
          </p:cNvSpPr>
          <p:nvPr/>
        </p:nvSpPr>
        <p:spPr bwMode="auto">
          <a:xfrm>
            <a:off x="2000250" y="1571625"/>
            <a:ext cx="779463" cy="369888"/>
          </a:xfrm>
          <a:prstGeom prst="rect">
            <a:avLst/>
          </a:prstGeom>
          <a:noFill/>
          <a:ln w="9525">
            <a:noFill/>
            <a:miter lim="800000"/>
            <a:headEnd/>
            <a:tailEnd/>
          </a:ln>
        </p:spPr>
        <p:txBody>
          <a:bodyPr wrap="none">
            <a:spAutoFit/>
          </a:bodyPr>
          <a:lstStyle/>
          <a:p>
            <a:pPr algn="ctr"/>
            <a:r>
              <a:rPr lang="tr-TR"/>
              <a:t>Turba</a:t>
            </a:r>
          </a:p>
        </p:txBody>
      </p:sp>
      <p:sp>
        <p:nvSpPr>
          <p:cNvPr id="12293" name="4 Dikdörtgen"/>
          <p:cNvSpPr>
            <a:spLocks noChangeArrowheads="1"/>
          </p:cNvSpPr>
          <p:nvPr/>
        </p:nvSpPr>
        <p:spPr bwMode="auto">
          <a:xfrm>
            <a:off x="2071688" y="2214563"/>
            <a:ext cx="723900" cy="369887"/>
          </a:xfrm>
          <a:prstGeom prst="rect">
            <a:avLst/>
          </a:prstGeom>
          <a:noFill/>
          <a:ln w="9525">
            <a:noFill/>
            <a:miter lim="800000"/>
            <a:headEnd/>
            <a:tailEnd/>
          </a:ln>
        </p:spPr>
        <p:txBody>
          <a:bodyPr wrap="none">
            <a:spAutoFit/>
          </a:bodyPr>
          <a:lstStyle/>
          <a:p>
            <a:pPr algn="ctr"/>
            <a:r>
              <a:rPr lang="tr-TR"/>
              <a:t>Linyit</a:t>
            </a:r>
          </a:p>
        </p:txBody>
      </p:sp>
      <p:sp>
        <p:nvSpPr>
          <p:cNvPr id="12294" name="5 Dikdörtgen"/>
          <p:cNvSpPr>
            <a:spLocks noChangeArrowheads="1"/>
          </p:cNvSpPr>
          <p:nvPr/>
        </p:nvSpPr>
        <p:spPr bwMode="auto">
          <a:xfrm>
            <a:off x="1500188" y="2643188"/>
            <a:ext cx="2032000" cy="369887"/>
          </a:xfrm>
          <a:prstGeom prst="rect">
            <a:avLst/>
          </a:prstGeom>
          <a:noFill/>
          <a:ln w="9525">
            <a:noFill/>
            <a:miter lim="800000"/>
            <a:headEnd/>
            <a:tailEnd/>
          </a:ln>
        </p:spPr>
        <p:txBody>
          <a:bodyPr wrap="none">
            <a:spAutoFit/>
          </a:bodyPr>
          <a:lstStyle/>
          <a:p>
            <a:pPr algn="ctr"/>
            <a:r>
              <a:rPr lang="tr-TR"/>
              <a:t>Alt Bitümlü Kömür</a:t>
            </a:r>
          </a:p>
        </p:txBody>
      </p:sp>
      <p:sp>
        <p:nvSpPr>
          <p:cNvPr id="12295" name="6 Dikdörtgen"/>
          <p:cNvSpPr>
            <a:spLocks noChangeArrowheads="1"/>
          </p:cNvSpPr>
          <p:nvPr/>
        </p:nvSpPr>
        <p:spPr bwMode="auto">
          <a:xfrm>
            <a:off x="1785938" y="3214688"/>
            <a:ext cx="1312862" cy="369887"/>
          </a:xfrm>
          <a:prstGeom prst="rect">
            <a:avLst/>
          </a:prstGeom>
          <a:noFill/>
          <a:ln w="9525">
            <a:noFill/>
            <a:miter lim="800000"/>
            <a:headEnd/>
            <a:tailEnd/>
          </a:ln>
        </p:spPr>
        <p:txBody>
          <a:bodyPr wrap="none">
            <a:spAutoFit/>
          </a:bodyPr>
          <a:lstStyle/>
          <a:p>
            <a:pPr algn="ctr"/>
            <a:r>
              <a:rPr lang="tr-TR"/>
              <a:t>Taşkömürü</a:t>
            </a:r>
          </a:p>
        </p:txBody>
      </p:sp>
      <p:sp>
        <p:nvSpPr>
          <p:cNvPr id="12296" name="7 Dikdörtgen"/>
          <p:cNvSpPr>
            <a:spLocks noChangeArrowheads="1"/>
          </p:cNvSpPr>
          <p:nvPr/>
        </p:nvSpPr>
        <p:spPr bwMode="auto">
          <a:xfrm>
            <a:off x="1928813" y="3786188"/>
            <a:ext cx="966787" cy="369887"/>
          </a:xfrm>
          <a:prstGeom prst="rect">
            <a:avLst/>
          </a:prstGeom>
          <a:noFill/>
          <a:ln w="9525">
            <a:noFill/>
            <a:miter lim="800000"/>
            <a:headEnd/>
            <a:tailEnd/>
          </a:ln>
        </p:spPr>
        <p:txBody>
          <a:bodyPr wrap="none">
            <a:spAutoFit/>
          </a:bodyPr>
          <a:lstStyle/>
          <a:p>
            <a:pPr algn="ctr"/>
            <a:r>
              <a:rPr lang="tr-TR"/>
              <a:t>Antrasit</a:t>
            </a:r>
          </a:p>
        </p:txBody>
      </p:sp>
      <p:sp>
        <p:nvSpPr>
          <p:cNvPr id="12297" name="8 Dikdörtgen"/>
          <p:cNvSpPr>
            <a:spLocks noChangeArrowheads="1"/>
          </p:cNvSpPr>
          <p:nvPr/>
        </p:nvSpPr>
        <p:spPr bwMode="auto">
          <a:xfrm>
            <a:off x="1857375" y="4357688"/>
            <a:ext cx="1544638" cy="369887"/>
          </a:xfrm>
          <a:prstGeom prst="rect">
            <a:avLst/>
          </a:prstGeom>
          <a:noFill/>
          <a:ln w="9525">
            <a:noFill/>
            <a:miter lim="800000"/>
            <a:headEnd/>
            <a:tailEnd/>
          </a:ln>
        </p:spPr>
        <p:txBody>
          <a:bodyPr wrap="none">
            <a:spAutoFit/>
          </a:bodyPr>
          <a:lstStyle/>
          <a:p>
            <a:pPr algn="ctr"/>
            <a:r>
              <a:rPr lang="tr-TR"/>
              <a:t>Grafit (Saf C)</a:t>
            </a:r>
          </a:p>
        </p:txBody>
      </p:sp>
      <p:grpSp>
        <p:nvGrpSpPr>
          <p:cNvPr id="2" name="Group 26"/>
          <p:cNvGrpSpPr>
            <a:grpSpLocks/>
          </p:cNvGrpSpPr>
          <p:nvPr/>
        </p:nvGrpSpPr>
        <p:grpSpPr bwMode="auto">
          <a:xfrm>
            <a:off x="3500438" y="1714500"/>
            <a:ext cx="2643187" cy="1714500"/>
            <a:chOff x="3288" y="754"/>
            <a:chExt cx="2336" cy="1406"/>
          </a:xfrm>
        </p:grpSpPr>
        <p:sp>
          <p:nvSpPr>
            <p:cNvPr id="12307" name="AutoShape 24"/>
            <p:cNvSpPr>
              <a:spLocks/>
            </p:cNvSpPr>
            <p:nvPr/>
          </p:nvSpPr>
          <p:spPr bwMode="auto">
            <a:xfrm>
              <a:off x="3288" y="754"/>
              <a:ext cx="363" cy="1406"/>
            </a:xfrm>
            <a:prstGeom prst="rightBrace">
              <a:avLst>
                <a:gd name="adj1" fmla="val 32277"/>
                <a:gd name="adj2" fmla="val 50000"/>
              </a:avLst>
            </a:prstGeom>
            <a:noFill/>
            <a:ln w="9525">
              <a:solidFill>
                <a:schemeClr val="tx1"/>
              </a:solidFill>
              <a:round/>
              <a:headEnd/>
              <a:tailEnd/>
            </a:ln>
          </p:spPr>
          <p:txBody>
            <a:bodyPr wrap="none" anchor="ctr"/>
            <a:lstStyle/>
            <a:p>
              <a:endParaRPr lang="tr-TR"/>
            </a:p>
          </p:txBody>
        </p:sp>
        <p:sp>
          <p:nvSpPr>
            <p:cNvPr id="12308" name="Text Box 25"/>
            <p:cNvSpPr txBox="1">
              <a:spLocks noChangeArrowheads="1"/>
            </p:cNvSpPr>
            <p:nvPr/>
          </p:nvSpPr>
          <p:spPr bwMode="auto">
            <a:xfrm>
              <a:off x="3606" y="1344"/>
              <a:ext cx="2018" cy="212"/>
            </a:xfrm>
            <a:prstGeom prst="rect">
              <a:avLst/>
            </a:prstGeom>
            <a:noFill/>
            <a:ln w="9525">
              <a:noFill/>
              <a:miter lim="800000"/>
              <a:headEnd/>
              <a:tailEnd/>
            </a:ln>
          </p:spPr>
          <p:txBody>
            <a:bodyPr>
              <a:spAutoFit/>
            </a:bodyPr>
            <a:lstStyle/>
            <a:p>
              <a:pPr>
                <a:spcBef>
                  <a:spcPct val="50000"/>
                </a:spcBef>
              </a:pPr>
              <a:r>
                <a:rPr lang="tr-TR" sz="1600"/>
                <a:t>H</a:t>
              </a:r>
              <a:r>
                <a:rPr lang="tr-TR" sz="1600" baseline="-25000"/>
                <a:t>2</a:t>
              </a:r>
              <a:r>
                <a:rPr lang="tr-TR" sz="1600"/>
                <a:t>O, H</a:t>
              </a:r>
              <a:r>
                <a:rPr lang="tr-TR" sz="1600" baseline="-25000"/>
                <a:t>2</a:t>
              </a:r>
              <a:r>
                <a:rPr lang="tr-TR" sz="1600"/>
                <a:t>O Buharı, CO</a:t>
              </a:r>
              <a:r>
                <a:rPr lang="tr-TR" sz="1600" baseline="-25000"/>
                <a:t>2</a:t>
              </a:r>
              <a:r>
                <a:rPr lang="tr-TR" sz="1600"/>
                <a:t>, O</a:t>
              </a:r>
              <a:r>
                <a:rPr lang="tr-TR" sz="1600" baseline="-25000"/>
                <a:t>2</a:t>
              </a:r>
              <a:r>
                <a:rPr lang="tr-TR" sz="1600"/>
                <a:t> uzaklaşır</a:t>
              </a:r>
            </a:p>
          </p:txBody>
        </p:sp>
      </p:grpSp>
      <p:sp>
        <p:nvSpPr>
          <p:cNvPr id="12299" name="12 Dikdörtgen"/>
          <p:cNvSpPr>
            <a:spLocks noChangeArrowheads="1"/>
          </p:cNvSpPr>
          <p:nvPr/>
        </p:nvSpPr>
        <p:spPr bwMode="auto">
          <a:xfrm>
            <a:off x="4143375" y="3500438"/>
            <a:ext cx="1423988" cy="369887"/>
          </a:xfrm>
          <a:prstGeom prst="rect">
            <a:avLst/>
          </a:prstGeom>
          <a:noFill/>
          <a:ln w="9525">
            <a:noFill/>
            <a:miter lim="800000"/>
            <a:headEnd/>
            <a:tailEnd/>
          </a:ln>
        </p:spPr>
        <p:txBody>
          <a:bodyPr wrap="none">
            <a:spAutoFit/>
          </a:bodyPr>
          <a:lstStyle/>
          <a:p>
            <a:pPr>
              <a:spcBef>
                <a:spcPct val="50000"/>
              </a:spcBef>
            </a:pPr>
            <a:r>
              <a:rPr lang="tr-TR"/>
              <a:t>H</a:t>
            </a:r>
            <a:r>
              <a:rPr lang="tr-TR" baseline="-25000"/>
              <a:t>2</a:t>
            </a:r>
            <a:r>
              <a:rPr lang="tr-TR"/>
              <a:t> uzaklaşır</a:t>
            </a:r>
          </a:p>
        </p:txBody>
      </p:sp>
      <p:sp>
        <p:nvSpPr>
          <p:cNvPr id="12300" name="Line 28"/>
          <p:cNvSpPr>
            <a:spLocks noChangeShapeType="1"/>
          </p:cNvSpPr>
          <p:nvPr/>
        </p:nvSpPr>
        <p:spPr bwMode="auto">
          <a:xfrm>
            <a:off x="3143250" y="3714750"/>
            <a:ext cx="1079500" cy="0"/>
          </a:xfrm>
          <a:prstGeom prst="line">
            <a:avLst/>
          </a:prstGeom>
          <a:noFill/>
          <a:ln w="9525">
            <a:solidFill>
              <a:schemeClr val="tx1"/>
            </a:solidFill>
            <a:round/>
            <a:headEnd/>
            <a:tailEnd type="triangle" w="med" len="med"/>
          </a:ln>
        </p:spPr>
        <p:txBody>
          <a:bodyPr/>
          <a:lstStyle/>
          <a:p>
            <a:endParaRPr lang="tr-TR"/>
          </a:p>
        </p:txBody>
      </p:sp>
      <p:cxnSp>
        <p:nvCxnSpPr>
          <p:cNvPr id="25" name="24 Düz Ok Bağlayıcısı"/>
          <p:cNvCxnSpPr/>
          <p:nvPr/>
        </p:nvCxnSpPr>
        <p:spPr>
          <a:xfrm rot="5400000">
            <a:off x="2286794" y="1499394"/>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Düz Ok Bağlayıcısı"/>
          <p:cNvCxnSpPr/>
          <p:nvPr/>
        </p:nvCxnSpPr>
        <p:spPr>
          <a:xfrm rot="5400000">
            <a:off x="2286794" y="2070894"/>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Düz Ok Bağlayıcısı"/>
          <p:cNvCxnSpPr/>
          <p:nvPr/>
        </p:nvCxnSpPr>
        <p:spPr>
          <a:xfrm rot="5400000">
            <a:off x="2286794" y="2642394"/>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29 Düz Ok Bağlayıcısı"/>
          <p:cNvCxnSpPr/>
          <p:nvPr/>
        </p:nvCxnSpPr>
        <p:spPr>
          <a:xfrm rot="5400000">
            <a:off x="2286794" y="3142456"/>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Düz Ok Bağlayıcısı"/>
          <p:cNvCxnSpPr/>
          <p:nvPr/>
        </p:nvCxnSpPr>
        <p:spPr>
          <a:xfrm rot="5400000">
            <a:off x="2286794" y="3713956"/>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31 Düz Ok Bağlayıcısı"/>
          <p:cNvCxnSpPr/>
          <p:nvPr/>
        </p:nvCxnSpPr>
        <p:spPr>
          <a:xfrm rot="5400000">
            <a:off x="2215357" y="4214019"/>
            <a:ext cx="285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Dikdörtgen"/>
          <p:cNvSpPr>
            <a:spLocks noChangeArrowheads="1"/>
          </p:cNvSpPr>
          <p:nvPr/>
        </p:nvSpPr>
        <p:spPr bwMode="auto">
          <a:xfrm>
            <a:off x="2214563" y="1214438"/>
            <a:ext cx="4572000" cy="4154487"/>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hlinkClick r:id="rId2" tooltip="Jeolojik devir"/>
              </a:rPr>
              <a:t>Jeolojik devirde</a:t>
            </a:r>
            <a:r>
              <a:rPr lang="tr-TR" sz="2400">
                <a:latin typeface="Times New Roman" pitchFamily="18" charset="0"/>
                <a:cs typeface="Times New Roman" pitchFamily="18" charset="0"/>
              </a:rPr>
              <a:t> iki büyük kömür oluşum çağı vardır. Bunlardan daha eski olanı </a:t>
            </a:r>
            <a:r>
              <a:rPr lang="tr-TR" sz="2400">
                <a:latin typeface="Times New Roman" pitchFamily="18" charset="0"/>
                <a:cs typeface="Times New Roman" pitchFamily="18" charset="0"/>
                <a:hlinkClick r:id="rId3" tooltip="Karbonifer"/>
              </a:rPr>
              <a:t>Karbonifer</a:t>
            </a:r>
            <a:r>
              <a:rPr lang="tr-TR" sz="2400">
                <a:latin typeface="Times New Roman" pitchFamily="18" charset="0"/>
                <a:cs typeface="Times New Roman" pitchFamily="18" charset="0"/>
              </a:rPr>
              <a:t> (345-280 milyon yıl önce) ve </a:t>
            </a:r>
            <a:r>
              <a:rPr lang="tr-TR" sz="2400">
                <a:latin typeface="Times New Roman" pitchFamily="18" charset="0"/>
                <a:cs typeface="Times New Roman" pitchFamily="18" charset="0"/>
                <a:hlinkClick r:id="rId4" tooltip="Permiyen"/>
              </a:rPr>
              <a:t>Permiyen</a:t>
            </a:r>
            <a:r>
              <a:rPr lang="tr-TR" sz="2400">
                <a:latin typeface="Times New Roman" pitchFamily="18" charset="0"/>
                <a:cs typeface="Times New Roman" pitchFamily="18" charset="0"/>
              </a:rPr>
              <a:t> (280-225) dönemlerini kapsar.</a:t>
            </a:r>
            <a:r>
              <a:rPr lang="tr-TR" sz="2400">
                <a:latin typeface="Calibri" pitchFamily="34" charset="0"/>
              </a:rPr>
              <a:t> İkinci büyük kömürleşme çağı ise </a:t>
            </a:r>
            <a:r>
              <a:rPr lang="tr-TR" sz="2400">
                <a:latin typeface="Calibri" pitchFamily="34" charset="0"/>
                <a:hlinkClick r:id="rId5" tooltip="Kretase"/>
              </a:rPr>
              <a:t>Kretase</a:t>
            </a:r>
            <a:r>
              <a:rPr lang="tr-TR" sz="2400">
                <a:latin typeface="Calibri" pitchFamily="34" charset="0"/>
              </a:rPr>
              <a:t> (tebeşir) döneminde başladı ve </a:t>
            </a:r>
            <a:r>
              <a:rPr lang="tr-TR" sz="2400">
                <a:latin typeface="Calibri" pitchFamily="34" charset="0"/>
                <a:hlinkClick r:id="rId6" tooltip="Tersiyer"/>
              </a:rPr>
              <a:t>tersiyer</a:t>
            </a:r>
            <a:r>
              <a:rPr lang="tr-TR" sz="2400">
                <a:latin typeface="Calibri" pitchFamily="34" charset="0"/>
              </a:rPr>
              <a:t> dönemi sırasında sona erdi. Dünyadaki </a:t>
            </a:r>
            <a:r>
              <a:rPr lang="tr-TR" sz="2400">
                <a:latin typeface="Calibri" pitchFamily="34" charset="0"/>
                <a:hlinkClick r:id="rId7" tooltip="Linyit"/>
              </a:rPr>
              <a:t>linyitlerin</a:t>
            </a:r>
            <a:r>
              <a:rPr lang="tr-TR" sz="2400">
                <a:latin typeface="Calibri" pitchFamily="34" charset="0"/>
              </a:rPr>
              <a:t> ve yağsız kömürlerin çoğu bu dönemde oluşmuştur. </a:t>
            </a:r>
            <a:endParaRPr lang="tr-TR"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Dikdörtgen"/>
          <p:cNvSpPr>
            <a:spLocks noChangeArrowheads="1"/>
          </p:cNvSpPr>
          <p:nvPr/>
        </p:nvSpPr>
        <p:spPr bwMode="auto">
          <a:xfrm>
            <a:off x="2357438" y="2143125"/>
            <a:ext cx="4572000" cy="2308225"/>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rPr>
              <a:t>Kömürlerin türediği bitkilerden geriye çok az iz kalmıştır. Kömür katmanlarının altında ve üstünde yer alan </a:t>
            </a:r>
            <a:r>
              <a:rPr lang="tr-TR" sz="2400">
                <a:latin typeface="Times New Roman" pitchFamily="18" charset="0"/>
                <a:cs typeface="Times New Roman" pitchFamily="18" charset="0"/>
                <a:hlinkClick r:id="rId2" tooltip="Kayaç"/>
              </a:rPr>
              <a:t>kayaçlarda</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3" tooltip="Eğreltiotu"/>
              </a:rPr>
              <a:t>eğreltiotları</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4" tooltip="Kibritotu (sayfa mevcut değil)"/>
              </a:rPr>
              <a:t>kibritotları</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5" tooltip="Atkuyruğu"/>
              </a:rPr>
              <a:t>atkuyrukları</a:t>
            </a:r>
            <a:r>
              <a:rPr lang="tr-TR" sz="2400">
                <a:latin typeface="Times New Roman" pitchFamily="18" charset="0"/>
                <a:cs typeface="Times New Roman" pitchFamily="18" charset="0"/>
              </a:rPr>
              <a:t> ve birçok bitki fosiline rastlanabilir.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Dikdörtgen"/>
          <p:cNvSpPr>
            <a:spLocks noChangeArrowheads="1"/>
          </p:cNvSpPr>
          <p:nvPr/>
        </p:nvSpPr>
        <p:spPr bwMode="auto">
          <a:xfrm>
            <a:off x="2286000" y="1428750"/>
            <a:ext cx="4572000" cy="3416300"/>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rPr>
              <a:t>Kömürler yoğunluk, gözeneklilik, sertlik ve parlaklık bakımından farklılık gösterebilir. Genellikle kömür türleri bazı </a:t>
            </a:r>
            <a:r>
              <a:rPr lang="tr-TR" sz="2400">
                <a:latin typeface="Times New Roman" pitchFamily="18" charset="0"/>
                <a:cs typeface="Times New Roman" pitchFamily="18" charset="0"/>
                <a:hlinkClick r:id="rId2" tooltip="İnorganik"/>
              </a:rPr>
              <a:t>inorganik</a:t>
            </a:r>
            <a:r>
              <a:rPr lang="tr-TR" sz="2400">
                <a:latin typeface="Times New Roman" pitchFamily="18" charset="0"/>
                <a:cs typeface="Times New Roman" pitchFamily="18" charset="0"/>
              </a:rPr>
              <a:t> maddeler, genelliklede </a:t>
            </a:r>
            <a:r>
              <a:rPr lang="tr-TR" sz="2400">
                <a:latin typeface="Times New Roman" pitchFamily="18" charset="0"/>
                <a:cs typeface="Times New Roman" pitchFamily="18" charset="0"/>
                <a:hlinkClick r:id="rId3" tooltip="Kil"/>
              </a:rPr>
              <a:t>killer</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4" tooltip="Sülfür"/>
              </a:rPr>
              <a:t>sülfürler</a:t>
            </a:r>
            <a:r>
              <a:rPr lang="tr-TR" sz="2400">
                <a:latin typeface="Times New Roman" pitchFamily="18" charset="0"/>
                <a:cs typeface="Times New Roman" pitchFamily="18" charset="0"/>
              </a:rPr>
              <a:t> ve </a:t>
            </a:r>
            <a:r>
              <a:rPr lang="tr-TR" sz="2400">
                <a:latin typeface="Times New Roman" pitchFamily="18" charset="0"/>
                <a:cs typeface="Times New Roman" pitchFamily="18" charset="0"/>
                <a:hlinkClick r:id="rId5" tooltip="Klorür"/>
              </a:rPr>
              <a:t>klorürler</a:t>
            </a:r>
            <a:r>
              <a:rPr lang="tr-TR" sz="2400">
                <a:latin typeface="Times New Roman" pitchFamily="18" charset="0"/>
                <a:cs typeface="Times New Roman" pitchFamily="18" charset="0"/>
              </a:rPr>
              <a:t> içerir. Bunlar da az miktarda </a:t>
            </a:r>
            <a:r>
              <a:rPr lang="tr-TR" sz="2400">
                <a:latin typeface="Times New Roman" pitchFamily="18" charset="0"/>
                <a:cs typeface="Times New Roman" pitchFamily="18" charset="0"/>
                <a:hlinkClick r:id="rId6" tooltip="Civa"/>
              </a:rPr>
              <a:t>civa</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7" tooltip="Titan"/>
              </a:rPr>
              <a:t>titan</a:t>
            </a:r>
            <a:r>
              <a:rPr lang="tr-TR" sz="2400">
                <a:latin typeface="Times New Roman" pitchFamily="18" charset="0"/>
                <a:cs typeface="Times New Roman" pitchFamily="18" charset="0"/>
              </a:rPr>
              <a:t> ve </a:t>
            </a:r>
            <a:r>
              <a:rPr lang="tr-TR" sz="2400">
                <a:latin typeface="Times New Roman" pitchFamily="18" charset="0"/>
                <a:cs typeface="Times New Roman" pitchFamily="18" charset="0"/>
                <a:hlinkClick r:id="rId8" tooltip="Manganez"/>
              </a:rPr>
              <a:t>manganez</a:t>
            </a:r>
            <a:r>
              <a:rPr lang="tr-TR" sz="2400">
                <a:latin typeface="Times New Roman" pitchFamily="18" charset="0"/>
                <a:cs typeface="Times New Roman" pitchFamily="18" charset="0"/>
              </a:rPr>
              <a:t> gibi bazı elementler de içerir.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Dikdörtgen"/>
          <p:cNvSpPr>
            <a:spLocks noChangeArrowheads="1"/>
          </p:cNvSpPr>
          <p:nvPr/>
        </p:nvSpPr>
        <p:spPr bwMode="auto">
          <a:xfrm>
            <a:off x="2286000" y="1785938"/>
            <a:ext cx="4572000" cy="2246312"/>
          </a:xfrm>
          <a:prstGeom prst="rect">
            <a:avLst/>
          </a:prstGeom>
          <a:noFill/>
          <a:ln w="9525">
            <a:noFill/>
            <a:miter lim="800000"/>
            <a:headEnd/>
            <a:tailEnd/>
          </a:ln>
        </p:spPr>
        <p:txBody>
          <a:bodyPr>
            <a:spAutoFit/>
          </a:bodyPr>
          <a:lstStyle/>
          <a:p>
            <a:pPr algn="just"/>
            <a:r>
              <a:rPr lang="tr-TR" sz="2000">
                <a:latin typeface="Times New Roman" pitchFamily="18" charset="0"/>
                <a:cs typeface="Times New Roman" pitchFamily="18" charset="0"/>
              </a:rPr>
              <a:t>Kömür: Bitkiler öldükten sonra, bakteriler etkisiyle değişime uğrar. Eğer su altında kalarak değişime uğrarsa, C (karbon) miktarı artarak kömürleşme başlar. C miktarı %60 ise </a:t>
            </a:r>
            <a:r>
              <a:rPr lang="tr-TR" sz="2000">
                <a:latin typeface="Times New Roman" pitchFamily="18" charset="0"/>
                <a:cs typeface="Times New Roman" pitchFamily="18" charset="0"/>
                <a:hlinkClick r:id="rId2" tooltip="Turba"/>
              </a:rPr>
              <a:t>turba</a:t>
            </a:r>
            <a:r>
              <a:rPr lang="tr-TR" sz="2000">
                <a:latin typeface="Times New Roman" pitchFamily="18" charset="0"/>
                <a:cs typeface="Times New Roman" pitchFamily="18" charset="0"/>
              </a:rPr>
              <a:t>, C miktarı %70 ise </a:t>
            </a:r>
            <a:r>
              <a:rPr lang="tr-TR" sz="2000">
                <a:latin typeface="Times New Roman" pitchFamily="18" charset="0"/>
                <a:cs typeface="Times New Roman" pitchFamily="18" charset="0"/>
                <a:hlinkClick r:id="rId3" tooltip="Linyit"/>
              </a:rPr>
              <a:t>linyit</a:t>
            </a:r>
            <a:r>
              <a:rPr lang="tr-TR" sz="2000">
                <a:latin typeface="Times New Roman" pitchFamily="18" charset="0"/>
                <a:cs typeface="Times New Roman" pitchFamily="18" charset="0"/>
              </a:rPr>
              <a:t>, C miktarı %80–90 ise taş kömürü, C miktarı %94 ise </a:t>
            </a:r>
            <a:r>
              <a:rPr lang="tr-TR" sz="2000">
                <a:latin typeface="Times New Roman" pitchFamily="18" charset="0"/>
                <a:cs typeface="Times New Roman" pitchFamily="18" charset="0"/>
                <a:hlinkClick r:id="rId4" tooltip="Antrasit"/>
              </a:rPr>
              <a:t>antrasit</a:t>
            </a:r>
            <a:r>
              <a:rPr lang="tr-TR" sz="2000">
                <a:latin typeface="Times New Roman" pitchFamily="18" charset="0"/>
                <a:cs typeface="Times New Roman" pitchFamily="18" charset="0"/>
              </a:rPr>
              <a:t> adını alır...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3"/>
          <p:cNvPicPr>
            <a:picLocks noChangeAspect="1"/>
          </p:cNvPicPr>
          <p:nvPr/>
        </p:nvPicPr>
        <p:blipFill>
          <a:blip r:embed="rId2" cstate="print"/>
          <a:srcRect/>
          <a:stretch>
            <a:fillRect/>
          </a:stretch>
        </p:blipFill>
        <p:spPr bwMode="auto">
          <a:xfrm>
            <a:off x="2143125" y="1857375"/>
            <a:ext cx="4657725" cy="2838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Dikdörtgen"/>
          <p:cNvSpPr>
            <a:spLocks noChangeArrowheads="1"/>
          </p:cNvSpPr>
          <p:nvPr/>
        </p:nvSpPr>
        <p:spPr bwMode="auto">
          <a:xfrm>
            <a:off x="2357438" y="714375"/>
            <a:ext cx="4211637" cy="369888"/>
          </a:xfrm>
          <a:prstGeom prst="rect">
            <a:avLst/>
          </a:prstGeom>
          <a:noFill/>
          <a:ln w="9525">
            <a:noFill/>
            <a:miter lim="800000"/>
            <a:headEnd/>
            <a:tailEnd/>
          </a:ln>
        </p:spPr>
        <p:txBody>
          <a:bodyPr wrap="none">
            <a:spAutoFit/>
          </a:bodyPr>
          <a:lstStyle/>
          <a:p>
            <a:r>
              <a:rPr lang="en-US"/>
              <a:t>Formation of coal from swamp deposits</a:t>
            </a:r>
            <a:endParaRPr lang="tr-TR"/>
          </a:p>
        </p:txBody>
      </p:sp>
      <p:pic>
        <p:nvPicPr>
          <p:cNvPr id="18435" name="Picture 4" descr="D:\Art\chernicoff\Ch06\06_26a.jpg"/>
          <p:cNvPicPr>
            <a:picLocks noChangeAspect="1" noChangeArrowheads="1"/>
          </p:cNvPicPr>
          <p:nvPr/>
        </p:nvPicPr>
        <p:blipFill>
          <a:blip r:embed="rId2" cstate="print"/>
          <a:srcRect/>
          <a:stretch>
            <a:fillRect/>
          </a:stretch>
        </p:blipFill>
        <p:spPr bwMode="auto">
          <a:xfrm>
            <a:off x="714375" y="1285875"/>
            <a:ext cx="7772400" cy="4857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descr="D:\Art\chernicoff\Ch06\06_26b.jpg"/>
          <p:cNvPicPr>
            <a:picLocks noChangeAspect="1" noChangeArrowheads="1"/>
          </p:cNvPicPr>
          <p:nvPr/>
        </p:nvPicPr>
        <p:blipFill>
          <a:blip r:embed="rId2" cstate="print"/>
          <a:srcRect/>
          <a:stretch>
            <a:fillRect/>
          </a:stretch>
        </p:blipFill>
        <p:spPr bwMode="auto">
          <a:xfrm>
            <a:off x="428625" y="642938"/>
            <a:ext cx="8382000" cy="541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Dikdörtgen"/>
          <p:cNvSpPr>
            <a:spLocks noChangeArrowheads="1"/>
          </p:cNvSpPr>
          <p:nvPr/>
        </p:nvSpPr>
        <p:spPr bwMode="auto">
          <a:xfrm>
            <a:off x="2286000" y="2071688"/>
            <a:ext cx="4572000" cy="2062162"/>
          </a:xfrm>
          <a:prstGeom prst="rect">
            <a:avLst/>
          </a:prstGeom>
          <a:noFill/>
          <a:ln w="9525">
            <a:noFill/>
            <a:miter lim="800000"/>
            <a:headEnd/>
            <a:tailEnd/>
          </a:ln>
        </p:spPr>
        <p:txBody>
          <a:bodyPr>
            <a:spAutoFit/>
          </a:bodyPr>
          <a:lstStyle/>
          <a:p>
            <a:pPr algn="just"/>
            <a:r>
              <a:rPr lang="tr-TR" sz="3200" b="1">
                <a:latin typeface="Times New Roman" pitchFamily="18" charset="0"/>
                <a:cs typeface="Times New Roman" pitchFamily="18" charset="0"/>
              </a:rPr>
              <a:t>Sınıflandırma</a:t>
            </a:r>
          </a:p>
          <a:p>
            <a:pPr algn="just"/>
            <a:r>
              <a:rPr lang="tr-TR" sz="2400">
                <a:latin typeface="Times New Roman" pitchFamily="18" charset="0"/>
                <a:cs typeface="Times New Roman" pitchFamily="18" charset="0"/>
              </a:rPr>
              <a:t>Kömürler çeşitli şekillerde sınıflandırılabilir. Üç tip kömür vardır: </a:t>
            </a:r>
            <a:r>
              <a:rPr lang="tr-TR" sz="2400">
                <a:latin typeface="Times New Roman" pitchFamily="18" charset="0"/>
                <a:cs typeface="Times New Roman" pitchFamily="18" charset="0"/>
                <a:hlinkClick r:id="rId2" tooltip="Antrasit"/>
              </a:rPr>
              <a:t>antrasit</a:t>
            </a:r>
            <a:r>
              <a:rPr lang="tr-TR" sz="2400">
                <a:latin typeface="Times New Roman" pitchFamily="18" charset="0"/>
                <a:cs typeface="Times New Roman" pitchFamily="18" charset="0"/>
              </a:rPr>
              <a:t>, taş kömürü ve </a:t>
            </a:r>
            <a:r>
              <a:rPr lang="tr-TR" sz="2400">
                <a:latin typeface="Times New Roman" pitchFamily="18" charset="0"/>
                <a:cs typeface="Times New Roman" pitchFamily="18" charset="0"/>
                <a:hlinkClick r:id="rId3" tooltip="Linyit"/>
              </a:rPr>
              <a:t>linyit</a:t>
            </a:r>
            <a:r>
              <a:rPr lang="tr-TR" sz="240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upload.wikimedia.org/wikipedia/commons/b/b6/Coal.jpg"/>
          <p:cNvPicPr>
            <a:picLocks noChangeAspect="1" noChangeArrowheads="1"/>
          </p:cNvPicPr>
          <p:nvPr/>
        </p:nvPicPr>
        <p:blipFill>
          <a:blip r:embed="rId2" cstate="print"/>
          <a:srcRect/>
          <a:stretch>
            <a:fillRect/>
          </a:stretch>
        </p:blipFill>
        <p:spPr bwMode="auto">
          <a:xfrm>
            <a:off x="5572125" y="285750"/>
            <a:ext cx="2714625" cy="2813050"/>
          </a:xfrm>
          <a:prstGeom prst="rect">
            <a:avLst/>
          </a:prstGeom>
          <a:noFill/>
          <a:ln w="9525">
            <a:noFill/>
            <a:miter lim="800000"/>
            <a:headEnd/>
            <a:tailEnd/>
          </a:ln>
        </p:spPr>
      </p:pic>
      <p:sp>
        <p:nvSpPr>
          <p:cNvPr id="3075" name="4 Metin kutusu"/>
          <p:cNvSpPr txBox="1">
            <a:spLocks noChangeArrowheads="1"/>
          </p:cNvSpPr>
          <p:nvPr/>
        </p:nvSpPr>
        <p:spPr bwMode="auto">
          <a:xfrm>
            <a:off x="785813" y="4286250"/>
            <a:ext cx="6215062" cy="1816100"/>
          </a:xfrm>
          <a:prstGeom prst="rect">
            <a:avLst/>
          </a:prstGeom>
          <a:noFill/>
          <a:ln w="9525">
            <a:noFill/>
            <a:miter lim="800000"/>
            <a:headEnd/>
            <a:tailEnd/>
          </a:ln>
        </p:spPr>
        <p:txBody>
          <a:bodyPr>
            <a:spAutoFit/>
          </a:bodyPr>
          <a:lstStyle/>
          <a:p>
            <a:pPr algn="just"/>
            <a:r>
              <a:rPr lang="tr-TR" sz="2800" b="1">
                <a:latin typeface="Times New Roman" pitchFamily="18" charset="0"/>
                <a:cs typeface="Times New Roman" pitchFamily="18" charset="0"/>
              </a:rPr>
              <a:t>Kömür</a:t>
            </a:r>
            <a:r>
              <a:rPr lang="tr-TR" sz="2800">
                <a:latin typeface="Times New Roman" pitchFamily="18" charset="0"/>
                <a:cs typeface="Times New Roman" pitchFamily="18" charset="0"/>
              </a:rPr>
              <a:t>, katmanlı </a:t>
            </a:r>
            <a:r>
              <a:rPr lang="tr-TR" sz="2800">
                <a:latin typeface="Times New Roman" pitchFamily="18" charset="0"/>
                <a:cs typeface="Times New Roman" pitchFamily="18" charset="0"/>
                <a:hlinkClick r:id="rId3" tooltip="Tortul kayaç"/>
              </a:rPr>
              <a:t>tortul</a:t>
            </a:r>
            <a:r>
              <a:rPr lang="tr-TR" sz="2800">
                <a:latin typeface="Times New Roman" pitchFamily="18" charset="0"/>
                <a:cs typeface="Times New Roman" pitchFamily="18" charset="0"/>
              </a:rPr>
              <a:t> çökellerin arasında bulunan katı, koyu renkli  </a:t>
            </a:r>
            <a:r>
              <a:rPr lang="tr-TR" sz="2800">
                <a:latin typeface="Times New Roman" pitchFamily="18" charset="0"/>
                <a:cs typeface="Times New Roman" pitchFamily="18" charset="0"/>
                <a:hlinkClick r:id="rId4" tooltip="Karbon"/>
              </a:rPr>
              <a:t>karbon</a:t>
            </a:r>
            <a:r>
              <a:rPr lang="tr-TR" sz="2800">
                <a:latin typeface="Times New Roman" pitchFamily="18" charset="0"/>
                <a:cs typeface="Times New Roman" pitchFamily="18" charset="0"/>
              </a:rPr>
              <a:t> ve yanıcı gazlar bakımından zengin </a:t>
            </a:r>
            <a:r>
              <a:rPr lang="tr-TR" sz="2800">
                <a:latin typeface="Times New Roman" pitchFamily="18" charset="0"/>
                <a:cs typeface="Times New Roman" pitchFamily="18" charset="0"/>
                <a:hlinkClick r:id="rId5" tooltip="Kayaç"/>
              </a:rPr>
              <a:t>kayaçtır</a:t>
            </a:r>
            <a:r>
              <a:rPr lang="tr-TR" sz="280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Dikdörtgen"/>
          <p:cNvSpPr>
            <a:spLocks noChangeArrowheads="1"/>
          </p:cNvSpPr>
          <p:nvPr/>
        </p:nvSpPr>
        <p:spPr bwMode="auto">
          <a:xfrm>
            <a:off x="2286000" y="1714500"/>
            <a:ext cx="4572000" cy="2678113"/>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hlinkClick r:id="rId2" tooltip="Antrasit"/>
              </a:rPr>
              <a:t>Antrasit</a:t>
            </a:r>
            <a:r>
              <a:rPr lang="tr-TR" sz="2400">
                <a:latin typeface="Times New Roman" pitchFamily="18" charset="0"/>
                <a:cs typeface="Times New Roman" pitchFamily="18" charset="0"/>
              </a:rPr>
              <a:t> en değerli kömür türüdür. %95'i </a:t>
            </a:r>
            <a:r>
              <a:rPr lang="tr-TR" sz="2400">
                <a:latin typeface="Times New Roman" pitchFamily="18" charset="0"/>
                <a:cs typeface="Times New Roman" pitchFamily="18" charset="0"/>
                <a:hlinkClick r:id="rId3" tooltip="Karbon"/>
              </a:rPr>
              <a:t>karbondan</a:t>
            </a:r>
            <a:r>
              <a:rPr lang="tr-TR" sz="2400">
                <a:latin typeface="Times New Roman" pitchFamily="18" charset="0"/>
                <a:cs typeface="Times New Roman" pitchFamily="18" charset="0"/>
              </a:rPr>
              <a:t> oluşur. En sert kömür türü olup yandığında diğerlerinden daha fazla ısı verir. Taş kömürünün %70’i, Linyitin %50'sinden daha az bir kısmı karbondan oluşur.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Dikdörtgen"/>
          <p:cNvSpPr>
            <a:spLocks noChangeArrowheads="1"/>
          </p:cNvSpPr>
          <p:nvPr/>
        </p:nvSpPr>
        <p:spPr bwMode="auto">
          <a:xfrm>
            <a:off x="2286000" y="2214563"/>
            <a:ext cx="4572000" cy="1570037"/>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rPr>
              <a:t>Kömürler organik olgunluklarına göre </a:t>
            </a:r>
            <a:r>
              <a:rPr lang="tr-TR" sz="2400">
                <a:latin typeface="Times New Roman" pitchFamily="18" charset="0"/>
                <a:cs typeface="Times New Roman" pitchFamily="18" charset="0"/>
                <a:hlinkClick r:id="rId2" tooltip="Linyit"/>
              </a:rPr>
              <a:t>linyit</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3" tooltip="Alt bitümlü kömür"/>
              </a:rPr>
              <a:t>alt bitümlü kömür</a:t>
            </a:r>
            <a:r>
              <a:rPr lang="tr-TR" sz="2400">
                <a:latin typeface="Times New Roman" pitchFamily="18" charset="0"/>
                <a:cs typeface="Times New Roman" pitchFamily="18" charset="0"/>
              </a:rPr>
              <a:t>, </a:t>
            </a:r>
            <a:r>
              <a:rPr lang="tr-TR" sz="2400">
                <a:latin typeface="Times New Roman" pitchFamily="18" charset="0"/>
                <a:cs typeface="Times New Roman" pitchFamily="18" charset="0"/>
                <a:hlinkClick r:id="rId4" tooltip="Bitümlü kömür (sayfa mevcut değil)"/>
              </a:rPr>
              <a:t>bitümlü kömür</a:t>
            </a:r>
            <a:r>
              <a:rPr lang="tr-TR" sz="2400">
                <a:latin typeface="Times New Roman" pitchFamily="18" charset="0"/>
                <a:cs typeface="Times New Roman" pitchFamily="18" charset="0"/>
              </a:rPr>
              <a:t> ve </a:t>
            </a:r>
            <a:r>
              <a:rPr lang="tr-TR" sz="2400">
                <a:latin typeface="Times New Roman" pitchFamily="18" charset="0"/>
                <a:cs typeface="Times New Roman" pitchFamily="18" charset="0"/>
                <a:hlinkClick r:id="rId5" tooltip="Antrasit"/>
              </a:rPr>
              <a:t>antrasit</a:t>
            </a:r>
            <a:r>
              <a:rPr lang="tr-TR" sz="2400">
                <a:latin typeface="Times New Roman" pitchFamily="18" charset="0"/>
                <a:cs typeface="Times New Roman" pitchFamily="18" charset="0"/>
              </a:rPr>
              <a:t> tiplerine ayrılırlar.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Dikdörtgen"/>
          <p:cNvSpPr>
            <a:spLocks noChangeArrowheads="1"/>
          </p:cNvSpPr>
          <p:nvPr/>
        </p:nvSpPr>
        <p:spPr bwMode="auto">
          <a:xfrm>
            <a:off x="2214563" y="1643063"/>
            <a:ext cx="4572000" cy="3170237"/>
          </a:xfrm>
          <a:prstGeom prst="rect">
            <a:avLst/>
          </a:prstGeom>
          <a:noFill/>
          <a:ln w="9525">
            <a:noFill/>
            <a:miter lim="800000"/>
            <a:headEnd/>
            <a:tailEnd/>
          </a:ln>
        </p:spPr>
        <p:txBody>
          <a:bodyPr>
            <a:spAutoFit/>
          </a:bodyPr>
          <a:lstStyle/>
          <a:p>
            <a:pPr algn="just"/>
            <a:r>
              <a:rPr lang="tr-TR" sz="2000">
                <a:solidFill>
                  <a:srgbClr val="0070C0"/>
                </a:solidFill>
                <a:latin typeface="Times New Roman" pitchFamily="18" charset="0"/>
                <a:cs typeface="Times New Roman" pitchFamily="18" charset="0"/>
              </a:rPr>
              <a:t>Linyit </a:t>
            </a:r>
            <a:r>
              <a:rPr lang="tr-TR" sz="2000">
                <a:latin typeface="Times New Roman" pitchFamily="18" charset="0"/>
                <a:cs typeface="Times New Roman" pitchFamily="18" charset="0"/>
              </a:rPr>
              <a:t>ve kısmen </a:t>
            </a:r>
            <a:r>
              <a:rPr lang="tr-TR" sz="2000">
                <a:solidFill>
                  <a:srgbClr val="0070C0"/>
                </a:solidFill>
                <a:latin typeface="Times New Roman" pitchFamily="18" charset="0"/>
                <a:cs typeface="Times New Roman" pitchFamily="18" charset="0"/>
              </a:rPr>
              <a:t>alt bitümlü </a:t>
            </a:r>
            <a:r>
              <a:rPr lang="tr-TR" sz="2000">
                <a:latin typeface="Times New Roman" pitchFamily="18" charset="0"/>
                <a:cs typeface="Times New Roman" pitchFamily="18" charset="0"/>
              </a:rPr>
              <a:t>kömürler genellikle yumuşak, kolayca ufalanabilen ve mat görünüştedirler. Bu tip kömürlerin ana özelliği göreceli olarak çok yüksek nem içerirler ve karbon içerikleri düşüktür. </a:t>
            </a:r>
            <a:r>
              <a:rPr lang="tr-TR" sz="2000">
                <a:latin typeface="Times New Roman" pitchFamily="18" charset="0"/>
                <a:cs typeface="Times New Roman" pitchFamily="18" charset="0"/>
                <a:hlinkClick r:id="rId2" tooltip="Antrasit"/>
              </a:rPr>
              <a:t>Antrasit</a:t>
            </a:r>
            <a:r>
              <a:rPr lang="tr-TR" sz="2000">
                <a:latin typeface="Times New Roman" pitchFamily="18" charset="0"/>
                <a:cs typeface="Times New Roman" pitchFamily="18" charset="0"/>
              </a:rPr>
              <a:t> ve bitümlü kömürler ise genellikle daha sert, dayanıklı, siyah renkli ve camsı parlak görünüştedirler. Göreceli olarak nem içerikleri daha düşük olup, karbon oranları daha yüksektir.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Dikdörtgen"/>
          <p:cNvSpPr>
            <a:spLocks noChangeArrowheads="1"/>
          </p:cNvSpPr>
          <p:nvPr/>
        </p:nvSpPr>
        <p:spPr bwMode="auto">
          <a:xfrm>
            <a:off x="2357438" y="1928813"/>
            <a:ext cx="4572000" cy="2246312"/>
          </a:xfrm>
          <a:prstGeom prst="rect">
            <a:avLst/>
          </a:prstGeom>
          <a:noFill/>
          <a:ln w="9525">
            <a:noFill/>
            <a:miter lim="800000"/>
            <a:headEnd/>
            <a:tailEnd/>
          </a:ln>
        </p:spPr>
        <p:txBody>
          <a:bodyPr>
            <a:spAutoFit/>
          </a:bodyPr>
          <a:lstStyle/>
          <a:p>
            <a:pPr algn="just"/>
            <a:r>
              <a:rPr lang="tr-TR" sz="2000">
                <a:solidFill>
                  <a:srgbClr val="0070C0"/>
                </a:solidFill>
                <a:latin typeface="Times New Roman" pitchFamily="18" charset="0"/>
                <a:cs typeface="Times New Roman" pitchFamily="18" charset="0"/>
              </a:rPr>
              <a:t>Kömür;</a:t>
            </a:r>
            <a:r>
              <a:rPr lang="tr-TR" sz="2000">
                <a:latin typeface="Times New Roman" pitchFamily="18" charset="0"/>
                <a:cs typeface="Times New Roman" pitchFamily="18" charset="0"/>
              </a:rPr>
              <a:t> çok eskilerden beri enerji üretiminde, sentetik boyaların çözücülerin, ilaçların hazırlanmasında ara madde olarak ve çeşitli hoş kokulu maddelerin elde edilmesinde kullanılmaktaydı. Ayrıca kömürün yakılmasıyla elde edilen gazlardan yakıt olarak yararlanılır.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Dikdörtgen"/>
          <p:cNvSpPr>
            <a:spLocks noChangeArrowheads="1"/>
          </p:cNvSpPr>
          <p:nvPr/>
        </p:nvSpPr>
        <p:spPr bwMode="auto">
          <a:xfrm>
            <a:off x="2286000" y="474663"/>
            <a:ext cx="4572000" cy="6186487"/>
          </a:xfrm>
          <a:prstGeom prst="rect">
            <a:avLst/>
          </a:prstGeom>
          <a:noFill/>
          <a:ln w="9525">
            <a:noFill/>
            <a:miter lim="800000"/>
            <a:headEnd/>
            <a:tailEnd/>
          </a:ln>
        </p:spPr>
        <p:txBody>
          <a:bodyPr>
            <a:spAutoFit/>
          </a:bodyPr>
          <a:lstStyle/>
          <a:p>
            <a:pPr algn="just"/>
            <a:r>
              <a:rPr lang="tr-TR" b="1">
                <a:latin typeface="Times New Roman" pitchFamily="18" charset="0"/>
                <a:cs typeface="Times New Roman" pitchFamily="18" charset="0"/>
              </a:rPr>
              <a:t>Kömürün gazlaştırılması</a:t>
            </a:r>
          </a:p>
          <a:p>
            <a:pPr algn="just"/>
            <a:r>
              <a:rPr lang="tr-TR">
                <a:latin typeface="Times New Roman" pitchFamily="18" charset="0"/>
                <a:cs typeface="Times New Roman" pitchFamily="18" charset="0"/>
              </a:rPr>
              <a:t>Kömürün gazlaştırılması işlemi </a:t>
            </a:r>
            <a:r>
              <a:rPr lang="tr-TR">
                <a:latin typeface="Times New Roman" pitchFamily="18" charset="0"/>
                <a:cs typeface="Times New Roman" pitchFamily="18" charset="0"/>
                <a:hlinkClick r:id="rId2" tooltip="18. yüzyıl"/>
              </a:rPr>
              <a:t>18. yüzyılda</a:t>
            </a:r>
            <a:r>
              <a:rPr lang="tr-TR">
                <a:latin typeface="Times New Roman" pitchFamily="18" charset="0"/>
                <a:cs typeface="Times New Roman" pitchFamily="18" charset="0"/>
              </a:rPr>
              <a:t> ortaya çıkmış bir düşüncedir. Kömürü gazlaştırıp özellikle doğal gaz ve petrolün yerini alması düşüncesi vardı ve bu çalışmalar </a:t>
            </a:r>
            <a:r>
              <a:rPr lang="tr-TR">
                <a:latin typeface="Times New Roman" pitchFamily="18" charset="0"/>
                <a:cs typeface="Times New Roman" pitchFamily="18" charset="0"/>
                <a:hlinkClick r:id="rId3" tooltip="20. yüzyıl"/>
              </a:rPr>
              <a:t>20. yüzyılın</a:t>
            </a:r>
            <a:r>
              <a:rPr lang="tr-TR">
                <a:latin typeface="Times New Roman" pitchFamily="18" charset="0"/>
                <a:cs typeface="Times New Roman" pitchFamily="18" charset="0"/>
              </a:rPr>
              <a:t> ikinci yarısında hız verilip özellikle 1972-75 yılları arasında yaşanan petrol krizinde hız verilmiş yeni projeler üretilmeye başlanmıştır. Değişik </a:t>
            </a:r>
            <a:r>
              <a:rPr lang="tr-TR">
                <a:latin typeface="Times New Roman" pitchFamily="18" charset="0"/>
                <a:cs typeface="Times New Roman" pitchFamily="18" charset="0"/>
                <a:hlinkClick r:id="rId4" tooltip="Enerji"/>
              </a:rPr>
              <a:t>enerji</a:t>
            </a:r>
            <a:r>
              <a:rPr lang="tr-TR">
                <a:latin typeface="Times New Roman" pitchFamily="18" charset="0"/>
                <a:cs typeface="Times New Roman" pitchFamily="18" charset="0"/>
              </a:rPr>
              <a:t> kaynakları bulma çabaları çerçevesinde kömürün </a:t>
            </a:r>
            <a:r>
              <a:rPr lang="tr-TR">
                <a:latin typeface="Times New Roman" pitchFamily="18" charset="0"/>
                <a:cs typeface="Times New Roman" pitchFamily="18" charset="0"/>
                <a:hlinkClick r:id="rId5" tooltip="Ham petrol"/>
              </a:rPr>
              <a:t>ham petrole</a:t>
            </a:r>
            <a:r>
              <a:rPr lang="tr-TR">
                <a:latin typeface="Times New Roman" pitchFamily="18" charset="0"/>
                <a:cs typeface="Times New Roman" pitchFamily="18" charset="0"/>
              </a:rPr>
              <a:t> benzeyen bir sıvı yakıta dönüştürülmesi çabalarına başlanmıştır. Bu amaçla uygulanmaya çalışılan bir yöntemde </a:t>
            </a:r>
            <a:r>
              <a:rPr lang="tr-TR">
                <a:latin typeface="Times New Roman" pitchFamily="18" charset="0"/>
                <a:cs typeface="Times New Roman" pitchFamily="18" charset="0"/>
                <a:hlinkClick r:id="rId6" tooltip="Proliz (sayfa mevcut değil)"/>
              </a:rPr>
              <a:t>piroliz</a:t>
            </a:r>
            <a:r>
              <a:rPr lang="tr-TR">
                <a:latin typeface="Times New Roman" pitchFamily="18" charset="0"/>
                <a:cs typeface="Times New Roman" pitchFamily="18" charset="0"/>
              </a:rPr>
              <a:t> ve </a:t>
            </a:r>
            <a:r>
              <a:rPr lang="tr-TR">
                <a:latin typeface="Times New Roman" pitchFamily="18" charset="0"/>
                <a:cs typeface="Times New Roman" pitchFamily="18" charset="0"/>
                <a:hlinkClick r:id="rId7" tooltip="Hidrojenleme (sayfa mevcut değil)"/>
              </a:rPr>
              <a:t>hidrojenlemedir</a:t>
            </a:r>
            <a:r>
              <a:rPr lang="tr-TR">
                <a:latin typeface="Times New Roman" pitchFamily="18" charset="0"/>
                <a:cs typeface="Times New Roman" pitchFamily="18" charset="0"/>
              </a:rPr>
              <a:t>. Bu yöntem yüksek basınç altında bir </a:t>
            </a:r>
            <a:r>
              <a:rPr lang="tr-TR">
                <a:latin typeface="Times New Roman" pitchFamily="18" charset="0"/>
                <a:cs typeface="Times New Roman" pitchFamily="18" charset="0"/>
                <a:hlinkClick r:id="rId8" tooltip="Katalizör"/>
              </a:rPr>
              <a:t>katalizör</a:t>
            </a:r>
            <a:r>
              <a:rPr lang="tr-TR">
                <a:latin typeface="Times New Roman" pitchFamily="18" charset="0"/>
                <a:cs typeface="Times New Roman" pitchFamily="18" charset="0"/>
              </a:rPr>
              <a:t> yardımıyla </a:t>
            </a:r>
            <a:r>
              <a:rPr lang="tr-TR">
                <a:latin typeface="Times New Roman" pitchFamily="18" charset="0"/>
                <a:cs typeface="Times New Roman" pitchFamily="18" charset="0"/>
                <a:hlinkClick r:id="rId9" tooltip="Hidrojen"/>
              </a:rPr>
              <a:t>hidrojen</a:t>
            </a:r>
            <a:r>
              <a:rPr lang="tr-TR">
                <a:latin typeface="Times New Roman" pitchFamily="18" charset="0"/>
                <a:cs typeface="Times New Roman" pitchFamily="18" charset="0"/>
              </a:rPr>
              <a:t> ile kömürün tepkimeye sokulmasıyla gerçekleşir. </a:t>
            </a:r>
            <a:r>
              <a:rPr lang="tr-TR">
                <a:latin typeface="Times New Roman" pitchFamily="18" charset="0"/>
                <a:cs typeface="Times New Roman" pitchFamily="18" charset="0"/>
                <a:hlinkClick r:id="rId10" tooltip="II. Dünya Savaşı"/>
              </a:rPr>
              <a:t>II. Dünya Savaşı</a:t>
            </a:r>
            <a:r>
              <a:rPr lang="tr-TR">
                <a:latin typeface="Times New Roman" pitchFamily="18" charset="0"/>
                <a:cs typeface="Times New Roman" pitchFamily="18" charset="0"/>
              </a:rPr>
              <a:t> sırasında </a:t>
            </a:r>
            <a:r>
              <a:rPr lang="tr-TR">
                <a:latin typeface="Times New Roman" pitchFamily="18" charset="0"/>
                <a:cs typeface="Times New Roman" pitchFamily="18" charset="0"/>
                <a:hlinkClick r:id="rId11" tooltip="Almanya"/>
              </a:rPr>
              <a:t>Almanya</a:t>
            </a:r>
            <a:r>
              <a:rPr lang="tr-TR">
                <a:latin typeface="Times New Roman" pitchFamily="18" charset="0"/>
                <a:cs typeface="Times New Roman" pitchFamily="18" charset="0"/>
              </a:rPr>
              <a:t>'da kömürün hidrojenlenmesi yaygın olarak kullanılan bir teknikti, ama bu üretim yöntemi petrolden </a:t>
            </a:r>
            <a:r>
              <a:rPr lang="tr-TR">
                <a:latin typeface="Times New Roman" pitchFamily="18" charset="0"/>
                <a:cs typeface="Times New Roman" pitchFamily="18" charset="0"/>
                <a:hlinkClick r:id="rId12" tooltip="Benzin"/>
              </a:rPr>
              <a:t>benzin</a:t>
            </a:r>
            <a:r>
              <a:rPr lang="tr-TR">
                <a:latin typeface="Times New Roman" pitchFamily="18" charset="0"/>
                <a:cs typeface="Times New Roman" pitchFamily="18" charset="0"/>
              </a:rPr>
              <a:t> elde etmekten çok daha pahalıya mal olduğundan giderek ticari önemini yitirdi.</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Dikdörtgen"/>
          <p:cNvSpPr>
            <a:spLocks noChangeArrowheads="1"/>
          </p:cNvSpPr>
          <p:nvPr/>
        </p:nvSpPr>
        <p:spPr bwMode="auto">
          <a:xfrm>
            <a:off x="2286000" y="1643063"/>
            <a:ext cx="4572000" cy="2554287"/>
          </a:xfrm>
          <a:prstGeom prst="rect">
            <a:avLst/>
          </a:prstGeom>
          <a:noFill/>
          <a:ln w="9525">
            <a:noFill/>
            <a:miter lim="800000"/>
            <a:headEnd/>
            <a:tailEnd/>
          </a:ln>
        </p:spPr>
        <p:txBody>
          <a:bodyPr>
            <a:spAutoFit/>
          </a:bodyPr>
          <a:lstStyle/>
          <a:p>
            <a:pPr algn="just">
              <a:defRPr/>
            </a:pPr>
            <a:r>
              <a:rPr lang="tr-TR" sz="2000" b="1" dirty="0">
                <a:latin typeface="Times New Roman" pitchFamily="18" charset="0"/>
                <a:cs typeface="Times New Roman" pitchFamily="18" charset="0"/>
              </a:rPr>
              <a:t>Odun kömürü</a:t>
            </a:r>
          </a:p>
          <a:p>
            <a:pPr algn="just">
              <a:defRPr/>
            </a:pPr>
            <a:r>
              <a:rPr lang="tr-TR" sz="2000" dirty="0">
                <a:latin typeface="Times New Roman" pitchFamily="18" charset="0"/>
                <a:cs typeface="Times New Roman" pitchFamily="18" charset="0"/>
              </a:rPr>
              <a:t>Öte yandan ağacın havasız ortamda yavaş yavaş kısmen yakılmasıyla elde edilen ve siyah </a:t>
            </a:r>
            <a:r>
              <a:rPr lang="tr-TR" sz="2000" dirty="0">
                <a:latin typeface="Times New Roman" pitchFamily="18" charset="0"/>
                <a:cs typeface="Times New Roman" pitchFamily="18" charset="0"/>
                <a:hlinkClick r:id="rId2" tooltip="Barut"/>
              </a:rPr>
              <a:t>barut</a:t>
            </a:r>
            <a:r>
              <a:rPr lang="tr-TR" sz="2000" dirty="0">
                <a:latin typeface="Times New Roman" pitchFamily="18" charset="0"/>
                <a:cs typeface="Times New Roman" pitchFamily="18" charset="0"/>
              </a:rPr>
              <a:t> üretiminde ve </a:t>
            </a:r>
            <a:r>
              <a:rPr lang="tr-TR" sz="2000" dirty="0">
                <a:latin typeface="Times New Roman" pitchFamily="18" charset="0"/>
                <a:cs typeface="Times New Roman" pitchFamily="18" charset="0"/>
                <a:hlinkClick r:id="rId3" tooltip="Metal"/>
              </a:rPr>
              <a:t>metallerin</a:t>
            </a:r>
            <a:r>
              <a:rPr lang="tr-TR" sz="2000" dirty="0">
                <a:latin typeface="Times New Roman" pitchFamily="18" charset="0"/>
                <a:cs typeface="Times New Roman" pitchFamily="18" charset="0"/>
              </a:rPr>
              <a:t> sert yüzeylerinin kaplanmasında kullanılır. </a:t>
            </a:r>
            <a:r>
              <a:rPr lang="tr-TR" sz="2000" dirty="0">
                <a:latin typeface="Times New Roman" pitchFamily="18" charset="0"/>
                <a:cs typeface="Times New Roman" pitchFamily="18" charset="0"/>
                <a:hlinkClick r:id="rId4" tooltip="wikt:odun kömürü"/>
              </a:rPr>
              <a:t>“</a:t>
            </a:r>
            <a:r>
              <a:rPr lang="tr-TR" sz="2000" dirty="0">
                <a:solidFill>
                  <a:schemeClr val="tx2">
                    <a:lumMod val="60000"/>
                    <a:lumOff val="40000"/>
                  </a:schemeClr>
                </a:solidFill>
                <a:latin typeface="Times New Roman" pitchFamily="18" charset="0"/>
                <a:cs typeface="Times New Roman" pitchFamily="18" charset="0"/>
              </a:rPr>
              <a:t>O</a:t>
            </a:r>
            <a:r>
              <a:rPr lang="tr-TR" sz="2000" dirty="0">
                <a:latin typeface="Times New Roman" pitchFamily="18" charset="0"/>
                <a:cs typeface="Times New Roman" pitchFamily="18" charset="0"/>
                <a:hlinkClick r:id="rId4" tooltip="wikt:odun kömürü"/>
              </a:rPr>
              <a:t>dun kömürü</a:t>
            </a:r>
            <a:r>
              <a:rPr lang="tr-TR" sz="2000" dirty="0">
                <a:latin typeface="Times New Roman" pitchFamily="18" charset="0"/>
                <a:cs typeface="Times New Roman" pitchFamily="18" charset="0"/>
              </a:rPr>
              <a:t>" veya "</a:t>
            </a:r>
            <a:r>
              <a:rPr lang="tr-TR" sz="2000" dirty="0">
                <a:latin typeface="Times New Roman" pitchFamily="18" charset="0"/>
                <a:cs typeface="Times New Roman" pitchFamily="18" charset="0"/>
                <a:hlinkClick r:id="rId5" tooltip="Mangal kömürü"/>
              </a:rPr>
              <a:t>mangal kömürü</a:t>
            </a:r>
            <a:r>
              <a:rPr lang="tr-TR" sz="2000" dirty="0">
                <a:latin typeface="Times New Roman" pitchFamily="18" charset="0"/>
                <a:cs typeface="Times New Roman" pitchFamily="18" charset="0"/>
              </a:rPr>
              <a:t>" denir. Hammaddesi daha çok </a:t>
            </a:r>
            <a:r>
              <a:rPr lang="tr-TR" sz="2000" dirty="0">
                <a:latin typeface="Times New Roman" pitchFamily="18" charset="0"/>
                <a:cs typeface="Times New Roman" pitchFamily="18" charset="0"/>
                <a:hlinkClick r:id="rId6" tooltip="Meşe"/>
              </a:rPr>
              <a:t>meşe</a:t>
            </a:r>
            <a:r>
              <a:rPr lang="tr-TR" sz="2000" dirty="0">
                <a:latin typeface="Times New Roman" pitchFamily="18" charset="0"/>
                <a:cs typeface="Times New Roman" pitchFamily="18" charset="0"/>
              </a:rPr>
              <a:t> odunundan sağlanır.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Dikdörtgen"/>
          <p:cNvSpPr>
            <a:spLocks noChangeArrowheads="1"/>
          </p:cNvSpPr>
          <p:nvPr/>
        </p:nvSpPr>
        <p:spPr bwMode="auto">
          <a:xfrm>
            <a:off x="2286000" y="1500188"/>
            <a:ext cx="4572000" cy="3170237"/>
          </a:xfrm>
          <a:prstGeom prst="rect">
            <a:avLst/>
          </a:prstGeom>
          <a:noFill/>
          <a:ln w="9525">
            <a:noFill/>
            <a:miter lim="800000"/>
            <a:headEnd/>
            <a:tailEnd/>
          </a:ln>
        </p:spPr>
        <p:txBody>
          <a:bodyPr>
            <a:spAutoFit/>
          </a:bodyPr>
          <a:lstStyle/>
          <a:p>
            <a:pPr algn="just"/>
            <a:r>
              <a:rPr lang="tr-TR" sz="2000" b="1">
                <a:latin typeface="Times New Roman" pitchFamily="18" charset="0"/>
                <a:cs typeface="Times New Roman" pitchFamily="18" charset="0"/>
              </a:rPr>
              <a:t>Kok kömürü</a:t>
            </a:r>
          </a:p>
          <a:p>
            <a:pPr algn="just"/>
            <a:r>
              <a:rPr lang="tr-TR" sz="2000">
                <a:latin typeface="Times New Roman" pitchFamily="18" charset="0"/>
                <a:cs typeface="Times New Roman" pitchFamily="18" charset="0"/>
              </a:rPr>
              <a:t>Taş kömürünün havasız ortamda, bütün uçucu bileşenlerinin giderildiği yüksek sıcaklıklara kadar ısıtılmasıyla elde edilen malzemeye ise </a:t>
            </a:r>
            <a:r>
              <a:rPr lang="tr-TR" sz="2000">
                <a:latin typeface="Times New Roman" pitchFamily="18" charset="0"/>
                <a:cs typeface="Times New Roman" pitchFamily="18" charset="0"/>
                <a:hlinkClick r:id="rId2" tooltip="Kok kömürü"/>
              </a:rPr>
              <a:t>kok kömürü</a:t>
            </a:r>
            <a:r>
              <a:rPr lang="tr-TR" sz="2000">
                <a:latin typeface="Times New Roman" pitchFamily="18" charset="0"/>
                <a:cs typeface="Times New Roman" pitchFamily="18" charset="0"/>
              </a:rPr>
              <a:t> denir.</a:t>
            </a:r>
          </a:p>
          <a:p>
            <a:pPr algn="just"/>
            <a:r>
              <a:rPr lang="tr-TR" sz="2000">
                <a:latin typeface="Times New Roman" pitchFamily="18" charset="0"/>
                <a:cs typeface="Times New Roman" pitchFamily="18" charset="0"/>
              </a:rPr>
              <a:t>Kok; gerçek anlamda bir kömür değildir. Tabiatta serbest halde bulunmaz, fabrikalarda taş kömürünün içindeki gazların çıkartılmasından sonra elde edilen kömürdür.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Dikdörtgen"/>
          <p:cNvSpPr>
            <a:spLocks noChangeArrowheads="1"/>
          </p:cNvSpPr>
          <p:nvPr/>
        </p:nvSpPr>
        <p:spPr bwMode="auto">
          <a:xfrm>
            <a:off x="2286000" y="1285875"/>
            <a:ext cx="4572000" cy="4400550"/>
          </a:xfrm>
          <a:prstGeom prst="rect">
            <a:avLst/>
          </a:prstGeom>
          <a:noFill/>
          <a:ln w="9525">
            <a:noFill/>
            <a:miter lim="800000"/>
            <a:headEnd/>
            <a:tailEnd/>
          </a:ln>
        </p:spPr>
        <p:txBody>
          <a:bodyPr>
            <a:spAutoFit/>
          </a:bodyPr>
          <a:lstStyle/>
          <a:p>
            <a:pPr algn="just"/>
            <a:r>
              <a:rPr lang="tr-TR" sz="2000" b="1">
                <a:latin typeface="Times New Roman" pitchFamily="18" charset="0"/>
                <a:cs typeface="Times New Roman" pitchFamily="18" charset="0"/>
              </a:rPr>
              <a:t>Dünyada kömür</a:t>
            </a:r>
          </a:p>
          <a:p>
            <a:pPr algn="just"/>
            <a:r>
              <a:rPr lang="tr-TR" sz="2000">
                <a:latin typeface="Times New Roman" pitchFamily="18" charset="0"/>
                <a:cs typeface="Times New Roman" pitchFamily="18" charset="0"/>
              </a:rPr>
              <a:t>Bilinen kömür yatakları incelendiğinde, Güney ve Kuzey </a:t>
            </a:r>
            <a:r>
              <a:rPr lang="tr-TR" sz="2000">
                <a:latin typeface="Times New Roman" pitchFamily="18" charset="0"/>
                <a:cs typeface="Times New Roman" pitchFamily="18" charset="0"/>
                <a:hlinkClick r:id="rId2" tooltip="Yarımküre"/>
              </a:rPr>
              <a:t>yarım küreler</a:t>
            </a:r>
            <a:r>
              <a:rPr lang="tr-TR" sz="2000">
                <a:latin typeface="Times New Roman" pitchFamily="18" charset="0"/>
                <a:cs typeface="Times New Roman" pitchFamily="18" charset="0"/>
              </a:rPr>
              <a:t> arasında önemli bir farklılık olduğu görülmektedir. Güney yarım küre kömür bakımından oldukça yoksundur. Bunun nedeni </a:t>
            </a:r>
            <a:r>
              <a:rPr lang="tr-TR" sz="2000">
                <a:latin typeface="Times New Roman" pitchFamily="18" charset="0"/>
                <a:cs typeface="Times New Roman" pitchFamily="18" charset="0"/>
                <a:hlinkClick r:id="rId3" tooltip="Devoniyen"/>
              </a:rPr>
              <a:t>Devoniyen dönem</a:t>
            </a:r>
            <a:r>
              <a:rPr lang="tr-TR" sz="2000">
                <a:latin typeface="Times New Roman" pitchFamily="18" charset="0"/>
                <a:cs typeface="Times New Roman" pitchFamily="18" charset="0"/>
              </a:rPr>
              <a:t> ve daha önceki dönemlerin alçak ovalarında kömür yataklarını oluşturacak ölçüde kalın bitki depolarının birikmesine elverişli bitkisel yaşamın olmayışıdır. Dünya sıralamasında, en büyük kömür üreticisi ilk beş ülke; Çin, ABD, Hindistan, Avustralya ve Güney Afrika'dır.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2" cstate="print"/>
          <a:srcRect/>
          <a:stretch>
            <a:fillRect/>
          </a:stretch>
        </p:blipFill>
        <p:spPr bwMode="auto">
          <a:xfrm>
            <a:off x="857250" y="0"/>
            <a:ext cx="7643813"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3"/>
          <p:cNvPicPr>
            <a:picLocks noChangeAspect="1" noChangeArrowheads="1"/>
          </p:cNvPicPr>
          <p:nvPr/>
        </p:nvPicPr>
        <p:blipFill>
          <a:blip r:embed="rId2" cstate="print"/>
          <a:srcRect/>
          <a:stretch>
            <a:fillRect/>
          </a:stretch>
        </p:blipFill>
        <p:spPr bwMode="auto">
          <a:xfrm>
            <a:off x="428625" y="1143000"/>
            <a:ext cx="8215313" cy="5214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Dikdörtgen"/>
          <p:cNvSpPr>
            <a:spLocks noChangeArrowheads="1"/>
          </p:cNvSpPr>
          <p:nvPr/>
        </p:nvSpPr>
        <p:spPr bwMode="auto">
          <a:xfrm>
            <a:off x="1357313" y="1571625"/>
            <a:ext cx="6429375" cy="3540125"/>
          </a:xfrm>
          <a:prstGeom prst="rect">
            <a:avLst/>
          </a:prstGeom>
          <a:noFill/>
          <a:ln w="9525">
            <a:noFill/>
            <a:miter lim="800000"/>
            <a:headEnd/>
            <a:tailEnd/>
          </a:ln>
        </p:spPr>
        <p:txBody>
          <a:bodyPr>
            <a:spAutoFit/>
          </a:bodyPr>
          <a:lstStyle/>
          <a:p>
            <a:pPr algn="just"/>
            <a:r>
              <a:rPr lang="tr-TR" sz="2800">
                <a:latin typeface="Times New Roman" pitchFamily="18" charset="0"/>
                <a:cs typeface="Times New Roman" pitchFamily="18" charset="0"/>
                <a:hlinkClick r:id="rId2" tooltip="Dünya"/>
              </a:rPr>
              <a:t>Dünyanın</a:t>
            </a:r>
            <a:r>
              <a:rPr lang="tr-TR" sz="2800">
                <a:latin typeface="Times New Roman" pitchFamily="18" charset="0"/>
                <a:cs typeface="Times New Roman" pitchFamily="18" charset="0"/>
              </a:rPr>
              <a:t> çoğu bölgesinde bulunan kömüre, yerin yüzeye yakın bölümlerinde ya da çeşitli derinliklerde rastlanır. Kömür çok miktarda </a:t>
            </a:r>
            <a:r>
              <a:rPr lang="tr-TR" sz="2800">
                <a:latin typeface="Times New Roman" pitchFamily="18" charset="0"/>
                <a:cs typeface="Times New Roman" pitchFamily="18" charset="0"/>
                <a:hlinkClick r:id="rId3" tooltip="Organik"/>
              </a:rPr>
              <a:t>organik</a:t>
            </a:r>
            <a:r>
              <a:rPr lang="tr-TR" sz="2800">
                <a:latin typeface="Times New Roman" pitchFamily="18" charset="0"/>
                <a:cs typeface="Times New Roman" pitchFamily="18" charset="0"/>
              </a:rPr>
              <a:t> kökenli maddenin kısmi ayrışması ve kimyasal dönüşüme uğraması sonucunda oluşan birçok madde içerir. Bu oluşum sürecine kömürleşme denir.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cstate="print"/>
          <a:srcRect/>
          <a:stretch>
            <a:fillRect/>
          </a:stretch>
        </p:blipFill>
        <p:spPr bwMode="auto">
          <a:xfrm>
            <a:off x="571500" y="571500"/>
            <a:ext cx="7929563" cy="5500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Dikdörtgen"/>
          <p:cNvSpPr>
            <a:spLocks noChangeArrowheads="1"/>
          </p:cNvSpPr>
          <p:nvPr/>
        </p:nvSpPr>
        <p:spPr bwMode="auto">
          <a:xfrm>
            <a:off x="2214563" y="2571750"/>
            <a:ext cx="4572000" cy="1200150"/>
          </a:xfrm>
          <a:prstGeom prst="rect">
            <a:avLst/>
          </a:prstGeom>
          <a:noFill/>
          <a:ln w="9525">
            <a:noFill/>
            <a:miter lim="800000"/>
            <a:headEnd/>
            <a:tailEnd/>
          </a:ln>
        </p:spPr>
        <p:txBody>
          <a:bodyPr>
            <a:spAutoFit/>
          </a:bodyPr>
          <a:lstStyle/>
          <a:p>
            <a:pPr algn="just"/>
            <a:r>
              <a:rPr lang="tr-TR" b="1">
                <a:latin typeface="Calibri" pitchFamily="34" charset="0"/>
              </a:rPr>
              <a:t>Türkiye'de kömür</a:t>
            </a:r>
          </a:p>
          <a:p>
            <a:pPr algn="just"/>
            <a:r>
              <a:rPr lang="tr-TR">
                <a:latin typeface="Times New Roman" pitchFamily="18" charset="0"/>
                <a:cs typeface="Times New Roman" pitchFamily="18" charset="0"/>
              </a:rPr>
              <a:t>Türkiye'de ilk taş kömürü madenciliği </a:t>
            </a:r>
            <a:r>
              <a:rPr lang="tr-TR">
                <a:latin typeface="Times New Roman" pitchFamily="18" charset="0"/>
                <a:cs typeface="Times New Roman" pitchFamily="18" charset="0"/>
                <a:hlinkClick r:id="rId2" tooltip="1829"/>
              </a:rPr>
              <a:t>1829</a:t>
            </a:r>
            <a:r>
              <a:rPr lang="tr-TR">
                <a:latin typeface="Times New Roman" pitchFamily="18" charset="0"/>
                <a:cs typeface="Times New Roman" pitchFamily="18" charset="0"/>
              </a:rPr>
              <a:t> yılında </a:t>
            </a:r>
            <a:r>
              <a:rPr lang="tr-TR">
                <a:latin typeface="Times New Roman" pitchFamily="18" charset="0"/>
                <a:cs typeface="Times New Roman" pitchFamily="18" charset="0"/>
                <a:hlinkClick r:id="rId3" tooltip="Ereğli, Zonguldak"/>
              </a:rPr>
              <a:t>Ereğli</a:t>
            </a:r>
            <a:r>
              <a:rPr lang="tr-TR">
                <a:latin typeface="Times New Roman" pitchFamily="18" charset="0"/>
                <a:cs typeface="Times New Roman" pitchFamily="18" charset="0"/>
              </a:rPr>
              <a:t>’de kömürü bulmasıyla başlamıştır.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Dikdörtgen"/>
          <p:cNvSpPr>
            <a:spLocks noChangeArrowheads="1"/>
          </p:cNvSpPr>
          <p:nvPr/>
        </p:nvSpPr>
        <p:spPr bwMode="auto">
          <a:xfrm>
            <a:off x="2286000" y="2274888"/>
            <a:ext cx="4572000" cy="2554287"/>
          </a:xfrm>
          <a:prstGeom prst="rect">
            <a:avLst/>
          </a:prstGeom>
          <a:noFill/>
          <a:ln w="9525">
            <a:noFill/>
            <a:miter lim="800000"/>
            <a:headEnd/>
            <a:tailEnd/>
          </a:ln>
        </p:spPr>
        <p:txBody>
          <a:bodyPr>
            <a:spAutoFit/>
          </a:bodyPr>
          <a:lstStyle/>
          <a:p>
            <a:pPr algn="just"/>
            <a:r>
              <a:rPr lang="tr-TR" sz="2000">
                <a:latin typeface="Times New Roman" pitchFamily="18" charset="0"/>
                <a:cs typeface="Times New Roman" pitchFamily="18" charset="0"/>
              </a:rPr>
              <a:t>Türkiyede antrasit içeren kömür yatağına rastlanmamıştır. En çok rastlanan kömür çeşidi ise linyittir. Türkiye linyit bakımından oldukça zengin bir ülkedir ve toplam 8,4 milyar ton linyit rezervine sahiptir. Fakat bu rezervin %68’inin ısıl değeri az olduğundan, üretilen linyitler genellikle termik santrallerde kullanılır.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Dikdörtgen"/>
          <p:cNvSpPr>
            <a:spLocks noChangeArrowheads="1"/>
          </p:cNvSpPr>
          <p:nvPr/>
        </p:nvSpPr>
        <p:spPr bwMode="auto">
          <a:xfrm>
            <a:off x="2286000" y="1857375"/>
            <a:ext cx="4572000" cy="2862263"/>
          </a:xfrm>
          <a:prstGeom prst="rect">
            <a:avLst/>
          </a:prstGeom>
          <a:noFill/>
          <a:ln w="9525">
            <a:noFill/>
            <a:miter lim="800000"/>
            <a:headEnd/>
            <a:tailEnd/>
          </a:ln>
        </p:spPr>
        <p:txBody>
          <a:bodyPr>
            <a:spAutoFit/>
          </a:bodyPr>
          <a:lstStyle/>
          <a:p>
            <a:pPr algn="just"/>
            <a:r>
              <a:rPr lang="tr-TR" sz="2000">
                <a:latin typeface="Times New Roman" pitchFamily="18" charset="0"/>
                <a:cs typeface="Times New Roman" pitchFamily="18" charset="0"/>
              </a:rPr>
              <a:t>Çeşitli derinliklerdeki taşkömürü yatakları ile </a:t>
            </a:r>
            <a:r>
              <a:rPr lang="tr-TR" sz="2000">
                <a:latin typeface="Times New Roman" pitchFamily="18" charset="0"/>
                <a:cs typeface="Times New Roman" pitchFamily="18" charset="0"/>
                <a:hlinkClick r:id="rId2" tooltip="Ereğli, Zonguldak"/>
              </a:rPr>
              <a:t>Ereğli, Zonguldak</a:t>
            </a:r>
            <a:r>
              <a:rPr lang="tr-TR" sz="2000">
                <a:latin typeface="Times New Roman" pitchFamily="18" charset="0"/>
                <a:cs typeface="Times New Roman" pitchFamily="18" charset="0"/>
              </a:rPr>
              <a:t> havzası Türkiye'nin en önemli taş kömürü havzasıdır. Taşkömürü rezervi ise toplam 1,35 milyar tondur.</a:t>
            </a:r>
          </a:p>
          <a:p>
            <a:pPr algn="just"/>
            <a:r>
              <a:rPr lang="tr-TR" sz="2000">
                <a:latin typeface="Times New Roman" pitchFamily="18" charset="0"/>
                <a:cs typeface="Times New Roman" pitchFamily="18" charset="0"/>
              </a:rPr>
              <a:t>Ayrıca her ne kadar kalori değeri düşük olsa da, elektrik enerjisi alanında Türkiye'nin en büyük </a:t>
            </a:r>
            <a:r>
              <a:rPr lang="tr-TR" sz="2000">
                <a:latin typeface="Times New Roman" pitchFamily="18" charset="0"/>
                <a:cs typeface="Times New Roman" pitchFamily="18" charset="0"/>
                <a:hlinkClick r:id="rId3" tooltip="Linyit"/>
              </a:rPr>
              <a:t>linyit</a:t>
            </a:r>
            <a:r>
              <a:rPr lang="tr-TR" sz="2000">
                <a:latin typeface="Times New Roman" pitchFamily="18" charset="0"/>
                <a:cs typeface="Times New Roman" pitchFamily="18" charset="0"/>
              </a:rPr>
              <a:t> rezervi </a:t>
            </a:r>
            <a:r>
              <a:rPr lang="tr-TR" sz="2000">
                <a:latin typeface="Times New Roman" pitchFamily="18" charset="0"/>
                <a:cs typeface="Times New Roman" pitchFamily="18" charset="0"/>
                <a:hlinkClick r:id="rId4" tooltip="Afşin, Kahramanmaraş"/>
              </a:rPr>
              <a:t>Afşin</a:t>
            </a:r>
            <a:r>
              <a:rPr lang="tr-TR" sz="2000">
                <a:latin typeface="Times New Roman" pitchFamily="18" charset="0"/>
                <a:cs typeface="Times New Roman" pitchFamily="18" charset="0"/>
              </a:rPr>
              <a:t>-</a:t>
            </a:r>
            <a:r>
              <a:rPr lang="tr-TR" sz="2000">
                <a:latin typeface="Times New Roman" pitchFamily="18" charset="0"/>
                <a:cs typeface="Times New Roman" pitchFamily="18" charset="0"/>
                <a:hlinkClick r:id="rId5" tooltip="Elbistan, Kahramanmaraş"/>
              </a:rPr>
              <a:t>Elbistan</a:t>
            </a:r>
            <a:r>
              <a:rPr lang="tr-TR" sz="2000">
                <a:latin typeface="Times New Roman" pitchFamily="18" charset="0"/>
                <a:cs typeface="Times New Roman" pitchFamily="18" charset="0"/>
              </a:rPr>
              <a:t> bölgesinde bulunmaktadır.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ChangeArrowheads="1"/>
          </p:cNvSpPr>
          <p:nvPr/>
        </p:nvSpPr>
        <p:spPr bwMode="auto">
          <a:xfrm>
            <a:off x="1857375" y="1000125"/>
            <a:ext cx="5537200" cy="4340225"/>
          </a:xfrm>
          <a:prstGeom prst="rect">
            <a:avLst/>
          </a:prstGeom>
          <a:noFill/>
          <a:ln w="9525">
            <a:noFill/>
            <a:miter lim="800000"/>
            <a:headEnd/>
            <a:tailEnd/>
          </a:ln>
        </p:spPr>
        <p:txBody>
          <a:bodyPr anchor="ctr">
            <a:spAutoFit/>
          </a:bodyPr>
          <a:lstStyle/>
          <a:p>
            <a:endParaRPr lang="tr-TR"/>
          </a:p>
          <a:p>
            <a:pPr algn="just" eaLnBrk="0" hangingPunct="0"/>
            <a:r>
              <a:rPr lang="tr-TR" sz="2000"/>
              <a:t>Türkiye'deki başlıca linyit yatakları</a:t>
            </a:r>
          </a:p>
          <a:p>
            <a:pPr algn="just" eaLnBrk="0" hangingPunct="0">
              <a:buFontTx/>
              <a:buChar char="•"/>
            </a:pPr>
            <a:r>
              <a:rPr lang="tr-TR" sz="2000">
                <a:hlinkClick r:id="rId2" tooltip="Afşin"/>
              </a:rPr>
              <a:t>Afşin</a:t>
            </a:r>
            <a:r>
              <a:rPr lang="tr-TR" sz="2000"/>
              <a:t> </a:t>
            </a:r>
            <a:r>
              <a:rPr lang="tr-TR" sz="2000">
                <a:hlinkClick r:id="rId3" tooltip="Elbistan"/>
              </a:rPr>
              <a:t>Elbistan</a:t>
            </a:r>
            <a:r>
              <a:rPr lang="tr-TR" sz="2000"/>
              <a:t> AEL (</a:t>
            </a:r>
            <a:r>
              <a:rPr lang="tr-TR" sz="2000" i="1"/>
              <a:t>Afşin Elbistan Linyitleri</a:t>
            </a:r>
            <a:r>
              <a:rPr lang="tr-TR" sz="2000"/>
              <a:t>) </a:t>
            </a:r>
          </a:p>
          <a:p>
            <a:pPr algn="just" eaLnBrk="0" hangingPunct="0">
              <a:buFontTx/>
              <a:buChar char="•"/>
            </a:pPr>
            <a:r>
              <a:rPr lang="tr-TR" sz="2000">
                <a:hlinkClick r:id="rId4" tooltip="Karaisalı, Adana"/>
              </a:rPr>
              <a:t>Karaisalı, Adana</a:t>
            </a:r>
            <a:r>
              <a:rPr lang="tr-TR" sz="2000"/>
              <a:t>) </a:t>
            </a:r>
          </a:p>
          <a:p>
            <a:pPr algn="just" eaLnBrk="0" hangingPunct="0">
              <a:buFontTx/>
              <a:buChar char="•"/>
            </a:pPr>
            <a:r>
              <a:rPr lang="tr-TR" sz="2000">
                <a:hlinkClick r:id="rId5" tooltip="Merzifon"/>
              </a:rPr>
              <a:t>Merzifon</a:t>
            </a:r>
            <a:r>
              <a:rPr lang="tr-TR" sz="2000"/>
              <a:t> ve </a:t>
            </a:r>
            <a:r>
              <a:rPr lang="tr-TR" sz="2000">
                <a:hlinkClick r:id="rId6" tooltip="Suluova"/>
              </a:rPr>
              <a:t>Suluova</a:t>
            </a:r>
            <a:r>
              <a:rPr lang="tr-TR" sz="2000"/>
              <a:t> </a:t>
            </a:r>
          </a:p>
          <a:p>
            <a:pPr algn="just" eaLnBrk="0" hangingPunct="0">
              <a:buFontTx/>
              <a:buChar char="•"/>
            </a:pPr>
            <a:r>
              <a:rPr lang="tr-TR" sz="2000">
                <a:hlinkClick r:id="rId7" tooltip="Mengen, Bolu"/>
              </a:rPr>
              <a:t>Mengen, Bolu</a:t>
            </a:r>
            <a:r>
              <a:rPr lang="tr-TR" sz="2000"/>
              <a:t> </a:t>
            </a:r>
          </a:p>
          <a:p>
            <a:pPr algn="just" eaLnBrk="0" hangingPunct="0">
              <a:buFontTx/>
              <a:buChar char="•"/>
            </a:pPr>
            <a:r>
              <a:rPr lang="tr-TR" sz="2000">
                <a:hlinkClick r:id="rId8" tooltip="Eynez, Soma"/>
              </a:rPr>
              <a:t>Eynez, Soma</a:t>
            </a:r>
            <a:r>
              <a:rPr lang="tr-TR" sz="2000"/>
              <a:t> ve </a:t>
            </a:r>
            <a:r>
              <a:rPr lang="tr-TR" sz="2000">
                <a:hlinkClick r:id="rId9" tooltip="Işıklar"/>
              </a:rPr>
              <a:t>Işıklar</a:t>
            </a:r>
            <a:r>
              <a:rPr lang="tr-TR" sz="2000"/>
              <a:t>, </a:t>
            </a:r>
            <a:r>
              <a:rPr lang="tr-TR" sz="2000">
                <a:hlinkClick r:id="rId10" tooltip="Soma"/>
              </a:rPr>
              <a:t>Soma</a:t>
            </a:r>
            <a:r>
              <a:rPr lang="tr-TR" sz="2000"/>
              <a:t> (</a:t>
            </a:r>
            <a:r>
              <a:rPr lang="tr-TR" sz="2000">
                <a:hlinkClick r:id="rId11" tooltip="Manisa"/>
              </a:rPr>
              <a:t>Manisa</a:t>
            </a:r>
            <a:r>
              <a:rPr lang="tr-TR" sz="2000"/>
              <a:t>) </a:t>
            </a:r>
          </a:p>
          <a:p>
            <a:pPr algn="just" eaLnBrk="0" hangingPunct="0">
              <a:buFontTx/>
              <a:buChar char="•"/>
            </a:pPr>
            <a:r>
              <a:rPr lang="tr-TR" sz="2000">
                <a:hlinkClick r:id="rId12" tooltip="Uluçayır, Divriği"/>
              </a:rPr>
              <a:t>Uluçayır, Divriği</a:t>
            </a:r>
            <a:r>
              <a:rPr lang="tr-TR" sz="2000"/>
              <a:t> (</a:t>
            </a:r>
            <a:r>
              <a:rPr lang="tr-TR" sz="2000">
                <a:hlinkClick r:id="rId13" tooltip="Sivas"/>
              </a:rPr>
              <a:t>Sivas</a:t>
            </a:r>
            <a:r>
              <a:rPr lang="tr-TR" sz="2000"/>
              <a:t>) </a:t>
            </a:r>
          </a:p>
          <a:p>
            <a:pPr algn="just" eaLnBrk="0" hangingPunct="0">
              <a:buFontTx/>
              <a:buChar char="•"/>
            </a:pPr>
            <a:r>
              <a:rPr lang="tr-TR" sz="2000">
                <a:hlinkClick r:id="rId14" tooltip="Gülşehir, Nevşehir"/>
              </a:rPr>
              <a:t>Gülşehir, Nevşehir</a:t>
            </a:r>
            <a:r>
              <a:rPr lang="tr-TR" sz="2000"/>
              <a:t>) </a:t>
            </a:r>
          </a:p>
          <a:p>
            <a:pPr algn="just" eaLnBrk="0" hangingPunct="0">
              <a:buFontTx/>
              <a:buChar char="•"/>
            </a:pPr>
            <a:r>
              <a:rPr lang="tr-TR" sz="2000">
                <a:hlinkClick r:id="rId15" tooltip="Kükürtlü (sayfa mevcut değil)"/>
              </a:rPr>
              <a:t>Kükürtlü</a:t>
            </a:r>
            <a:r>
              <a:rPr lang="tr-TR" sz="2000"/>
              <a:t> </a:t>
            </a:r>
          </a:p>
          <a:p>
            <a:pPr algn="just" eaLnBrk="0" hangingPunct="0">
              <a:buFontTx/>
              <a:buChar char="•"/>
            </a:pPr>
            <a:r>
              <a:rPr lang="tr-TR" sz="2000">
                <a:hlinkClick r:id="rId16" tooltip="Zonguldak"/>
              </a:rPr>
              <a:t>Zonguldak</a:t>
            </a:r>
            <a:r>
              <a:rPr lang="tr-TR" sz="2000"/>
              <a:t> </a:t>
            </a:r>
          </a:p>
          <a:p>
            <a:pPr algn="just" eaLnBrk="0" hangingPunct="0">
              <a:buFontTx/>
              <a:buChar char="•"/>
            </a:pPr>
            <a:r>
              <a:rPr lang="tr-TR" sz="2000">
                <a:hlinkClick r:id="rId17" tooltip="Tunçbilek, Tavşanlı"/>
              </a:rPr>
              <a:t>Tunçbilek, Tavşanlı</a:t>
            </a:r>
            <a:r>
              <a:rPr lang="tr-TR" sz="2000"/>
              <a:t> (</a:t>
            </a:r>
            <a:r>
              <a:rPr lang="tr-TR" sz="2000">
                <a:hlinkClick r:id="rId18" tooltip="Kütahya"/>
              </a:rPr>
              <a:t>Kütahya</a:t>
            </a:r>
            <a:r>
              <a:rPr lang="tr-TR" sz="2000"/>
              <a:t>) GLİ (</a:t>
            </a:r>
            <a:r>
              <a:rPr lang="tr-TR" sz="2000" i="1"/>
              <a:t>Garp Linyitleri İşletmesi</a:t>
            </a:r>
            <a:r>
              <a:rPr lang="tr-TR" sz="2000"/>
              <a:t>) </a:t>
            </a:r>
          </a:p>
          <a:p>
            <a:pPr eaLnBrk="0" hangingPunct="0"/>
            <a:endParaRPr lang="tr-T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Dikdörtgen"/>
          <p:cNvSpPr>
            <a:spLocks noChangeArrowheads="1"/>
          </p:cNvSpPr>
          <p:nvPr/>
        </p:nvSpPr>
        <p:spPr bwMode="auto">
          <a:xfrm>
            <a:off x="2286000" y="1790700"/>
            <a:ext cx="4572000" cy="2308225"/>
          </a:xfrm>
          <a:prstGeom prst="rect">
            <a:avLst/>
          </a:prstGeom>
          <a:noFill/>
          <a:ln w="9525">
            <a:noFill/>
            <a:miter lim="800000"/>
            <a:headEnd/>
            <a:tailEnd/>
          </a:ln>
        </p:spPr>
        <p:txBody>
          <a:bodyPr>
            <a:spAutoFit/>
          </a:bodyPr>
          <a:lstStyle/>
          <a:p>
            <a:pPr marL="342900" indent="-342900" algn="ctr">
              <a:spcBef>
                <a:spcPct val="50000"/>
              </a:spcBef>
            </a:pPr>
            <a:r>
              <a:rPr lang="tr-TR" b="1"/>
              <a:t>KÖMÜR ENDÜSTRİNDE  KULLANILAN BAZI TERİMLER</a:t>
            </a:r>
          </a:p>
          <a:p>
            <a:pPr marL="342900" indent="-342900">
              <a:spcBef>
                <a:spcPct val="50000"/>
              </a:spcBef>
              <a:buFontTx/>
              <a:buAutoNum type="arabicPeriod"/>
            </a:pPr>
            <a:r>
              <a:rPr lang="tr-TR"/>
              <a:t>Nem içeriği</a:t>
            </a:r>
          </a:p>
          <a:p>
            <a:pPr marL="342900" indent="-342900">
              <a:spcBef>
                <a:spcPct val="50000"/>
              </a:spcBef>
              <a:buFontTx/>
              <a:buAutoNum type="arabicPeriod"/>
            </a:pPr>
            <a:r>
              <a:rPr lang="tr-TR"/>
              <a:t>Kül içeriği</a:t>
            </a:r>
          </a:p>
          <a:p>
            <a:pPr marL="342900" indent="-342900">
              <a:spcBef>
                <a:spcPct val="50000"/>
              </a:spcBef>
              <a:buFontTx/>
              <a:buAutoNum type="arabicPeriod"/>
            </a:pPr>
            <a:r>
              <a:rPr lang="tr-TR"/>
              <a:t>Uçucu Madde içeriği</a:t>
            </a:r>
          </a:p>
          <a:p>
            <a:pPr marL="342900" indent="-342900">
              <a:spcBef>
                <a:spcPct val="50000"/>
              </a:spcBef>
              <a:buFontTx/>
              <a:buAutoNum type="arabicPeriod"/>
            </a:pPr>
            <a:r>
              <a:rPr lang="tr-TR"/>
              <a:t>Sabit Karbon ve Kok Miktarı</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Dikdörtgen"/>
          <p:cNvSpPr>
            <a:spLocks noChangeArrowheads="1"/>
          </p:cNvSpPr>
          <p:nvPr/>
        </p:nvSpPr>
        <p:spPr bwMode="auto">
          <a:xfrm>
            <a:off x="2286000" y="285750"/>
            <a:ext cx="4572000" cy="1616075"/>
          </a:xfrm>
          <a:prstGeom prst="rect">
            <a:avLst/>
          </a:prstGeom>
          <a:noFill/>
          <a:ln w="9525">
            <a:noFill/>
            <a:miter lim="800000"/>
            <a:headEnd/>
            <a:tailEnd/>
          </a:ln>
        </p:spPr>
        <p:txBody>
          <a:bodyPr>
            <a:spAutoFit/>
          </a:bodyPr>
          <a:lstStyle/>
          <a:p>
            <a:pPr marL="342900" indent="-342900">
              <a:spcBef>
                <a:spcPct val="50000"/>
              </a:spcBef>
              <a:buFontTx/>
              <a:buAutoNum type="arabicPeriod"/>
            </a:pPr>
            <a:r>
              <a:rPr lang="tr-TR" b="1"/>
              <a:t>Nem içeriği</a:t>
            </a:r>
          </a:p>
          <a:p>
            <a:pPr marL="342900" indent="-342900">
              <a:spcBef>
                <a:spcPct val="50000"/>
              </a:spcBef>
            </a:pPr>
            <a:r>
              <a:rPr lang="tr-TR" b="1"/>
              <a:t>	</a:t>
            </a:r>
            <a:r>
              <a:rPr lang="tr-TR"/>
              <a:t>a. Yüzey Nem</a:t>
            </a:r>
          </a:p>
          <a:p>
            <a:pPr marL="342900" indent="-342900">
              <a:spcBef>
                <a:spcPct val="50000"/>
              </a:spcBef>
            </a:pPr>
            <a:r>
              <a:rPr lang="tr-TR"/>
              <a:t>	b. Bağıl Nem</a:t>
            </a:r>
          </a:p>
          <a:p>
            <a:pPr marL="342900" indent="-342900">
              <a:spcBef>
                <a:spcPct val="50000"/>
              </a:spcBef>
            </a:pPr>
            <a:r>
              <a:rPr lang="tr-TR"/>
              <a:t>	c. Kombine Nem</a:t>
            </a:r>
          </a:p>
        </p:txBody>
      </p:sp>
      <p:sp>
        <p:nvSpPr>
          <p:cNvPr id="33795" name="2 Dikdörtgen"/>
          <p:cNvSpPr>
            <a:spLocks noChangeArrowheads="1"/>
          </p:cNvSpPr>
          <p:nvPr/>
        </p:nvSpPr>
        <p:spPr bwMode="auto">
          <a:xfrm>
            <a:off x="500063" y="1858963"/>
            <a:ext cx="8358187" cy="4662487"/>
          </a:xfrm>
          <a:prstGeom prst="rect">
            <a:avLst/>
          </a:prstGeom>
          <a:noFill/>
          <a:ln w="9525">
            <a:noFill/>
            <a:miter lim="800000"/>
            <a:headEnd/>
            <a:tailEnd/>
          </a:ln>
        </p:spPr>
        <p:txBody>
          <a:bodyPr>
            <a:spAutoFit/>
          </a:bodyPr>
          <a:lstStyle/>
          <a:p>
            <a:pPr marL="342900" indent="-342900">
              <a:spcBef>
                <a:spcPct val="50000"/>
              </a:spcBef>
              <a:buFontTx/>
              <a:buAutoNum type="alphaLcPeriod"/>
              <a:defRPr/>
            </a:pPr>
            <a:r>
              <a:rPr lang="tr-TR" b="1" dirty="0"/>
              <a:t>Yüzey Nem</a:t>
            </a:r>
          </a:p>
          <a:p>
            <a:pPr marL="342900" indent="-342900">
              <a:spcBef>
                <a:spcPct val="50000"/>
              </a:spcBef>
              <a:defRPr/>
            </a:pPr>
            <a:r>
              <a:rPr lang="tr-TR" dirty="0"/>
              <a:t>Kömüre dışarıdan geçici olarak karışan nemdir.</a:t>
            </a:r>
          </a:p>
          <a:p>
            <a:pPr marL="342900" indent="-342900">
              <a:spcBef>
                <a:spcPct val="50000"/>
              </a:spcBef>
              <a:defRPr/>
            </a:pPr>
            <a:r>
              <a:rPr lang="tr-TR" dirty="0"/>
              <a:t>Normal atmosferik koşullarda buharlaşır ve genel olarak %(2-3) arasındadır.</a:t>
            </a:r>
          </a:p>
          <a:p>
            <a:pPr>
              <a:spcBef>
                <a:spcPct val="50000"/>
              </a:spcBef>
              <a:defRPr/>
            </a:pPr>
            <a:r>
              <a:rPr lang="tr-TR" b="1" dirty="0"/>
              <a:t>b. Bağıl Nem</a:t>
            </a:r>
          </a:p>
          <a:p>
            <a:pPr>
              <a:spcBef>
                <a:spcPct val="50000"/>
              </a:spcBef>
              <a:defRPr/>
            </a:pPr>
            <a:r>
              <a:rPr lang="tr-TR" dirty="0"/>
              <a:t>Kömürün kılcallığına ve madeni kısmının bileşimine bağlıdır. Kılcallık etkisi ile nem kömürün bünyesine girmiştir.</a:t>
            </a:r>
          </a:p>
          <a:p>
            <a:pPr>
              <a:spcBef>
                <a:spcPct val="50000"/>
              </a:spcBef>
              <a:defRPr/>
            </a:pPr>
            <a:r>
              <a:rPr lang="tr-TR" b="1" dirty="0"/>
              <a:t>c. Kombine Nem</a:t>
            </a:r>
          </a:p>
          <a:p>
            <a:pPr>
              <a:spcBef>
                <a:spcPct val="50000"/>
              </a:spcBef>
              <a:defRPr/>
            </a:pPr>
            <a:r>
              <a:rPr lang="tr-TR" dirty="0"/>
              <a:t>Kimyasal olarak kömüre bağlanmış sudur. Kimyasal işlem olmadan kömürün bünyesinden alınamaz. Bu neme </a:t>
            </a:r>
            <a:r>
              <a:rPr lang="tr-TR" b="1" dirty="0"/>
              <a:t>“Gevşek Bağlarla Bağlanmış Nem”</a:t>
            </a:r>
            <a:r>
              <a:rPr lang="tr-TR" dirty="0"/>
              <a:t> de denir.</a:t>
            </a:r>
          </a:p>
          <a:p>
            <a:pPr>
              <a:spcBef>
                <a:spcPct val="50000"/>
              </a:spcBef>
              <a:defRPr/>
            </a:pPr>
            <a:endParaRPr lang="tr-TR" dirty="0"/>
          </a:p>
          <a:p>
            <a:pPr marL="342900" indent="-342900">
              <a:spcBef>
                <a:spcPct val="50000"/>
              </a:spcBef>
              <a:defRPr/>
            </a:pPr>
            <a:endParaRPr lang="tr-TR" dirty="0"/>
          </a:p>
          <a:p>
            <a:pPr marL="342900" indent="-342900">
              <a:spcBef>
                <a:spcPct val="50000"/>
              </a:spcBef>
              <a:defRPr/>
            </a:pPr>
            <a:r>
              <a:rPr lang="tr-TR" dirty="0"/>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Dikdörtgen"/>
          <p:cNvSpPr>
            <a:spLocks noChangeArrowheads="1"/>
          </p:cNvSpPr>
          <p:nvPr/>
        </p:nvSpPr>
        <p:spPr bwMode="auto">
          <a:xfrm>
            <a:off x="2286000" y="1790700"/>
            <a:ext cx="4572000" cy="3000375"/>
          </a:xfrm>
          <a:prstGeom prst="rect">
            <a:avLst/>
          </a:prstGeom>
          <a:noFill/>
          <a:ln w="9525">
            <a:noFill/>
            <a:miter lim="800000"/>
            <a:headEnd/>
            <a:tailEnd/>
          </a:ln>
        </p:spPr>
        <p:txBody>
          <a:bodyPr>
            <a:spAutoFit/>
          </a:bodyPr>
          <a:lstStyle/>
          <a:p>
            <a:pPr>
              <a:spcBef>
                <a:spcPct val="50000"/>
              </a:spcBef>
            </a:pPr>
            <a:r>
              <a:rPr lang="tr-TR" b="1"/>
              <a:t>2. Kül ve Madeni Madde içeriği</a:t>
            </a:r>
          </a:p>
          <a:p>
            <a:pPr>
              <a:spcBef>
                <a:spcPct val="50000"/>
              </a:spcBef>
            </a:pPr>
            <a:r>
              <a:rPr lang="tr-TR"/>
              <a:t>Her kömürün içerisinde tam yanma sonunda yanmayan madde olarak kalan anorganik maddelere </a:t>
            </a:r>
            <a:r>
              <a:rPr lang="tr-TR" b="1"/>
              <a:t>“Kül”</a:t>
            </a:r>
            <a:r>
              <a:rPr lang="tr-TR"/>
              <a:t> denir. Külün  2 kökeni vardır:</a:t>
            </a:r>
          </a:p>
          <a:p>
            <a:pPr>
              <a:spcBef>
                <a:spcPct val="50000"/>
              </a:spcBef>
            </a:pPr>
            <a:r>
              <a:rPr lang="tr-TR"/>
              <a:t>-Kömürü oluşturan bitki kalıntıları içerisindeki madeni maddeler.</a:t>
            </a:r>
          </a:p>
          <a:p>
            <a:pPr>
              <a:spcBef>
                <a:spcPct val="50000"/>
              </a:spcBef>
            </a:pPr>
            <a:r>
              <a:rPr lang="tr-TR"/>
              <a:t>-Kömüre dışarıdan karışmış madeni maddeler.</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Dikdörtgen"/>
          <p:cNvSpPr>
            <a:spLocks noChangeArrowheads="1"/>
          </p:cNvSpPr>
          <p:nvPr/>
        </p:nvSpPr>
        <p:spPr bwMode="auto">
          <a:xfrm>
            <a:off x="2286000" y="1858963"/>
            <a:ext cx="4572000" cy="3140075"/>
          </a:xfrm>
          <a:prstGeom prst="rect">
            <a:avLst/>
          </a:prstGeom>
          <a:noFill/>
          <a:ln w="9525">
            <a:noFill/>
            <a:miter lim="800000"/>
            <a:headEnd/>
            <a:tailEnd/>
          </a:ln>
        </p:spPr>
        <p:txBody>
          <a:bodyPr>
            <a:spAutoFit/>
          </a:bodyPr>
          <a:lstStyle/>
          <a:p>
            <a:pPr>
              <a:spcBef>
                <a:spcPct val="50000"/>
              </a:spcBef>
            </a:pPr>
            <a:r>
              <a:rPr lang="tr-TR" b="1"/>
              <a:t>3.Uçucu Madde içeriği</a:t>
            </a:r>
          </a:p>
          <a:p>
            <a:pPr>
              <a:spcBef>
                <a:spcPct val="50000"/>
              </a:spcBef>
            </a:pPr>
            <a:r>
              <a:rPr lang="tr-TR"/>
              <a:t>Uçucu maddeler 3 kısımdan oluşur.</a:t>
            </a:r>
          </a:p>
          <a:p>
            <a:pPr>
              <a:spcBef>
                <a:spcPct val="50000"/>
              </a:spcBef>
            </a:pPr>
            <a:r>
              <a:rPr lang="tr-TR"/>
              <a:t>-Gazlar: H</a:t>
            </a:r>
            <a:r>
              <a:rPr lang="tr-TR" baseline="-25000"/>
              <a:t>2</a:t>
            </a:r>
            <a:r>
              <a:rPr lang="tr-TR"/>
              <a:t>, CO,CH</a:t>
            </a:r>
            <a:r>
              <a:rPr lang="tr-TR" baseline="-25000"/>
              <a:t>4</a:t>
            </a:r>
            <a:r>
              <a:rPr lang="tr-TR"/>
              <a:t> (Metan),C</a:t>
            </a:r>
            <a:r>
              <a:rPr lang="tr-TR" baseline="-25000"/>
              <a:t>2</a:t>
            </a:r>
            <a:r>
              <a:rPr lang="tr-TR"/>
              <a:t>H</a:t>
            </a:r>
            <a:r>
              <a:rPr lang="tr-TR" baseline="-25000"/>
              <a:t>6</a:t>
            </a:r>
            <a:r>
              <a:rPr lang="tr-TR"/>
              <a:t>(Etan), H</a:t>
            </a:r>
            <a:r>
              <a:rPr lang="tr-TR" baseline="-25000"/>
              <a:t>2</a:t>
            </a:r>
            <a:r>
              <a:rPr lang="tr-TR"/>
              <a:t>S(Hidrojen Sülfür)</a:t>
            </a:r>
          </a:p>
          <a:p>
            <a:pPr>
              <a:spcBef>
                <a:spcPct val="50000"/>
              </a:spcBef>
            </a:pPr>
            <a:r>
              <a:rPr lang="tr-TR"/>
              <a:t>-Zift:Benzen,toluen,fenol gibi hidrokarbonlar ile bir miktar serbest karbondan oluşur.</a:t>
            </a:r>
          </a:p>
          <a:p>
            <a:pPr>
              <a:spcBef>
                <a:spcPct val="50000"/>
              </a:spcBef>
            </a:pPr>
            <a:r>
              <a:rPr lang="tr-TR"/>
              <a:t>-Amonyum Eriği:Azot, kükürt ve siyanürün su içindeki eriğikleridir.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Dikdörtgen"/>
          <p:cNvSpPr>
            <a:spLocks noChangeArrowheads="1"/>
          </p:cNvSpPr>
          <p:nvPr/>
        </p:nvSpPr>
        <p:spPr bwMode="auto">
          <a:xfrm>
            <a:off x="2286000" y="2551113"/>
            <a:ext cx="4572000" cy="1477962"/>
          </a:xfrm>
          <a:prstGeom prst="rect">
            <a:avLst/>
          </a:prstGeom>
          <a:noFill/>
          <a:ln w="9525">
            <a:noFill/>
            <a:miter lim="800000"/>
            <a:headEnd/>
            <a:tailEnd/>
          </a:ln>
        </p:spPr>
        <p:txBody>
          <a:bodyPr>
            <a:spAutoFit/>
          </a:bodyPr>
          <a:lstStyle/>
          <a:p>
            <a:pPr>
              <a:spcBef>
                <a:spcPct val="50000"/>
              </a:spcBef>
            </a:pPr>
            <a:r>
              <a:rPr lang="tr-TR" b="1"/>
              <a:t>4. Sabit Karbon ve Kok</a:t>
            </a:r>
          </a:p>
          <a:p>
            <a:pPr>
              <a:spcBef>
                <a:spcPct val="50000"/>
              </a:spcBef>
            </a:pPr>
            <a:r>
              <a:rPr lang="tr-TR"/>
              <a:t>Bir kömürde bulunan sabit karbon miktarı (%)=100-(%Uçucu Madde+%Nem+%Kül)</a:t>
            </a:r>
          </a:p>
          <a:p>
            <a:pPr>
              <a:spcBef>
                <a:spcPct val="50000"/>
              </a:spcBef>
            </a:pPr>
            <a:r>
              <a:rPr lang="tr-TR"/>
              <a:t>Kok Miktarı (%)=%Sabit Karbon+%Kok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Dikdörtgen"/>
          <p:cNvSpPr>
            <a:spLocks noChangeArrowheads="1"/>
          </p:cNvSpPr>
          <p:nvPr/>
        </p:nvSpPr>
        <p:spPr bwMode="auto">
          <a:xfrm>
            <a:off x="2286000" y="714375"/>
            <a:ext cx="4572000" cy="5016500"/>
          </a:xfrm>
          <a:prstGeom prst="rect">
            <a:avLst/>
          </a:prstGeom>
          <a:noFill/>
          <a:ln w="9525">
            <a:noFill/>
            <a:miter lim="800000"/>
            <a:headEnd/>
            <a:tailEnd/>
          </a:ln>
        </p:spPr>
        <p:txBody>
          <a:bodyPr>
            <a:spAutoFit/>
          </a:bodyPr>
          <a:lstStyle/>
          <a:p>
            <a:pPr algn="just"/>
            <a:r>
              <a:rPr lang="tr-TR" sz="2000" b="1">
                <a:latin typeface="Times New Roman" pitchFamily="18" charset="0"/>
                <a:cs typeface="Times New Roman" pitchFamily="18" charset="0"/>
              </a:rPr>
              <a:t>Tarihçe</a:t>
            </a:r>
          </a:p>
          <a:p>
            <a:pPr algn="just"/>
            <a:r>
              <a:rPr lang="tr-TR" sz="2000">
                <a:latin typeface="Times New Roman" pitchFamily="18" charset="0"/>
                <a:cs typeface="Times New Roman" pitchFamily="18" charset="0"/>
              </a:rPr>
              <a:t>İlk olarak milattan önceki yıllarda Çinliler tarafından kullanıldığı bilinmektedir. Kömür işletmeciliğine ait dokümanlar 12. yüzyıla aittir. Kömürün yoğun olarak kullanımı ise </a:t>
            </a:r>
            <a:r>
              <a:rPr lang="tr-TR" sz="2000">
                <a:latin typeface="Times New Roman" pitchFamily="18" charset="0"/>
                <a:cs typeface="Times New Roman" pitchFamily="18" charset="0"/>
                <a:hlinkClick r:id="rId2" tooltip="18. yüzyıl"/>
              </a:rPr>
              <a:t>18. yüzyılın</a:t>
            </a:r>
            <a:r>
              <a:rPr lang="tr-TR" sz="2000">
                <a:latin typeface="Times New Roman" pitchFamily="18" charset="0"/>
                <a:cs typeface="Times New Roman" pitchFamily="18" charset="0"/>
              </a:rPr>
              <a:t> ikinci yarısına rastlar. Özellikle gelişen sanayi ve endüstri, kömür kullanımını arttırmış, kömürü önemli bir mineral haline getirmiştir. Kömür demir-çelik sanayisinin hammaddesi olarak kullanılmış ve buharlı motorlarda, buharın oluşumu için yakıt olarak kullanılmıştır. Bugün çıkarılan kömürün büyük bölümü ise elektrik üretimi ve çeşitli alanlarda kullanılmaktadır.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Dikdörtgen"/>
          <p:cNvSpPr>
            <a:spLocks noChangeArrowheads="1"/>
          </p:cNvSpPr>
          <p:nvPr/>
        </p:nvSpPr>
        <p:spPr bwMode="auto">
          <a:xfrm>
            <a:off x="2214563" y="1643063"/>
            <a:ext cx="4572000" cy="2554287"/>
          </a:xfrm>
          <a:prstGeom prst="rect">
            <a:avLst/>
          </a:prstGeom>
          <a:noFill/>
          <a:ln w="9525">
            <a:noFill/>
            <a:miter lim="800000"/>
            <a:headEnd/>
            <a:tailEnd/>
          </a:ln>
        </p:spPr>
        <p:txBody>
          <a:bodyPr>
            <a:spAutoFit/>
          </a:bodyPr>
          <a:lstStyle/>
          <a:p>
            <a:pPr algn="just"/>
            <a:r>
              <a:rPr lang="tr-TR" sz="2000" b="1">
                <a:latin typeface="Times New Roman" pitchFamily="18" charset="0"/>
                <a:cs typeface="Times New Roman" pitchFamily="18" charset="0"/>
              </a:rPr>
              <a:t>Kömürün oluşumu</a:t>
            </a:r>
          </a:p>
          <a:p>
            <a:pPr algn="just"/>
            <a:r>
              <a:rPr lang="tr-TR" sz="2000">
                <a:latin typeface="Times New Roman" pitchFamily="18" charset="0"/>
                <a:cs typeface="Times New Roman" pitchFamily="18" charset="0"/>
              </a:rPr>
              <a:t>Bataklıklarda uygun nem ve sıcaklığın oluşması, ortamın asit miktarının artması, gerekli </a:t>
            </a:r>
            <a:r>
              <a:rPr lang="tr-TR" sz="2000">
                <a:latin typeface="Times New Roman" pitchFamily="18" charset="0"/>
                <a:cs typeface="Times New Roman" pitchFamily="18" charset="0"/>
                <a:hlinkClick r:id="rId2" tooltip="Organik madde"/>
              </a:rPr>
              <a:t>organik maddelerin</a:t>
            </a:r>
            <a:r>
              <a:rPr lang="tr-TR" sz="2000">
                <a:latin typeface="Times New Roman" pitchFamily="18" charset="0"/>
                <a:cs typeface="Times New Roman" pitchFamily="18" charset="0"/>
              </a:rPr>
              <a:t> ortamda bulunmasıyla bozunmuş, çürüyen bitkilerin su altına inmesi ve bataklığın zamanla üstünün örtülmesi gibi olaylar sonucu oluşur.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Dikdörtgen"/>
          <p:cNvSpPr>
            <a:spLocks noChangeArrowheads="1"/>
          </p:cNvSpPr>
          <p:nvPr/>
        </p:nvSpPr>
        <p:spPr bwMode="auto">
          <a:xfrm>
            <a:off x="2286000" y="1571625"/>
            <a:ext cx="4572000" cy="2586038"/>
          </a:xfrm>
          <a:prstGeom prst="rect">
            <a:avLst/>
          </a:prstGeom>
          <a:noFill/>
          <a:ln w="9525">
            <a:noFill/>
            <a:miter lim="800000"/>
            <a:headEnd/>
            <a:tailEnd/>
          </a:ln>
        </p:spPr>
        <p:txBody>
          <a:bodyPr>
            <a:spAutoFit/>
          </a:bodyPr>
          <a:lstStyle/>
          <a:p>
            <a:pPr algn="just"/>
            <a:r>
              <a:rPr lang="tr-TR">
                <a:latin typeface="Times New Roman" pitchFamily="18" charset="0"/>
                <a:cs typeface="Times New Roman" pitchFamily="18" charset="0"/>
              </a:rPr>
              <a:t>Deltalar (en kalın kömür damarlarının oluştuğu ortamlardır)</a:t>
            </a:r>
          </a:p>
          <a:p>
            <a:pPr algn="just"/>
            <a:r>
              <a:rPr lang="tr-TR">
                <a:latin typeface="Times New Roman" pitchFamily="18" charset="0"/>
                <a:cs typeface="Times New Roman" pitchFamily="18" charset="0"/>
              </a:rPr>
              <a:t>Göller ve nehirler (göl kıyıları, kalın kömür damarlarının meydana geldiği uygun bataklık ortamlardır)</a:t>
            </a:r>
          </a:p>
          <a:p>
            <a:pPr algn="just"/>
            <a:r>
              <a:rPr lang="tr-TR">
                <a:latin typeface="Times New Roman" pitchFamily="18" charset="0"/>
                <a:cs typeface="Times New Roman" pitchFamily="18" charset="0"/>
              </a:rPr>
              <a:t>Lagünler (deniz etkisinin olduğu ince kömür damarcıklarını meydana getirirler)</a:t>
            </a:r>
          </a:p>
          <a:p>
            <a:pPr algn="just"/>
            <a:r>
              <a:rPr lang="tr-TR">
                <a:latin typeface="Times New Roman" pitchFamily="18" charset="0"/>
                <a:cs typeface="Times New Roman" pitchFamily="18" charset="0"/>
              </a:rPr>
              <a:t>Akarsu taşma ovaları (ince kömür damarcıklarını oluştururlar).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Dikdörtgen"/>
          <p:cNvSpPr>
            <a:spLocks noChangeArrowheads="1"/>
          </p:cNvSpPr>
          <p:nvPr/>
        </p:nvSpPr>
        <p:spPr bwMode="auto">
          <a:xfrm>
            <a:off x="2286000" y="336550"/>
            <a:ext cx="4572000" cy="6184900"/>
          </a:xfrm>
          <a:prstGeom prst="rect">
            <a:avLst/>
          </a:prstGeom>
          <a:noFill/>
          <a:ln w="9525">
            <a:noFill/>
            <a:miter lim="800000"/>
            <a:headEnd/>
            <a:tailEnd/>
          </a:ln>
        </p:spPr>
        <p:txBody>
          <a:bodyPr>
            <a:spAutoFit/>
          </a:bodyPr>
          <a:lstStyle/>
          <a:p>
            <a:pPr algn="just"/>
            <a:r>
              <a:rPr lang="tr-TR" b="1"/>
              <a:t>KÖMÜR OLUŞUMUNU AÇIKLAYAN TEORİLER</a:t>
            </a:r>
          </a:p>
          <a:p>
            <a:pPr algn="just"/>
            <a:r>
              <a:rPr lang="tr-TR"/>
              <a:t>Kömürün oluşumu için ileri sürülen teoriler şunlardır:</a:t>
            </a:r>
          </a:p>
          <a:p>
            <a:pPr algn="just"/>
            <a:endParaRPr lang="tr-TR"/>
          </a:p>
          <a:p>
            <a:pPr algn="just"/>
            <a:r>
              <a:rPr lang="tr-TR" b="1"/>
              <a:t>1. Allokton Teorisi (Delta Teorisi)</a:t>
            </a:r>
          </a:p>
          <a:p>
            <a:pPr algn="just"/>
            <a:r>
              <a:rPr lang="tr-TR"/>
              <a:t>Bitkisel artıkların tatlı veya acı sulu göllere veya denizlere taşınarak buralarda çökeldiği ve bazı değişim olaylarından sonra kömürleştiği öne sürülmektedir.</a:t>
            </a:r>
          </a:p>
          <a:p>
            <a:pPr algn="just"/>
            <a:endParaRPr lang="tr-TR"/>
          </a:p>
          <a:p>
            <a:pPr algn="just"/>
            <a:r>
              <a:rPr lang="tr-TR" b="1"/>
              <a:t>2. Otokton Teorisi</a:t>
            </a:r>
          </a:p>
          <a:p>
            <a:r>
              <a:rPr lang="tr-TR"/>
              <a:t>Bitkisel artıkların çökelimi ve kömürleşmesi bitkilerin geliştiği ortamda olmakta, bir taşınma söz konusu edilmemektedir.</a:t>
            </a:r>
          </a:p>
          <a:p>
            <a:endParaRPr lang="tr-TR"/>
          </a:p>
          <a:p>
            <a:pPr algn="just"/>
            <a:r>
              <a:rPr lang="tr-TR" b="1"/>
              <a:t>3. Lagün Teorisi</a:t>
            </a:r>
          </a:p>
          <a:p>
            <a:pPr algn="just"/>
            <a:r>
              <a:rPr lang="tr-TR"/>
              <a:t>Kömür yataklarında bitkilerin kök, gövde, dal gibi artıklarına çok az rastlanır. Tabakanın büyük kısmı bitkilerin ayrışmaya uğramış küçük ve mikroskobik kırıntılarının birikmesinden oluşmuştur.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Dikdörtgen"/>
          <p:cNvSpPr>
            <a:spLocks noChangeArrowheads="1"/>
          </p:cNvSpPr>
          <p:nvPr/>
        </p:nvSpPr>
        <p:spPr bwMode="auto">
          <a:xfrm>
            <a:off x="2286000" y="2690813"/>
            <a:ext cx="4572000" cy="1476375"/>
          </a:xfrm>
          <a:prstGeom prst="rect">
            <a:avLst/>
          </a:prstGeom>
          <a:noFill/>
          <a:ln w="9525">
            <a:noFill/>
            <a:miter lim="800000"/>
            <a:headEnd/>
            <a:tailEnd/>
          </a:ln>
        </p:spPr>
        <p:txBody>
          <a:bodyPr>
            <a:spAutoFit/>
          </a:bodyPr>
          <a:lstStyle/>
          <a:p>
            <a:r>
              <a:rPr lang="tr-TR"/>
              <a:t>Lagün teorisi çeşitli tipteki kömürleri meydana getiren bitkisel yığınları açıklamakta ancak bu kömür tipleri arasındaki kimyasal farklılıkları açıklayamamaktadır.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Dikdörtgen"/>
          <p:cNvSpPr>
            <a:spLocks noChangeArrowheads="1"/>
          </p:cNvSpPr>
          <p:nvPr/>
        </p:nvSpPr>
        <p:spPr bwMode="auto">
          <a:xfrm>
            <a:off x="2286000" y="2967038"/>
            <a:ext cx="4572000" cy="923925"/>
          </a:xfrm>
          <a:prstGeom prst="rect">
            <a:avLst/>
          </a:prstGeom>
          <a:noFill/>
          <a:ln w="9525">
            <a:noFill/>
            <a:miter lim="800000"/>
            <a:headEnd/>
            <a:tailEnd/>
          </a:ln>
        </p:spPr>
        <p:txBody>
          <a:bodyPr>
            <a:spAutoFit/>
          </a:bodyPr>
          <a:lstStyle/>
          <a:p>
            <a:pPr>
              <a:spcBef>
                <a:spcPct val="50000"/>
              </a:spcBef>
            </a:pPr>
            <a:r>
              <a:rPr lang="tr-TR"/>
              <a:t>Kömür tipleri arasındaki kimyasal farklılıkları açıklayan teoriler ise Selüloz ve Linyin (Fischer-Schrader) teorisi’dir.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1431</Words>
  <Application>Microsoft Office PowerPoint</Application>
  <PresentationFormat>Ekran Gösterisi (4:3)</PresentationFormat>
  <Paragraphs>110</Paragraphs>
  <Slides>39</Slides>
  <Notes>0</Notes>
  <HiddenSlides>0</HiddenSlides>
  <MMClips>0</MMClips>
  <ScaleCrop>false</ScaleCrop>
  <HeadingPairs>
    <vt:vector size="4" baseType="variant">
      <vt:variant>
        <vt:lpstr>Tema</vt:lpstr>
      </vt:variant>
      <vt:variant>
        <vt:i4>1</vt:i4>
      </vt:variant>
      <vt:variant>
        <vt:lpstr>Slayt Başlıkları</vt:lpstr>
      </vt:variant>
      <vt:variant>
        <vt:i4>39</vt:i4>
      </vt:variant>
    </vt:vector>
  </HeadingPairs>
  <TitlesOfParts>
    <vt:vector size="40"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vector>
  </TitlesOfParts>
  <Company>Ankara Ünivesitesi, Türkiye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Buyukutku</dc:creator>
  <cp:lastModifiedBy>User</cp:lastModifiedBy>
  <cp:revision>27</cp:revision>
  <dcterms:created xsi:type="dcterms:W3CDTF">2015-03-03T19:44:33Z</dcterms:created>
  <dcterms:modified xsi:type="dcterms:W3CDTF">2016-02-16T14:13:26Z</dcterms:modified>
</cp:coreProperties>
</file>