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-102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III. Konu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İletişim NEDİR?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305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非言語的コミュニケーション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ja-JP" altLang="en-US" dirty="0" smtClean="0">
                <a:solidFill>
                  <a:srgbClr val="252525"/>
                </a:solidFill>
                <a:latin typeface="Helvetica"/>
              </a:rPr>
              <a:t>視線</a:t>
            </a:r>
          </a:p>
          <a:p>
            <a:pPr>
              <a:buFont typeface="Arial"/>
              <a:buChar char="•"/>
            </a:pPr>
            <a:r>
              <a:rPr lang="ja-JP" altLang="en-US" dirty="0" smtClean="0">
                <a:solidFill>
                  <a:srgbClr val="252525"/>
                </a:solidFill>
                <a:latin typeface="Helvetica"/>
              </a:rPr>
              <a:t>表情</a:t>
            </a:r>
          </a:p>
          <a:p>
            <a:pPr>
              <a:buFont typeface="Arial"/>
              <a:buChar char="•"/>
            </a:pPr>
            <a:r>
              <a:rPr lang="ja-JP" altLang="en-US" dirty="0" smtClean="0">
                <a:solidFill>
                  <a:srgbClr val="252525"/>
                </a:solidFill>
                <a:latin typeface="Helvetica"/>
              </a:rPr>
              <a:t>ジェスチャー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/>
            <a:r>
              <a:rPr lang="tr-TR" dirty="0" smtClean="0"/>
              <a:t>Japonca </a:t>
            </a:r>
            <a:r>
              <a:rPr lang="tr-TR" dirty="0"/>
              <a:t>ve Türkçe </a:t>
            </a:r>
            <a:r>
              <a:rPr lang="tr-TR" dirty="0" smtClean="0"/>
              <a:t>Sözlüklerde «</a:t>
            </a:r>
            <a:r>
              <a:rPr lang="tr-TR" dirty="0" err="1" smtClean="0"/>
              <a:t>iletişim»in</a:t>
            </a:r>
            <a:r>
              <a:rPr lang="tr-TR" dirty="0" smtClean="0"/>
              <a:t> tanımlanış biçimleri</a:t>
            </a:r>
          </a:p>
          <a:p>
            <a:pPr marL="285750" lvl="1" indent="-285750"/>
            <a:r>
              <a:rPr lang="tr-TR" dirty="0" smtClean="0"/>
              <a:t>İletişime etki eden temel faktörler</a:t>
            </a:r>
          </a:p>
          <a:p>
            <a:pPr marL="742950" lvl="2" indent="-285750"/>
            <a:r>
              <a:rPr lang="tr-TR" dirty="0" smtClean="0"/>
              <a:t>Toplumsal faktörler</a:t>
            </a:r>
          </a:p>
          <a:p>
            <a:pPr marL="742950" lvl="2" indent="-285750"/>
            <a:r>
              <a:rPr lang="tr-TR" dirty="0" smtClean="0"/>
              <a:t>Psikolojik faktörler</a:t>
            </a:r>
          </a:p>
          <a:p>
            <a:pPr marL="285750" lvl="1" indent="-285750"/>
            <a:endParaRPr lang="tr-TR" dirty="0"/>
          </a:p>
          <a:p>
            <a:pPr marL="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82490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İletişim biçimleri</a:t>
            </a:r>
          </a:p>
          <a:p>
            <a:r>
              <a:rPr lang="tr-TR" dirty="0" err="1" smtClean="0"/>
              <a:t>İshii</a:t>
            </a:r>
            <a:r>
              <a:rPr lang="tr-TR" dirty="0" smtClean="0"/>
              <a:t> (1998)’</a:t>
            </a:r>
            <a:r>
              <a:rPr lang="tr-TR" dirty="0" err="1" smtClean="0"/>
              <a:t>nin</a:t>
            </a:r>
            <a:r>
              <a:rPr lang="tr-TR" dirty="0" smtClean="0"/>
              <a:t> iletişim modeli</a:t>
            </a:r>
          </a:p>
          <a:p>
            <a:r>
              <a:rPr lang="tr-TR" dirty="0" smtClean="0"/>
              <a:t>Kültürler arası iletişim</a:t>
            </a:r>
          </a:p>
          <a:p>
            <a:r>
              <a:rPr lang="tr-TR" dirty="0" err="1" smtClean="0"/>
              <a:t>Hall</a:t>
            </a:r>
            <a:r>
              <a:rPr lang="tr-TR" dirty="0" smtClean="0"/>
              <a:t> (1959:217) </a:t>
            </a:r>
          </a:p>
          <a:p>
            <a:pPr lvl="1"/>
            <a:r>
              <a:rPr lang="tr-TR" dirty="0" smtClean="0"/>
              <a:t>Kültür iletişimdir, </a:t>
            </a:r>
            <a:r>
              <a:rPr lang="tr-TR" smtClean="0"/>
              <a:t>iletişim kültür</a:t>
            </a:r>
            <a:endParaRPr lang="tr-TR" dirty="0" smtClean="0"/>
          </a:p>
          <a:p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56395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dirty="0" smtClean="0"/>
              <a:t>コミュニケーション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>
                <a:solidFill>
                  <a:schemeClr val="tx1"/>
                </a:solidFill>
              </a:rPr>
              <a:t>言語，身ぶり，画像などの物質的記号を媒体手段とした精神的交流のこと。語源はラテン語で「分かち合う」を意味する </a:t>
            </a:r>
            <a:r>
              <a:rPr lang="en-US" altLang="ja-JP" dirty="0" err="1" smtClean="0">
                <a:solidFill>
                  <a:schemeClr val="tx1"/>
                </a:solidFill>
              </a:rPr>
              <a:t>communicare</a:t>
            </a:r>
            <a:r>
              <a:rPr lang="ja-JP" altLang="en-US" dirty="0" smtClean="0">
                <a:solidFill>
                  <a:schemeClr val="tx1"/>
                </a:solidFill>
              </a:rPr>
              <a:t>。歴史的には物質的記号は初期の身ぶり，叫びなどの直接</a:t>
            </a:r>
            <a:r>
              <a:rPr lang="ja-JP" altLang="en-US" smtClean="0">
                <a:solidFill>
                  <a:schemeClr val="tx1"/>
                </a:solidFill>
              </a:rPr>
              <a:t>的で無反省状</a:t>
            </a:r>
            <a:r>
              <a:rPr lang="ja-JP" altLang="en-US" dirty="0" smtClean="0">
                <a:solidFill>
                  <a:schemeClr val="tx1"/>
                </a:solidFill>
              </a:rPr>
              <a:t>態から，明確な言語などの普遍的かつ間接的な状態へと発達した。コミュニケーションの過程は，精神的内容を物質的に表現する送り出しの段階，受け手によって受容される段階の</a:t>
            </a:r>
            <a:r>
              <a:rPr lang="en-US" altLang="ja-JP" dirty="0" smtClean="0">
                <a:solidFill>
                  <a:schemeClr val="tx1"/>
                </a:solidFill>
              </a:rPr>
              <a:t>2</a:t>
            </a:r>
            <a:r>
              <a:rPr lang="ja-JP" altLang="en-US" dirty="0" smtClean="0">
                <a:solidFill>
                  <a:schemeClr val="tx1"/>
                </a:solidFill>
              </a:rPr>
              <a:t>段階から成る。また，その内容は分析的に知的理解のためのものと，情緒的な伝播を目指すものとに分けられる。人間社会を成立させる基礎的な条件であり，特に今日ではマス・コミュニケーションが高度に発達して大きな影響力をもっている。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chemeClr val="tx1"/>
                </a:solidFill>
              </a:rPr>
              <a:t>https://kotobank.jp/word/%E3%82%B3%E3%83%9F%E3%83%A5%E3%83%8B%E3%82%B1%E3%83%BC%E3%82%B7%E3%83%A7%E3%83%B3-66186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コミュニケーション能力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 smtClean="0"/>
              <a:t>聞く力</a:t>
            </a:r>
            <a:endParaRPr lang="en-US" altLang="ja-JP" b="1" dirty="0" smtClean="0"/>
          </a:p>
          <a:p>
            <a:pPr lvl="1"/>
            <a:r>
              <a:rPr lang="ja-JP" altLang="en-US" dirty="0" smtClean="0"/>
              <a:t>相手の言葉に積極的に耳を傾け</a:t>
            </a:r>
            <a:endParaRPr lang="en-US" altLang="ja-JP" dirty="0" smtClean="0"/>
          </a:p>
          <a:p>
            <a:pPr lvl="1"/>
            <a:r>
              <a:rPr lang="ja-JP" altLang="en-US" dirty="0" smtClean="0">
                <a:solidFill>
                  <a:srgbClr val="212121"/>
                </a:solidFill>
                <a:latin typeface="-apple-system"/>
              </a:rPr>
              <a:t>自分の考えと相手の話の共通点、相違点を見つける</a:t>
            </a:r>
            <a:endParaRPr lang="en-US" altLang="ja-JP" dirty="0" smtClean="0">
              <a:solidFill>
                <a:srgbClr val="212121"/>
              </a:solidFill>
              <a:latin typeface="-apple-system"/>
            </a:endParaRPr>
          </a:p>
          <a:p>
            <a:pPr lvl="1"/>
            <a:r>
              <a:rPr lang="ja-JP" altLang="en-US" dirty="0" smtClean="0">
                <a:solidFill>
                  <a:srgbClr val="212121"/>
                </a:solidFill>
                <a:latin typeface="-apple-system"/>
              </a:rPr>
              <a:t>相手が伝えたい気持ちがわかる</a:t>
            </a:r>
            <a:endParaRPr lang="en-US" altLang="ja-JP" b="1" dirty="0" smtClean="0"/>
          </a:p>
          <a:p>
            <a:r>
              <a:rPr lang="ja-JP" altLang="en-US" b="1" dirty="0" smtClean="0"/>
              <a:t>話す力</a:t>
            </a:r>
            <a:endParaRPr lang="en-US" altLang="ja-JP" b="1" dirty="0" smtClean="0"/>
          </a:p>
          <a:p>
            <a:pPr lvl="1"/>
            <a:r>
              <a:rPr lang="ja-JP" altLang="en-US" b="1" dirty="0" smtClean="0"/>
              <a:t>他者を巻き込む力</a:t>
            </a:r>
            <a:endParaRPr lang="ja-JP" altLang="en-US" dirty="0" smtClean="0"/>
          </a:p>
          <a:p>
            <a:pPr lvl="1"/>
            <a:r>
              <a:rPr lang="ja-JP" altLang="en-US" b="1" dirty="0" smtClean="0"/>
              <a:t>理解させる・説得する力</a:t>
            </a:r>
            <a:endParaRPr lang="ja-JP" altLang="en-US" dirty="0" smtClean="0"/>
          </a:p>
          <a:p>
            <a:pPr lvl="1"/>
            <a:r>
              <a:rPr lang="ja-JP" altLang="en-US" b="1" dirty="0" smtClean="0"/>
              <a:t>論理的に伝える力</a:t>
            </a:r>
            <a:endParaRPr lang="ja-JP" altLang="en-US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コミュニケーションの種類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 smtClean="0"/>
              <a:t>伝える能力</a:t>
            </a:r>
            <a:endParaRPr lang="ja-JP" altLang="en-US" dirty="0" smtClean="0"/>
          </a:p>
          <a:p>
            <a:r>
              <a:rPr lang="ja-JP" altLang="en-US" b="1" dirty="0" smtClean="0"/>
              <a:t>受け取る能力</a:t>
            </a:r>
            <a:endParaRPr lang="ja-JP" altLang="en-US" dirty="0" smtClean="0"/>
          </a:p>
          <a:p>
            <a:r>
              <a:rPr lang="ja-JP" altLang="en-US" b="1" dirty="0" smtClean="0"/>
              <a:t>非言語コミュニケーション能力</a:t>
            </a:r>
            <a:endParaRPr lang="ja-JP" alt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非言語的コミュニケーション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 smtClean="0"/>
              <a:t>相手の表情</a:t>
            </a:r>
            <a:endParaRPr lang="ja-JP" altLang="en-US" dirty="0" smtClean="0"/>
          </a:p>
          <a:p>
            <a:r>
              <a:rPr lang="ja-JP" altLang="en-US" b="1" dirty="0" smtClean="0"/>
              <a:t>声のトーン</a:t>
            </a:r>
            <a:endParaRPr lang="ja-JP" altLang="en-US" dirty="0" smtClean="0"/>
          </a:p>
          <a:p>
            <a:r>
              <a:rPr lang="ja-JP" altLang="en-US" b="1" dirty="0" smtClean="0"/>
              <a:t>コンテキスト（文脈）</a:t>
            </a:r>
            <a:endParaRPr lang="ja-JP" altLang="en-US" dirty="0" smtClean="0"/>
          </a:p>
          <a:p>
            <a:r>
              <a:rPr lang="ja-JP" altLang="en-US" b="1" dirty="0" smtClean="0"/>
              <a:t>背景状況</a:t>
            </a:r>
            <a:endParaRPr lang="ja-JP" alt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コミュニケーションの目的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>
                <a:solidFill>
                  <a:schemeClr val="tx1"/>
                </a:solidFill>
              </a:rPr>
              <a:t>人間関係を築く</a:t>
            </a:r>
          </a:p>
          <a:p>
            <a:r>
              <a:rPr lang="ja-JP" altLang="en-US" dirty="0" smtClean="0">
                <a:solidFill>
                  <a:schemeClr val="tx1"/>
                </a:solidFill>
              </a:rPr>
              <a:t>情報を交換・共有する</a:t>
            </a:r>
          </a:p>
          <a:p>
            <a:r>
              <a:rPr lang="ja-JP" altLang="en-US" dirty="0" smtClean="0">
                <a:solidFill>
                  <a:schemeClr val="tx1"/>
                </a:solidFill>
              </a:rPr>
              <a:t>相手に働きかける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altLang="ja-JP" b="1" dirty="0" smtClean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言語的コミュニケーション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 smtClean="0"/>
              <a:t>口から言葉を発し、耳で言葉を聞く</a:t>
            </a:r>
            <a:endParaRPr lang="ja-JP" altLang="en-US" dirty="0" smtClean="0"/>
          </a:p>
          <a:p>
            <a:r>
              <a:rPr lang="ja-JP" altLang="en-US" b="1" dirty="0" smtClean="0"/>
              <a:t>文章を書き</a:t>
            </a:r>
            <a:r>
              <a:rPr lang="ja-JP" altLang="en-US" dirty="0" smtClean="0"/>
              <a:t>、文章を</a:t>
            </a:r>
            <a:r>
              <a:rPr lang="ja-JP" altLang="en-US" b="1" dirty="0" smtClean="0"/>
              <a:t>読む</a:t>
            </a:r>
            <a:endParaRPr lang="en-US" altLang="ja-JP" b="1" dirty="0" smtClean="0"/>
          </a:p>
          <a:p>
            <a:pPr>
              <a:buNone/>
            </a:pPr>
            <a:endParaRPr lang="en-US" altLang="ja-JP" b="1" dirty="0" smtClean="0"/>
          </a:p>
          <a:p>
            <a:pPr>
              <a:buNone/>
            </a:pPr>
            <a:r>
              <a:rPr lang="ja-JP" altLang="en-US" dirty="0" smtClean="0">
                <a:solidFill>
                  <a:schemeClr val="tx1"/>
                </a:solidFill>
              </a:rPr>
              <a:t>社会や人と人との間で交わされるコミュニケーションのほとんどは言葉によるものです。</a:t>
            </a:r>
          </a:p>
          <a:p>
            <a:pPr>
              <a:buNone/>
            </a:pPr>
            <a:endParaRPr lang="ja-JP" altLang="en-US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179</TotalTime>
  <Words>646</Words>
  <Application>Microsoft Office PowerPoint</Application>
  <PresentationFormat>Özel</PresentationFormat>
  <Paragraphs>46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Badge</vt:lpstr>
      <vt:lpstr>III. Konu</vt:lpstr>
      <vt:lpstr>İletişim</vt:lpstr>
      <vt:lpstr>Slayt 3</vt:lpstr>
      <vt:lpstr>コミュニケーション</vt:lpstr>
      <vt:lpstr>コミュニケーション能力</vt:lpstr>
      <vt:lpstr>コミュニケーションの種類</vt:lpstr>
      <vt:lpstr>非言語的コミュニケーション</vt:lpstr>
      <vt:lpstr>コミュニケーションの目的</vt:lpstr>
      <vt:lpstr>言語的コミュニケーション</vt:lpstr>
      <vt:lpstr>非言語的コミュニケーション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III. Konu</dc:title>
  <dc:creator>Windows Kullanıcısı</dc:creator>
  <cp:lastModifiedBy>Kouhaku</cp:lastModifiedBy>
  <cp:revision>3</cp:revision>
  <dcterms:created xsi:type="dcterms:W3CDTF">2018-10-16T00:53:45Z</dcterms:created>
  <dcterms:modified xsi:type="dcterms:W3CDTF">2019-01-16T14:46:18Z</dcterms:modified>
</cp:coreProperties>
</file>