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6" r:id="rId6"/>
    <p:sldId id="265" r:id="rId7"/>
    <p:sldId id="264" r:id="rId8"/>
    <p:sldId id="263" r:id="rId9"/>
    <p:sldId id="262" r:id="rId10"/>
    <p:sldId id="261" r:id="rId11"/>
    <p:sldId id="259" r:id="rId12"/>
    <p:sldId id="260"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2D8A0646-D03A-4167-BA32-6A6D3BA5FF52}"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16493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8A0646-D03A-4167-BA32-6A6D3BA5FF52}"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153868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8A0646-D03A-4167-BA32-6A6D3BA5FF52}"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122683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8A0646-D03A-4167-BA32-6A6D3BA5FF52}"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108918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D8A0646-D03A-4167-BA32-6A6D3BA5FF52}"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215481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D8A0646-D03A-4167-BA32-6A6D3BA5FF52}" type="datetimeFigureOut">
              <a:rPr lang="tr-TR" smtClean="0"/>
              <a:t>20.03.2019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204601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8A0646-D03A-4167-BA32-6A6D3BA5FF52}" type="datetimeFigureOut">
              <a:rPr lang="tr-TR" smtClean="0"/>
              <a:t>20.03.2019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409849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D8A0646-D03A-4167-BA32-6A6D3BA5FF52}" type="datetimeFigureOut">
              <a:rPr lang="tr-TR" smtClean="0"/>
              <a:t>20.03.2019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352172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8A0646-D03A-4167-BA32-6A6D3BA5FF52}" type="datetimeFigureOut">
              <a:rPr lang="tr-TR" smtClean="0"/>
              <a:t>20.03.2019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231626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D8A0646-D03A-4167-BA32-6A6D3BA5FF52}" type="datetimeFigureOut">
              <a:rPr lang="tr-TR" smtClean="0"/>
              <a:t>20.03.2019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247854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D8A0646-D03A-4167-BA32-6A6D3BA5FF52}" type="datetimeFigureOut">
              <a:rPr lang="tr-TR" smtClean="0"/>
              <a:t>20.03.2019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5527DA-26D3-4BC3-9507-1AB68D246D62}" type="slidenum">
              <a:rPr lang="tr-TR" smtClean="0"/>
              <a:t>‹#›</a:t>
            </a:fld>
            <a:endParaRPr lang="tr-TR"/>
          </a:p>
        </p:txBody>
      </p:sp>
    </p:spTree>
    <p:extLst>
      <p:ext uri="{BB962C8B-B14F-4D97-AF65-F5344CB8AC3E}">
        <p14:creationId xmlns:p14="http://schemas.microsoft.com/office/powerpoint/2010/main" val="106972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A0646-D03A-4167-BA32-6A6D3BA5FF52}" type="datetimeFigureOut">
              <a:rPr lang="tr-TR" smtClean="0"/>
              <a:t>20.03.2019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527DA-26D3-4BC3-9507-1AB68D246D62}" type="slidenum">
              <a:rPr lang="tr-TR" smtClean="0"/>
              <a:t>‹#›</a:t>
            </a:fld>
            <a:endParaRPr lang="tr-TR"/>
          </a:p>
        </p:txBody>
      </p:sp>
    </p:spTree>
    <p:extLst>
      <p:ext uri="{BB962C8B-B14F-4D97-AF65-F5344CB8AC3E}">
        <p14:creationId xmlns:p14="http://schemas.microsoft.com/office/powerpoint/2010/main" val="245528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Konu 4</a:t>
            </a:r>
            <a:endParaRPr lang="tr-TR" dirty="0"/>
          </a:p>
        </p:txBody>
      </p:sp>
      <p:sp>
        <p:nvSpPr>
          <p:cNvPr id="3" name="Alt Başlık 2"/>
          <p:cNvSpPr>
            <a:spLocks noGrp="1"/>
          </p:cNvSpPr>
          <p:nvPr>
            <p:ph type="subTitle" idx="1"/>
          </p:nvPr>
        </p:nvSpPr>
        <p:spPr/>
        <p:txBody>
          <a:bodyPr/>
          <a:lstStyle/>
          <a:p>
            <a:r>
              <a:rPr lang="tr-TR" dirty="0" smtClean="0"/>
              <a:t>Normanlar</a:t>
            </a:r>
            <a:endParaRPr lang="tr-TR" dirty="0"/>
          </a:p>
        </p:txBody>
      </p:sp>
    </p:spTree>
    <p:extLst>
      <p:ext uri="{BB962C8B-B14F-4D97-AF65-F5344CB8AC3E}">
        <p14:creationId xmlns:p14="http://schemas.microsoft.com/office/powerpoint/2010/main" val="294044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02819DAA-F306-4C42-96E0-B2C927F826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0586" y="1825625"/>
            <a:ext cx="5550827" cy="4351338"/>
          </a:xfrm>
          <a:prstGeom prst="rect">
            <a:avLst/>
          </a:prstGeom>
        </p:spPr>
      </p:pic>
    </p:spTree>
    <p:extLst>
      <p:ext uri="{BB962C8B-B14F-4D97-AF65-F5344CB8AC3E}">
        <p14:creationId xmlns:p14="http://schemas.microsoft.com/office/powerpoint/2010/main" val="126899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E0F2BFFC-902C-D845-B626-D7C097884C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327" y="1825625"/>
            <a:ext cx="5101345" cy="4351338"/>
          </a:xfrm>
          <a:prstGeom prst="rect">
            <a:avLst/>
          </a:prstGeom>
        </p:spPr>
      </p:pic>
    </p:spTree>
    <p:extLst>
      <p:ext uri="{BB962C8B-B14F-4D97-AF65-F5344CB8AC3E}">
        <p14:creationId xmlns:p14="http://schemas.microsoft.com/office/powerpoint/2010/main" val="191626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Britanya’da </a:t>
            </a:r>
            <a:r>
              <a:rPr lang="tr-TR" dirty="0" err="1" smtClean="0"/>
              <a:t>Danelaw</a:t>
            </a:r>
            <a:r>
              <a:rPr lang="tr-TR" dirty="0" smtClean="0"/>
              <a:t> şeklinde tanımlanan Danimarka hakimiyetindeki bölgede bugün 1400 kadar İskandinav kökenli yer ismi bulunmaktadır. Bu isimler yerleşim süreçleri ile bağlantılı olarak üç şekilde sınıflandırılmıştır. Birinci türdekiler köy veya çiftlik adlarında kullanılan İngilizce kökenli –</a:t>
            </a:r>
            <a:r>
              <a:rPr lang="tr-TR" dirty="0" err="1" smtClean="0"/>
              <a:t>stun</a:t>
            </a:r>
            <a:r>
              <a:rPr lang="tr-TR" dirty="0" smtClean="0"/>
              <a:t> son ekinin, İskandinav kökenli bir şahıs isminin sonuna getirilmesi ile oluşturulmuştur. Bunlara örnek olarak ise </a:t>
            </a:r>
            <a:r>
              <a:rPr lang="tr-TR" dirty="0" err="1" smtClean="0"/>
              <a:t>Grimston</a:t>
            </a:r>
            <a:r>
              <a:rPr lang="tr-TR" dirty="0" smtClean="0"/>
              <a:t>, </a:t>
            </a:r>
            <a:r>
              <a:rPr lang="tr-TR" dirty="0" err="1" smtClean="0"/>
              <a:t>Barkston</a:t>
            </a:r>
            <a:r>
              <a:rPr lang="tr-TR" dirty="0" smtClean="0"/>
              <a:t> ve </a:t>
            </a:r>
            <a:r>
              <a:rPr lang="tr-TR" dirty="0" err="1" smtClean="0"/>
              <a:t>Thurvaston</a:t>
            </a:r>
            <a:r>
              <a:rPr lang="tr-TR" smtClean="0"/>
              <a:t> gibi örnekler verilebilir</a:t>
            </a:r>
            <a:endParaRPr lang="tr-TR"/>
          </a:p>
        </p:txBody>
      </p:sp>
    </p:spTree>
    <p:extLst>
      <p:ext uri="{BB962C8B-B14F-4D97-AF65-F5344CB8AC3E}">
        <p14:creationId xmlns:p14="http://schemas.microsoft.com/office/powerpoint/2010/main" val="248024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smtClean="0"/>
              <a:t>Ana karada Normanların Hristiyanlaşması sürecine benzer bir seyir Britanya’da da izlenmiştir ve burada da antlaşmalar kilit rol oynamıştır . Bunu daha iyi anlamak adına 878 yılında gerçekleşen </a:t>
            </a:r>
            <a:r>
              <a:rPr lang="tr-TR" dirty="0" err="1" smtClean="0"/>
              <a:t>Edington</a:t>
            </a:r>
            <a:r>
              <a:rPr lang="tr-TR" dirty="0" smtClean="0"/>
              <a:t> Savaşı’nda </a:t>
            </a:r>
            <a:r>
              <a:rPr lang="tr-TR" dirty="0" err="1" smtClean="0"/>
              <a:t>Alfred’in</a:t>
            </a:r>
            <a:r>
              <a:rPr lang="tr-TR" dirty="0" smtClean="0"/>
              <a:t> Viking Şefi </a:t>
            </a:r>
            <a:r>
              <a:rPr lang="tr-TR" dirty="0" err="1" smtClean="0"/>
              <a:t>Guthrum’a</a:t>
            </a:r>
            <a:r>
              <a:rPr lang="tr-TR" dirty="0" smtClean="0"/>
              <a:t> karşı aldığı galibiyetin neticelerine bakmak gerekmektedir. ‘’Sonrasında ordu ona, krallığından çıkacaklarını belirten birçok yeminli rehine verdi. Ona da krallarının vaftiz olacağını söylediler ve onlar da buna göre muamele gördü; üç haftanın geçmesi ile Kral </a:t>
            </a:r>
            <a:r>
              <a:rPr lang="tr-TR" dirty="0" err="1" smtClean="0"/>
              <a:t>Guthrum</a:t>
            </a:r>
            <a:r>
              <a:rPr lang="tr-TR" dirty="0" smtClean="0"/>
              <a:t>, ordusundaki en değerli otuz adamıyla </a:t>
            </a:r>
            <a:r>
              <a:rPr lang="tr-TR" dirty="0" err="1" smtClean="0"/>
              <a:t>Athelney’in</a:t>
            </a:r>
            <a:r>
              <a:rPr lang="tr-TR" dirty="0" smtClean="0"/>
              <a:t> yakınındaki </a:t>
            </a:r>
            <a:r>
              <a:rPr lang="tr-TR" dirty="0" err="1" smtClean="0"/>
              <a:t>Aller’e</a:t>
            </a:r>
            <a:r>
              <a:rPr lang="tr-TR" dirty="0" smtClean="0"/>
              <a:t> geldi ve burada Kral (</a:t>
            </a:r>
            <a:r>
              <a:rPr lang="tr-TR" dirty="0" err="1" smtClean="0"/>
              <a:t>Alfred</a:t>
            </a:r>
            <a:r>
              <a:rPr lang="tr-TR" dirty="0" smtClean="0"/>
              <a:t> </a:t>
            </a:r>
            <a:r>
              <a:rPr lang="tr-TR" dirty="0" err="1" smtClean="0"/>
              <a:t>the</a:t>
            </a:r>
            <a:r>
              <a:rPr lang="tr-TR" dirty="0" smtClean="0"/>
              <a:t> Great) onun vaftiz babası oldu (</a:t>
            </a:r>
            <a:r>
              <a:rPr lang="tr-TR" dirty="0" err="1" smtClean="0"/>
              <a:t>and</a:t>
            </a:r>
            <a:r>
              <a:rPr lang="tr-TR" dirty="0" smtClean="0"/>
              <a:t> his </a:t>
            </a:r>
            <a:r>
              <a:rPr lang="tr-TR" dirty="0" err="1" smtClean="0"/>
              <a:t>crisom</a:t>
            </a:r>
            <a:r>
              <a:rPr lang="tr-TR" dirty="0" smtClean="0"/>
              <a:t>-leasing </a:t>
            </a:r>
            <a:r>
              <a:rPr lang="tr-TR" dirty="0" err="1" smtClean="0"/>
              <a:t>was</a:t>
            </a:r>
            <a:r>
              <a:rPr lang="tr-TR" dirty="0" smtClean="0"/>
              <a:t> at </a:t>
            </a:r>
            <a:r>
              <a:rPr lang="tr-TR" dirty="0" err="1" smtClean="0"/>
              <a:t>Wedmore</a:t>
            </a:r>
            <a:r>
              <a:rPr lang="tr-TR" dirty="0" smtClean="0"/>
              <a:t>). Kral ile on iki gece oradaydı, onu ve görevlilerini birçok hediye ile onurlandırdı’’. Burada yazanlar </a:t>
            </a:r>
            <a:r>
              <a:rPr lang="tr-TR" dirty="0" err="1" smtClean="0"/>
              <a:t>Anglo-Saxon</a:t>
            </a:r>
            <a:r>
              <a:rPr lang="tr-TR" dirty="0" smtClean="0"/>
              <a:t> </a:t>
            </a:r>
            <a:r>
              <a:rPr lang="tr-TR" dirty="0" err="1" smtClean="0"/>
              <a:t>Chronicle’ın</a:t>
            </a:r>
            <a:r>
              <a:rPr lang="tr-TR" dirty="0" smtClean="0"/>
              <a:t> 878 senesi kayıtlarının son kısmına aittir ve gerçekleştirilen </a:t>
            </a:r>
            <a:r>
              <a:rPr lang="tr-TR" dirty="0" err="1" smtClean="0"/>
              <a:t>Wedmore</a:t>
            </a:r>
            <a:r>
              <a:rPr lang="tr-TR" dirty="0" smtClean="0"/>
              <a:t> Antlaşması’nın şartları arasında yer almaktadır. </a:t>
            </a:r>
          </a:p>
          <a:p>
            <a:endParaRPr lang="tr-TR" dirty="0"/>
          </a:p>
        </p:txBody>
      </p:sp>
    </p:spTree>
    <p:extLst>
      <p:ext uri="{BB962C8B-B14F-4D97-AF65-F5344CB8AC3E}">
        <p14:creationId xmlns:p14="http://schemas.microsoft.com/office/powerpoint/2010/main" val="176370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352CF48C-8A70-DB4D-BC7F-C841C230D5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5458" y="1825625"/>
            <a:ext cx="8761083" cy="4351338"/>
          </a:xfrm>
          <a:prstGeom prst="rect">
            <a:avLst/>
          </a:prstGeom>
        </p:spPr>
      </p:pic>
    </p:spTree>
    <p:extLst>
      <p:ext uri="{BB962C8B-B14F-4D97-AF65-F5344CB8AC3E}">
        <p14:creationId xmlns:p14="http://schemas.microsoft.com/office/powerpoint/2010/main" val="287527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Ayrıca </a:t>
            </a:r>
            <a:r>
              <a:rPr lang="tr-TR" dirty="0" err="1" smtClean="0"/>
              <a:t>Guthrum</a:t>
            </a:r>
            <a:r>
              <a:rPr lang="tr-TR" dirty="0" smtClean="0"/>
              <a:t>, antlaşmanın ardından bir Hristiyan adı olan </a:t>
            </a:r>
            <a:r>
              <a:rPr lang="tr-TR" dirty="0" err="1" smtClean="0"/>
              <a:t>Athelstan</a:t>
            </a:r>
            <a:r>
              <a:rPr lang="tr-TR" dirty="0" smtClean="0"/>
              <a:t> adını almıştır. Ancak yine de Hristiyanlaşan Vikinglerin eski inançlarını uzun bir süre unutmadığını da belirtmek gerekmektedir. Bunu ise Hristiyan adları alsalar dahi eski pagan isimlerini ikinci adları olarak kullanmaya devam etmelerinden anlamaktayız. </a:t>
            </a:r>
          </a:p>
          <a:p>
            <a:endParaRPr lang="tr-TR" dirty="0"/>
          </a:p>
        </p:txBody>
      </p:sp>
    </p:spTree>
    <p:extLst>
      <p:ext uri="{BB962C8B-B14F-4D97-AF65-F5344CB8AC3E}">
        <p14:creationId xmlns:p14="http://schemas.microsoft.com/office/powerpoint/2010/main" val="181406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smtClean="0"/>
              <a:t> Britanya Vikinglerinin Hristiyanlaşması için kilit bir öneme sahip olan bu antlaşma adanın Vikinglerinin Hristiyanlaşması sürecinde önem taşısa da tepeden inme niteliğinden dolayı Britanya Vikinglerinin Hristiyanlaşması sürecinin tamamlanması William’ın İngiltere’yi işgalinden sonrasına kalmıştır. William’dan önce ise İskandinav dünyasının Hristiyanlaşması sürecinin de tepeden inme niteliği, ada Vikinglerinin Hristiyanlaşma sürecinde büyük bir öneme sahiptir. Zira Vikinglerin ana vatanlarında da Hristiyanlaşma süreci başlamış, bu sürecin kimi zaman baskılar ile zorla benimsetme yoluyla sürdürülmeye çalışılması bazı karşı hareketleri doğurmuş ve bu hareketler de adadaki Hristiyanlaşmanın aleyhinde bir takım hareketlerin yaşanmasına doğal olarak neden olmuştur. William, pek çok alanda olduğu gibi dini alanda da ana karadaki Katolik kurumsal yapıyı adaya taşımış, bunun için Avrupa’dan din adamları getirmiş ve buradaki piskopos ve rahipleri bu din adamların emrine sokmuştur. Böylece de Britanya’daki Hristiyanlaşma faaliyeti daha organize bir hal almıştır. William’ın getirdiği organize Hristiyanlaştırma politikasının yanı sıra tıpkı Fransa Normanlarında görüldüğü gibi bu sürece evliliklerin etkisini de atlamamak gerekmektedir. </a:t>
            </a:r>
            <a:endParaRPr lang="tr-TR" dirty="0"/>
          </a:p>
        </p:txBody>
      </p:sp>
    </p:spTree>
    <p:extLst>
      <p:ext uri="{BB962C8B-B14F-4D97-AF65-F5344CB8AC3E}">
        <p14:creationId xmlns:p14="http://schemas.microsoft.com/office/powerpoint/2010/main" val="301254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4">
            <a:extLst>
              <a:ext uri="{FF2B5EF4-FFF2-40B4-BE49-F238E27FC236}">
                <a16:creationId xmlns:a16="http://schemas.microsoft.com/office/drawing/2014/main" id="{CB4D7C22-F2A3-6C48-A944-36FCE80823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7028" y="1825625"/>
            <a:ext cx="5717943" cy="4351338"/>
          </a:xfrm>
        </p:spPr>
      </p:pic>
    </p:spTree>
    <p:extLst>
      <p:ext uri="{BB962C8B-B14F-4D97-AF65-F5344CB8AC3E}">
        <p14:creationId xmlns:p14="http://schemas.microsoft.com/office/powerpoint/2010/main" val="18361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B5A98E0D-0353-CC46-A40F-76F6A99119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2134394"/>
            <a:ext cx="5334000" cy="3733800"/>
          </a:xfrm>
          <a:prstGeom prst="rect">
            <a:avLst/>
          </a:prstGeom>
        </p:spPr>
      </p:pic>
    </p:spTree>
    <p:extLst>
      <p:ext uri="{BB962C8B-B14F-4D97-AF65-F5344CB8AC3E}">
        <p14:creationId xmlns:p14="http://schemas.microsoft.com/office/powerpoint/2010/main" val="125301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Nüfus ve kültür yönünden baskın olan tarafın dinin yanında dil konusunda da baskın olması kaçınılmazdır. Ancak bu hususlarda zayıf kalan tarafların kendine has önemli özellikleri ile ilgili terimlerinin de baskın kültür tarafından kabul edilme eğiliminde olduğu pek çok kez görülmüştür. Bunun en iyi örneklerinden birisi de Britanya’da yaşanmıştır. Vikinglerin denizcilik konusundaki yüksek tecrübeleri, onların bu konudaki kavramlarının önemli bir kısmının bu hususta zayıf kalmış ada sakinlerince kullanılması buna önemli bir örnektir. Gemicilikle ilgili terimlere örnek olarak ise </a:t>
            </a:r>
            <a:r>
              <a:rPr lang="tr-TR" dirty="0" err="1" smtClean="0"/>
              <a:t>bâbord</a:t>
            </a:r>
            <a:r>
              <a:rPr lang="tr-TR" dirty="0" smtClean="0"/>
              <a:t>, </a:t>
            </a:r>
            <a:r>
              <a:rPr lang="tr-TR" dirty="0" err="1" smtClean="0"/>
              <a:t>tribord</a:t>
            </a:r>
            <a:r>
              <a:rPr lang="tr-TR" dirty="0" smtClean="0"/>
              <a:t> ve </a:t>
            </a:r>
            <a:r>
              <a:rPr lang="tr-TR" dirty="0" err="1" smtClean="0"/>
              <a:t>quille</a:t>
            </a:r>
            <a:r>
              <a:rPr lang="tr-TR" dirty="0" smtClean="0"/>
              <a:t> verilebilir. </a:t>
            </a:r>
          </a:p>
          <a:p>
            <a:endParaRPr lang="tr-TR" dirty="0"/>
          </a:p>
        </p:txBody>
      </p:sp>
    </p:spTree>
    <p:extLst>
      <p:ext uri="{BB962C8B-B14F-4D97-AF65-F5344CB8AC3E}">
        <p14:creationId xmlns:p14="http://schemas.microsoft.com/office/powerpoint/2010/main" val="151968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1169651B-5675-9D4D-BD82-3E830E25C6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5200" y="1825625"/>
            <a:ext cx="4501600" cy="4351338"/>
          </a:xfrm>
          <a:prstGeom prst="rect">
            <a:avLst/>
          </a:prstGeom>
        </p:spPr>
      </p:pic>
    </p:spTree>
    <p:extLst>
      <p:ext uri="{BB962C8B-B14F-4D97-AF65-F5344CB8AC3E}">
        <p14:creationId xmlns:p14="http://schemas.microsoft.com/office/powerpoint/2010/main" val="126146160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498</Words>
  <Application>Microsoft Office PowerPoint</Application>
  <PresentationFormat>Geniş ekran</PresentationFormat>
  <Paragraphs>7</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Calibri</vt:lpstr>
      <vt:lpstr>Calibri Light</vt:lpstr>
      <vt:lpstr>Office Teması</vt:lpstr>
      <vt:lpstr>Konu 4</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Konu 4</dc:title>
  <dc:creator>Mert kozan</dc:creator>
  <cp:lastModifiedBy>Mert kozan</cp:lastModifiedBy>
  <cp:revision>1</cp:revision>
  <dcterms:created xsi:type="dcterms:W3CDTF">2019-03-20T13:11:28Z</dcterms:created>
  <dcterms:modified xsi:type="dcterms:W3CDTF">2019-03-20T13:13:45Z</dcterms:modified>
</cp:coreProperties>
</file>