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2B1E-3B87-452B-8C8D-EF4182718E76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8591-F7A9-4E78-9B7C-01F7B18A9D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791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2B1E-3B87-452B-8C8D-EF4182718E76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8591-F7A9-4E78-9B7C-01F7B18A9D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3079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2B1E-3B87-452B-8C8D-EF4182718E76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8591-F7A9-4E78-9B7C-01F7B18A9D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459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2B1E-3B87-452B-8C8D-EF4182718E76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8591-F7A9-4E78-9B7C-01F7B18A9D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20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2B1E-3B87-452B-8C8D-EF4182718E76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8591-F7A9-4E78-9B7C-01F7B18A9D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49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2B1E-3B87-452B-8C8D-EF4182718E76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8591-F7A9-4E78-9B7C-01F7B18A9D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284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2B1E-3B87-452B-8C8D-EF4182718E76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8591-F7A9-4E78-9B7C-01F7B18A9D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434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2B1E-3B87-452B-8C8D-EF4182718E76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8591-F7A9-4E78-9B7C-01F7B18A9D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087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2B1E-3B87-452B-8C8D-EF4182718E76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8591-F7A9-4E78-9B7C-01F7B18A9D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760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2B1E-3B87-452B-8C8D-EF4182718E76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8591-F7A9-4E78-9B7C-01F7B18A9D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12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2B1E-3B87-452B-8C8D-EF4182718E76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8591-F7A9-4E78-9B7C-01F7B18A9D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265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12B1E-3B87-452B-8C8D-EF4182718E76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48591-F7A9-4E78-9B7C-01F7B18A9D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53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tapyurdu.com/yazar/prof-dr-nevzat-artik/198832.html" TargetMode="External"/><Relationship Id="rId2" Type="http://schemas.openxmlformats.org/officeDocument/2006/relationships/hyperlink" Target="https://www.kitapyurdu.com/yazar/docdr-nevin-sanlier/27475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sgip.gov.tr/" TargetMode="External"/><Relationship Id="rId5" Type="http://schemas.openxmlformats.org/officeDocument/2006/relationships/hyperlink" Target="https://www.kitapyurdu.com/yayinevi/detay-yayincilik/1013.html" TargetMode="External"/><Relationship Id="rId4" Type="http://schemas.openxmlformats.org/officeDocument/2006/relationships/hyperlink" Target="https://www.kitapyurdu.com/yazar/yrd-doc-dr-aybuke-ceyhun-sezgin/19883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ve İçecek İşletmelerinde Gıda ve İş Güvenliği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009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Yanma ve Yangın </a:t>
            </a:r>
            <a:endParaRPr lang="tr-TR" dirty="0"/>
          </a:p>
          <a:p>
            <a:r>
              <a:rPr lang="tr-TR" dirty="0" smtClean="0"/>
              <a:t>Gaz patlaması</a:t>
            </a:r>
          </a:p>
          <a:p>
            <a:r>
              <a:rPr lang="tr-TR" dirty="0" smtClean="0"/>
              <a:t>Kızartma anında yağ parlaması</a:t>
            </a:r>
          </a:p>
          <a:p>
            <a:r>
              <a:rPr lang="tr-TR" dirty="0" smtClean="0"/>
              <a:t>Çok çeşitli yerlerde baca gibi, is ve kurumların tutuşması</a:t>
            </a:r>
          </a:p>
          <a:p>
            <a:r>
              <a:rPr lang="tr-TR" dirty="0" smtClean="0"/>
              <a:t>Çöpe henüz sönmemiş kibrit ve benzeri alev çıkaran maddelerin atılması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3854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Üretim sırasında fazla ısınan yağların alev çıkarması</a:t>
            </a:r>
          </a:p>
          <a:p>
            <a:r>
              <a:rPr lang="tr-TR" dirty="0" smtClean="0"/>
              <a:t>Sıcak olan basınçlı tencerelerin soğumadan kapağının açılması</a:t>
            </a:r>
          </a:p>
          <a:p>
            <a:r>
              <a:rPr lang="tr-TR" dirty="0" smtClean="0"/>
              <a:t>Yanma ve yangın oluşabilecek durumlar hakkında bilgi sahibi olunmaması</a:t>
            </a:r>
          </a:p>
          <a:p>
            <a:r>
              <a:rPr lang="tr-TR" dirty="0" smtClean="0"/>
              <a:t>Yangın söndürme ekipmanlarının olmaması ya da kullanım süresinin geçmesi</a:t>
            </a:r>
          </a:p>
          <a:p>
            <a:r>
              <a:rPr lang="tr-TR" dirty="0" smtClean="0"/>
              <a:t>Yangın çıktığında nasıl söndürüleceğinin bilinmemesi</a:t>
            </a:r>
          </a:p>
          <a:p>
            <a:r>
              <a:rPr lang="tr-TR" dirty="0" smtClean="0"/>
              <a:t>Yangına yanlış müdahale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537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Havalandırma sisteminin etkin olmaması</a:t>
            </a:r>
          </a:p>
          <a:p>
            <a:r>
              <a:rPr lang="tr-TR" dirty="0" smtClean="0"/>
              <a:t>Aspiratörde biriken yağlar</a:t>
            </a:r>
          </a:p>
          <a:p>
            <a:r>
              <a:rPr lang="tr-TR" dirty="0" smtClean="0"/>
              <a:t>Çalışanların üzerindeki kıyafetlerin tam oturmaması</a:t>
            </a:r>
          </a:p>
          <a:p>
            <a:r>
              <a:rPr lang="tr-TR" dirty="0" smtClean="0"/>
              <a:t>Sıcak malzeme bulunduran kapların uygun zamanda taşınmaması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9091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Önlem olarak, </a:t>
            </a:r>
          </a:p>
          <a:p>
            <a:r>
              <a:rPr lang="tr-TR" dirty="0" smtClean="0"/>
              <a:t>Gaz kaçağı hissedildiğinde, kıvılcım oluşturabilecek hareketler yapmamak, bulunulan ortamı havalandırmak</a:t>
            </a:r>
          </a:p>
          <a:p>
            <a:r>
              <a:rPr lang="tr-TR" dirty="0" smtClean="0"/>
              <a:t>Yağın taşmamasına dikkat etmek</a:t>
            </a:r>
          </a:p>
          <a:p>
            <a:r>
              <a:rPr lang="tr-TR" dirty="0" smtClean="0"/>
              <a:t>Taşması olası yemekler pişme aşamasında kısık ateş kullanmak, başında beklemek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2719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Sıcak kulpları çıplak elle değil uygun koruyucu malzeme ile tutmak</a:t>
            </a:r>
          </a:p>
          <a:p>
            <a:r>
              <a:rPr lang="tr-TR" dirty="0" smtClean="0"/>
              <a:t>Kolay </a:t>
            </a:r>
            <a:r>
              <a:rPr lang="tr-TR" dirty="0" err="1" smtClean="0"/>
              <a:t>tutaşacak</a:t>
            </a:r>
            <a:r>
              <a:rPr lang="tr-TR" dirty="0" smtClean="0"/>
              <a:t> ekipmanları ocağın uzağında tutmak</a:t>
            </a:r>
          </a:p>
          <a:p>
            <a:r>
              <a:rPr lang="tr-TR" dirty="0" smtClean="0"/>
              <a:t>Kızartma yaparken uygun kıyafetler giymek</a:t>
            </a:r>
          </a:p>
          <a:p>
            <a:r>
              <a:rPr lang="tr-TR" dirty="0" smtClean="0"/>
              <a:t>Aspiratör ve bacaların temizliğine dikkat etmek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8062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Yangın çıktığında nasıl müdahale edilmesi gerektiği hakkında bilgi sahibi olmak</a:t>
            </a:r>
          </a:p>
          <a:p>
            <a:r>
              <a:rPr lang="tr-TR" dirty="0" smtClean="0"/>
              <a:t>İs ve kurumların birikmesine izin vermemek.</a:t>
            </a:r>
          </a:p>
          <a:p>
            <a:r>
              <a:rPr lang="tr-TR" dirty="0" smtClean="0"/>
              <a:t>Yangın söndürme ekipmanları bulundurmak</a:t>
            </a:r>
          </a:p>
          <a:p>
            <a:r>
              <a:rPr lang="tr-TR" dirty="0" smtClean="0"/>
              <a:t>Yangın söndürme ekipmanlarının son kullanım tarihlerini kontrol etmek</a:t>
            </a:r>
          </a:p>
          <a:p>
            <a:r>
              <a:rPr lang="tr-TR" dirty="0" smtClean="0"/>
              <a:t>İçinde sıcak malzeme bulunan kapları tek başına taşımamak.</a:t>
            </a:r>
          </a:p>
          <a:p>
            <a:r>
              <a:rPr lang="tr-TR" dirty="0" smtClean="0"/>
              <a:t>Zemin kaygan ise sıcak malzeme bulunan ekipmanları taşımamak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7148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/>
              <a:t>Karaali</a:t>
            </a:r>
            <a:r>
              <a:rPr lang="en-US" dirty="0"/>
              <a:t>, a. (2003). Gıda </a:t>
            </a:r>
            <a:r>
              <a:rPr lang="en-US" dirty="0" err="1"/>
              <a:t>işletmelerinde</a:t>
            </a:r>
            <a:r>
              <a:rPr lang="en-US" dirty="0"/>
              <a:t> </a:t>
            </a:r>
            <a:r>
              <a:rPr lang="en-US" dirty="0" err="1"/>
              <a:t>haccp</a:t>
            </a:r>
            <a:r>
              <a:rPr lang="en-US" dirty="0"/>
              <a:t> </a:t>
            </a:r>
            <a:r>
              <a:rPr lang="en-US" dirty="0" err="1"/>
              <a:t>uygulamaları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denetimi</a:t>
            </a:r>
            <a:r>
              <a:rPr lang="en-US" dirty="0"/>
              <a:t>. Ankara: t. C.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hizmetleri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</a:t>
            </a:r>
            <a:r>
              <a:rPr lang="en-US" dirty="0"/>
              <a:t> </a:t>
            </a:r>
            <a:r>
              <a:rPr lang="en-US" dirty="0" err="1"/>
              <a:t>yayını</a:t>
            </a:r>
            <a:endParaRPr lang="tr-TR" dirty="0"/>
          </a:p>
          <a:p>
            <a:r>
              <a:rPr lang="en-US" dirty="0" err="1"/>
              <a:t>Mahmutoğlu</a:t>
            </a:r>
            <a:r>
              <a:rPr lang="en-US" dirty="0"/>
              <a:t>, t. (2010). Gıda </a:t>
            </a:r>
            <a:r>
              <a:rPr lang="en-US" dirty="0" err="1"/>
              <a:t>endüstrisinde</a:t>
            </a:r>
            <a:r>
              <a:rPr lang="en-US" dirty="0"/>
              <a:t> </a:t>
            </a:r>
            <a:r>
              <a:rPr lang="en-US" dirty="0" err="1"/>
              <a:t>güvenli</a:t>
            </a:r>
            <a:r>
              <a:rPr lang="en-US" dirty="0"/>
              <a:t> </a:t>
            </a:r>
            <a:r>
              <a:rPr lang="en-US" dirty="0" err="1"/>
              <a:t>gıda</a:t>
            </a:r>
            <a:r>
              <a:rPr lang="en-US" dirty="0"/>
              <a:t> </a:t>
            </a:r>
            <a:r>
              <a:rPr lang="en-US" dirty="0" err="1"/>
              <a:t>üretmek</a:t>
            </a:r>
            <a:r>
              <a:rPr lang="en-US" dirty="0"/>
              <a:t>. Ankara: </a:t>
            </a:r>
            <a:r>
              <a:rPr lang="en-US" dirty="0" err="1"/>
              <a:t>odtü</a:t>
            </a:r>
            <a:r>
              <a:rPr lang="en-US" dirty="0"/>
              <a:t> </a:t>
            </a:r>
            <a:r>
              <a:rPr lang="en-US" dirty="0" err="1"/>
              <a:t>geliştirme</a:t>
            </a:r>
            <a:r>
              <a:rPr lang="en-US" dirty="0"/>
              <a:t> </a:t>
            </a:r>
            <a:r>
              <a:rPr lang="en-US" dirty="0" err="1"/>
              <a:t>vakfı</a:t>
            </a:r>
            <a:r>
              <a:rPr lang="en-US" dirty="0"/>
              <a:t> </a:t>
            </a:r>
            <a:r>
              <a:rPr lang="en-US" dirty="0" err="1"/>
              <a:t>yayıncılık</a:t>
            </a:r>
            <a:endParaRPr lang="tr-TR" dirty="0"/>
          </a:p>
          <a:p>
            <a:r>
              <a:rPr lang="en-US" dirty="0" err="1"/>
              <a:t>Topal</a:t>
            </a:r>
            <a:r>
              <a:rPr lang="en-US" dirty="0"/>
              <a:t>, ş. (1996). Gıda </a:t>
            </a:r>
            <a:r>
              <a:rPr lang="en-US" dirty="0" err="1"/>
              <a:t>güvenliği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sistemleri</a:t>
            </a:r>
            <a:r>
              <a:rPr lang="en-US" dirty="0"/>
              <a:t> </a:t>
            </a:r>
            <a:r>
              <a:rPr lang="en-US" dirty="0" err="1"/>
              <a:t>ankara</a:t>
            </a:r>
            <a:r>
              <a:rPr lang="en-US" dirty="0"/>
              <a:t>: </a:t>
            </a:r>
            <a:r>
              <a:rPr lang="en-US" dirty="0" err="1"/>
              <a:t>tübitak</a:t>
            </a:r>
            <a:r>
              <a:rPr lang="en-US" dirty="0"/>
              <a:t> </a:t>
            </a:r>
            <a:r>
              <a:rPr lang="en-US" dirty="0" err="1"/>
              <a:t>yayınları</a:t>
            </a:r>
            <a:endParaRPr lang="tr-TR" dirty="0"/>
          </a:p>
          <a:p>
            <a:r>
              <a:rPr lang="tr-TR" dirty="0" err="1"/>
              <a:t>T.c.</a:t>
            </a:r>
            <a:r>
              <a:rPr lang="tr-TR" dirty="0"/>
              <a:t> Anadolu üniversitesi yayını </a:t>
            </a:r>
            <a:r>
              <a:rPr lang="tr-TR" dirty="0" err="1"/>
              <a:t>no</a:t>
            </a:r>
            <a:r>
              <a:rPr lang="tr-TR" dirty="0"/>
              <a:t>: 3462 </a:t>
            </a:r>
            <a:r>
              <a:rPr lang="tr-TR" dirty="0" err="1"/>
              <a:t>açıköğretim</a:t>
            </a:r>
            <a:r>
              <a:rPr lang="tr-TR" dirty="0"/>
              <a:t> fakültesi yayını </a:t>
            </a:r>
            <a:r>
              <a:rPr lang="tr-TR" dirty="0" err="1"/>
              <a:t>no</a:t>
            </a:r>
            <a:r>
              <a:rPr lang="tr-TR" dirty="0"/>
              <a:t>: 2310</a:t>
            </a:r>
          </a:p>
          <a:p>
            <a:r>
              <a:rPr lang="tr-TR" dirty="0"/>
              <a:t>Besin güvenliği ve hijyen</a:t>
            </a:r>
          </a:p>
          <a:p>
            <a:r>
              <a:rPr lang="tr-TR" dirty="0"/>
              <a:t>Yazarlar </a:t>
            </a:r>
            <a:r>
              <a:rPr lang="tr-TR" dirty="0" err="1"/>
              <a:t>doç.dr</a:t>
            </a:r>
            <a:r>
              <a:rPr lang="tr-TR" dirty="0"/>
              <a:t>. Ali coşkun dalgıç (ünite 1, 8) </a:t>
            </a:r>
            <a:r>
              <a:rPr lang="tr-TR" dirty="0" err="1"/>
              <a:t>doç.dr</a:t>
            </a:r>
            <a:r>
              <a:rPr lang="tr-TR" dirty="0"/>
              <a:t>. Gökalp </a:t>
            </a:r>
            <a:r>
              <a:rPr lang="tr-TR" dirty="0" err="1"/>
              <a:t>işcan</a:t>
            </a:r>
            <a:r>
              <a:rPr lang="tr-TR" dirty="0"/>
              <a:t> (ünite 2) </a:t>
            </a:r>
            <a:r>
              <a:rPr lang="tr-TR" dirty="0" err="1"/>
              <a:t>prof.dr</a:t>
            </a:r>
            <a:r>
              <a:rPr lang="tr-TR" dirty="0"/>
              <a:t>. Fatih demirci (ünite 3) </a:t>
            </a:r>
            <a:r>
              <a:rPr lang="tr-TR" dirty="0" err="1"/>
              <a:t>doç.dr</a:t>
            </a:r>
            <a:r>
              <a:rPr lang="tr-TR" dirty="0"/>
              <a:t>. Mehmet </a:t>
            </a:r>
            <a:r>
              <a:rPr lang="tr-TR" dirty="0" err="1"/>
              <a:t>burçin</a:t>
            </a:r>
            <a:r>
              <a:rPr lang="tr-TR" dirty="0"/>
              <a:t> mutlu (ünite 4) ozan sezgin (ünite 5, 6, 7)</a:t>
            </a:r>
          </a:p>
          <a:p>
            <a:r>
              <a:rPr lang="tr-TR" dirty="0"/>
              <a:t>Editör </a:t>
            </a:r>
            <a:r>
              <a:rPr lang="tr-TR" dirty="0" err="1"/>
              <a:t>prof.dr</a:t>
            </a:r>
            <a:r>
              <a:rPr lang="tr-TR" dirty="0"/>
              <a:t>. Adnan </a:t>
            </a:r>
            <a:r>
              <a:rPr lang="tr-TR" dirty="0" err="1"/>
              <a:t>özcan</a:t>
            </a:r>
            <a:r>
              <a:rPr lang="tr-TR" dirty="0"/>
              <a:t>, 2019, Eskişehir</a:t>
            </a:r>
          </a:p>
          <a:p>
            <a:r>
              <a:rPr lang="tr-TR" dirty="0"/>
              <a:t>Gıda Güvenliği ve Gıda Mevzuatı, </a:t>
            </a:r>
            <a:r>
              <a:rPr lang="tr-TR" u="sng" dirty="0" err="1">
                <a:hlinkClick r:id="rId2"/>
              </a:rPr>
              <a:t>Doç.Dr</a:t>
            </a:r>
            <a:r>
              <a:rPr lang="tr-TR" u="sng" dirty="0">
                <a:hlinkClick r:id="rId2"/>
              </a:rPr>
              <a:t>. Nevin </a:t>
            </a:r>
            <a:r>
              <a:rPr lang="tr-TR" u="sng" dirty="0" err="1">
                <a:hlinkClick r:id="rId2"/>
              </a:rPr>
              <a:t>Şanlıer</a:t>
            </a:r>
            <a:r>
              <a:rPr lang="tr-TR" dirty="0"/>
              <a:t> </a:t>
            </a:r>
            <a:r>
              <a:rPr lang="tr-TR" u="sng" dirty="0">
                <a:hlinkClick r:id="rId3"/>
              </a:rPr>
              <a:t>, Prof. Dr. Nevzat Artık </a:t>
            </a:r>
            <a:r>
              <a:rPr lang="tr-TR" u="sng" dirty="0">
                <a:hlinkClick r:id="rId4"/>
              </a:rPr>
              <a:t>, Yrd. Doç. Dr. </a:t>
            </a:r>
            <a:r>
              <a:rPr lang="tr-TR" u="sng" dirty="0" err="1">
                <a:hlinkClick r:id="rId4"/>
              </a:rPr>
              <a:t>Aybuke</a:t>
            </a:r>
            <a:r>
              <a:rPr lang="tr-TR" u="sng" dirty="0">
                <a:hlinkClick r:id="rId4"/>
              </a:rPr>
              <a:t> Ceyhun Sezgin</a:t>
            </a:r>
            <a:endParaRPr lang="tr-TR" dirty="0"/>
          </a:p>
          <a:p>
            <a:r>
              <a:rPr lang="tr-TR" u="sng" dirty="0">
                <a:hlinkClick r:id="rId5"/>
              </a:rPr>
              <a:t>Detay Yayıncılık</a:t>
            </a:r>
            <a:r>
              <a:rPr lang="tr-TR" dirty="0"/>
              <a:t>, 2019</a:t>
            </a:r>
          </a:p>
          <a:p>
            <a:r>
              <a:rPr lang="tr-TR" dirty="0"/>
              <a:t> Gıda Güvenliğinde Hijyen- </a:t>
            </a:r>
            <a:r>
              <a:rPr lang="tr-TR" dirty="0" err="1"/>
              <a:t>Megep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 İşletmelerde Temizlik Ve Dezenfeksiyon- </a:t>
            </a:r>
            <a:r>
              <a:rPr lang="tr-TR" dirty="0" err="1"/>
              <a:t>Megep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tr-TR" u="sng">
                <a:hlinkClick r:id="rId6"/>
              </a:rPr>
              <a:t>www.isgip.gov.tr</a:t>
            </a:r>
            <a:r>
              <a:rPr lang="tr-TR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899347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347</Words>
  <Application>Microsoft Office PowerPoint</Application>
  <PresentationFormat>Ekran Gösterisi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Yiyecek ve İçecek İşletmelerinde Gıda ve İş Güvenliği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Yiyecek ve İçecek İşletmelerinde Gıda ve İş Güvenliği</dc:title>
  <dc:creator>EDA</dc:creator>
  <cp:lastModifiedBy>EDA</cp:lastModifiedBy>
  <cp:revision>12</cp:revision>
  <dcterms:created xsi:type="dcterms:W3CDTF">2020-04-24T20:21:29Z</dcterms:created>
  <dcterms:modified xsi:type="dcterms:W3CDTF">2020-04-25T16:27:49Z</dcterms:modified>
</cp:coreProperties>
</file>