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2" r:id="rId7"/>
    <p:sldId id="263" r:id="rId8"/>
    <p:sldId id="260" r:id="rId9"/>
    <p:sldId id="261" r:id="rId10"/>
    <p:sldId id="264" r:id="rId11"/>
    <p:sldId id="265" r:id="rId12"/>
    <p:sldId id="271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624"/>
  </p:normalViewPr>
  <p:slideViewPr>
    <p:cSldViewPr>
      <p:cViewPr varScale="1">
        <p:scale>
          <a:sx n="106" d="100"/>
          <a:sy n="106" d="100"/>
        </p:scale>
        <p:origin x="177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88640"/>
            <a:ext cx="3168352" cy="1440160"/>
          </a:xfrm>
          <a:prstGeom prst="rect">
            <a:avLst/>
          </a:prstGeom>
        </p:spPr>
      </p:pic>
      <p:pic>
        <p:nvPicPr>
          <p:cNvPr id="11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700808"/>
          </a:xfrm>
          <a:prstGeom prst="rect">
            <a:avLst/>
          </a:prstGeom>
        </p:spPr>
      </p:pic>
      <p:sp>
        <p:nvSpPr>
          <p:cNvPr id="12" name="Dikdörtgen 16"/>
          <p:cNvSpPr/>
          <p:nvPr/>
        </p:nvSpPr>
        <p:spPr>
          <a:xfrm>
            <a:off x="0" y="3573016"/>
            <a:ext cx="89930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13" name="Akış Çizelgesi: Delikli Teyp 5"/>
          <p:cNvSpPr/>
          <p:nvPr/>
        </p:nvSpPr>
        <p:spPr>
          <a:xfrm>
            <a:off x="1547664" y="1268760"/>
            <a:ext cx="5904656" cy="1872208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ERGENLİK PSİKOLOJİSİ</a:t>
            </a:r>
          </a:p>
        </p:txBody>
      </p:sp>
    </p:spTree>
    <p:extLst>
      <p:ext uri="{BB962C8B-B14F-4D97-AF65-F5344CB8AC3E}">
        <p14:creationId xmlns:p14="http://schemas.microsoft.com/office/powerpoint/2010/main" val="1474877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52736"/>
            <a:ext cx="8697144" cy="41764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b="1" dirty="0">
                <a:latin typeface="Arial Rounded MT Bold" pitchFamily="34" charset="0"/>
              </a:rPr>
              <a:t>Eleştirel Düşünme: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Eleştirel düşüncenin gelişiminde ergenlik önemli bir geçiş dönemidir.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Okuma-yazma ve matematik becerileri gibi temel beceriler çocuklukta gelişmemişse ergenlikte eleştirel düşünme pek mümkün değildir.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dirty="0">
                <a:latin typeface="Arial Rounded MT Bold" pitchFamily="34" charset="0"/>
              </a:rPr>
              <a:t>Eleştirel düşünceye yol açan zihinsel değişiklikler: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400" dirty="0">
                <a:latin typeface="Arial Rounded MT Bold" pitchFamily="34" charset="0"/>
              </a:rPr>
              <a:t>Bilgiyi işlemede hızın, otomatikleşme ve kapasitenin artması,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400" dirty="0">
                <a:latin typeface="Arial Rounded MT Bold" pitchFamily="34" charset="0"/>
              </a:rPr>
              <a:t>Çeşitli konularda genişleyen bilgi kapsamı,</a:t>
            </a:r>
          </a:p>
          <a:p>
            <a:pPr marL="457200" indent="-457200" algn="just">
              <a:buNone/>
            </a:pPr>
            <a:endParaRPr lang="tr-TR" sz="2400" dirty="0">
              <a:latin typeface="Arial Rounded MT Bold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980728"/>
            <a:ext cx="8280920" cy="2664296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tr-TR" sz="2400" dirty="0">
                <a:latin typeface="Arial Rounded MT Bold" pitchFamily="34" charset="0"/>
              </a:rPr>
              <a:t>3. Yeni bilgi bileşimleri kurma becerisindeki artış,</a:t>
            </a:r>
          </a:p>
          <a:p>
            <a:pPr marL="514350" indent="-514350" algn="just">
              <a:buNone/>
            </a:pPr>
            <a:r>
              <a:rPr lang="tr-TR" sz="2400" dirty="0">
                <a:latin typeface="Arial Rounded MT Bold" pitchFamily="34" charset="0"/>
              </a:rPr>
              <a:t>4. Planlama, seçenekleri düşünme, zihinsel kontrol,</a:t>
            </a:r>
          </a:p>
          <a:p>
            <a:pPr marL="514350" indent="-514350" algn="just">
              <a:buNone/>
            </a:pPr>
            <a:r>
              <a:rPr lang="tr-TR" sz="2400" dirty="0">
                <a:latin typeface="Arial Rounded MT Bold" pitchFamily="34" charset="0"/>
              </a:rPr>
              <a:t> bilgi edinme ve kullanmada kullanılan stratejilerin</a:t>
            </a:r>
          </a:p>
          <a:p>
            <a:pPr marL="514350" indent="-514350" algn="just">
              <a:buNone/>
            </a:pPr>
            <a:r>
              <a:rPr lang="tr-TR" sz="2400" dirty="0">
                <a:latin typeface="Arial Rounded MT Bold" pitchFamily="34" charset="0"/>
              </a:rPr>
              <a:t> çeşitliliğinin ve kendiliğinden kullanımının artması.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C7BC3-470D-4D40-BDB2-07E75201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80B4736-5B79-E843-9BF6-BA563C8F638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628741"/>
          <a:ext cx="8229600" cy="24688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34540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Bee, H. And Boyd, D. 2010. The Developing Child. Pearson Education, Boston.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85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Bilgin, M. , İnanç, B.Y. Ve Atıcı, M.K. 2008. Çocuk ve Ergen Gelişimi. Pegem Aakademi Yayınıcılık,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1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Mertens, B.S. , Anfara, N.A. And Caskey,M.M. 2006. The Young Adolescent and The Middle School. Information Publishing, North Carolina.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807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 B. 1987. Ergenlik Psikolojisi. Hacettepe Taş,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99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Onur,B. 2008. Gelişim Psikolojisi. İmge Kitabevi,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28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Schab, L,M. The Anxiety Workbook For Teens.Instant Help Bokks, Oakland.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>
                          <a:effectLst/>
                        </a:rPr>
                        <a:t>Weis</a:t>
                      </a:r>
                      <a:r>
                        <a:rPr lang="tr-TR" dirty="0">
                          <a:effectLst/>
                        </a:rPr>
                        <a:t>, R. 2008. </a:t>
                      </a:r>
                      <a:r>
                        <a:rPr lang="tr-TR" dirty="0" err="1">
                          <a:effectLst/>
                        </a:rPr>
                        <a:t>Abnormal</a:t>
                      </a:r>
                      <a:r>
                        <a:rPr lang="tr-TR" dirty="0">
                          <a:effectLst/>
                        </a:rPr>
                        <a:t> Child </a:t>
                      </a:r>
                      <a:r>
                        <a:rPr lang="tr-TR" dirty="0" err="1">
                          <a:effectLst/>
                        </a:rPr>
                        <a:t>and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Adoslescent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Psychology</a:t>
                      </a:r>
                      <a:r>
                        <a:rPr lang="tr-TR" dirty="0">
                          <a:effectLst/>
                        </a:rPr>
                        <a:t>. </a:t>
                      </a:r>
                      <a:r>
                        <a:rPr lang="tr-TR" dirty="0" err="1">
                          <a:effectLst/>
                        </a:rPr>
                        <a:t>Sage</a:t>
                      </a:r>
                      <a:r>
                        <a:rPr lang="tr-TR" dirty="0">
                          <a:effectLst/>
                        </a:rPr>
                        <a:t> Publications, California.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5404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Oval"/>
          <p:cNvSpPr/>
          <p:nvPr/>
        </p:nvSpPr>
        <p:spPr>
          <a:xfrm>
            <a:off x="1835696" y="1628800"/>
            <a:ext cx="5616624" cy="32403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ERGENLİK DÖNEMİNDE BİLİŞSEL GELİŞİM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836712"/>
            <a:ext cx="8517632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Ergenin gelişen düşünme yeteneği yeni bilişsel ve sosyal ufuklar geliştirmesini sağlar.</a:t>
            </a:r>
          </a:p>
          <a:p>
            <a:pPr algn="just">
              <a:buNone/>
            </a:pPr>
            <a:r>
              <a:rPr lang="tr-TR" sz="2400" dirty="0">
                <a:latin typeface="Arial Rounded MT Bold" pitchFamily="34" charset="0"/>
              </a:rPr>
              <a:t> </a:t>
            </a:r>
          </a:p>
          <a:p>
            <a:pPr algn="ctr">
              <a:buNone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None/>
            </a:pPr>
            <a:r>
              <a:rPr lang="tr-TR" sz="2400" b="1" dirty="0">
                <a:latin typeface="Arial Rounded MT Bold" pitchFamily="34" charset="0"/>
              </a:rPr>
              <a:t>Soyut İşlemler Dönemi: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 gerçeklerin taklit edildiği durumları, soyut önermeleri ve tamamen varsayım olan olayları anlarlar ve bunlar hakkında mantıklı akıl yürütme yapabilirler.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 kendilerinde ve diğer insanlarda görmek istedikleri nitelikler hakkında geniş kapsamlı kuramlar üretirler.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2555776" y="1844824"/>
            <a:ext cx="3816424" cy="43204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PİAGET’İN KURAMI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980729"/>
            <a:ext cx="8229600" cy="288032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 daha soyut ve idealist düşünürken aynı zamanda daha mantıklı düşünürler.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Çocuklar problemleri deneme yanılma yoluyla çözerken ergenler daha çok bir bilim insanı gibi düşünmeye çalışırlar, planlar geliştirir ve çözümleri sistemli bir şekilde test ederler. (tümden gelimli akıl yürütme)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44824"/>
            <a:ext cx="8676456" cy="309634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 ben merkezciliği , ergenin kendi görüntüsü ve davranışları konusundaki öz farkındalığının artmasıdır.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 ben merkezciliğinin iki önemli unsuru vardır: </a:t>
            </a:r>
            <a:r>
              <a:rPr lang="tr-TR" sz="2400" b="1" dirty="0">
                <a:latin typeface="Arial Rounded MT Bold" pitchFamily="34" charset="0"/>
              </a:rPr>
              <a:t>Hayali seyirci ve kişisel hikayedir.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b="1" dirty="0">
                <a:latin typeface="Arial Rounded MT Bold" pitchFamily="34" charset="0"/>
              </a:rPr>
              <a:t>Hayali seyirci,</a:t>
            </a:r>
            <a:r>
              <a:rPr lang="tr-TR" sz="2400" dirty="0">
                <a:latin typeface="Arial Rounded MT Bold" pitchFamily="34" charset="0"/>
              </a:rPr>
              <a:t>ergenin kendisi gibi diğer insanların da onunla ilgilendiğine inanması ve ayrıca dikkat çekici davranışlarla ilgiyi çekmeye, görünür olmaya ve ‘sahnede’ olmaya çalışmasıdır.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1907704" y="692696"/>
            <a:ext cx="5616624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ERGEN BEN MERKEZCİLİĞİ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96752"/>
            <a:ext cx="8892480" cy="252028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b="1" dirty="0">
                <a:latin typeface="Arial Rounded MT Bold" pitchFamily="34" charset="0"/>
              </a:rPr>
              <a:t>Kişisel Hikaye, </a:t>
            </a:r>
            <a:r>
              <a:rPr lang="tr-TR" sz="2400" dirty="0">
                <a:latin typeface="Arial Rounded MT Bold" pitchFamily="34" charset="0"/>
              </a:rPr>
              <a:t>ergen ben merkezliliğinin,biricik,yenilmez olma duygusuyla ilgili yanıdır.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Ergenlerin, kişisel benzersizlik duygusu onları kendilerini kimsenin anlamayacağı duygusuna kaptırır.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Kendi eşsizlik hislerini sürdürebilmek için hayallerle dolu bir hikaye yaratabilirler.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Oval"/>
          <p:cNvSpPr/>
          <p:nvPr/>
        </p:nvSpPr>
        <p:spPr>
          <a:xfrm>
            <a:off x="4860032" y="2924944"/>
            <a:ext cx="352839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Oval"/>
          <p:cNvSpPr/>
          <p:nvPr/>
        </p:nvSpPr>
        <p:spPr>
          <a:xfrm>
            <a:off x="755576" y="2924944"/>
            <a:ext cx="3456384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1619672" y="764704"/>
            <a:ext cx="6120680" cy="72008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BİLGİ İŞLEME SÜRECİ</a:t>
            </a:r>
          </a:p>
        </p:txBody>
      </p:sp>
      <p:sp>
        <p:nvSpPr>
          <p:cNvPr id="5" name="4 Aşağı Ok"/>
          <p:cNvSpPr/>
          <p:nvPr/>
        </p:nvSpPr>
        <p:spPr>
          <a:xfrm>
            <a:off x="2267744" y="1772816"/>
            <a:ext cx="504056" cy="864096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6588224" y="1772816"/>
            <a:ext cx="504056" cy="864096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827584" y="321297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Arial Rounded MT Bold" pitchFamily="34" charset="0"/>
              </a:rPr>
              <a:t>      Karar Verme 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4932040" y="3140968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Arial Rounded MT Bold" pitchFamily="34" charset="0"/>
              </a:rPr>
              <a:t>Eleştirel Düşünme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08720"/>
            <a:ext cx="8686800" cy="536145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b="1" dirty="0">
                <a:latin typeface="Arial Rounded MT Bold" pitchFamily="34" charset="0"/>
              </a:rPr>
              <a:t>Karar Verme: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Ergenlik karar vermede artışların olduğu bir dönemdir.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Hangi arkadaşın seçilmesi, kiminle çıkılması, hangi üniversiteye gidilmesi ve bezeri konularda kararlar alınır.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İnsanlar, sakin olduklarında daha iyi kararlar verirler. Sakin olduğunda daha sağduyulu karar veren bir ergen, duygusal olarak uyarılmış olduğu bir anda kötü bir karar verebilir.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None/>
            </a:pPr>
            <a:r>
              <a:rPr lang="tr-TR" sz="2400" dirty="0">
                <a:latin typeface="Arial Rounded MT Bold" pitchFamily="34" charset="0"/>
              </a:rPr>
              <a:t>	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52736"/>
            <a:ext cx="8697144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Sosyal ortam ergenlerin karar vermesinde Önemli rol oynar. Örneğin uyuşturucu ve diğer uyarıcı unsurların bulunduğu bir ortamda ergenlerin risk alma istekliliği daha sıklıkla oluşur.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karar vermesini açıklayan bir önerme ikili işleme modelidir. Buna göre karar vermek iki sistemden etkilenir: analitik çözümleyici ve deneyimsel sistem.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Bu model, deneyimsel sistemin çözümleyici sistemden daha faydalı olduğunu göstermiştir.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570</Words>
  <Application>Microsoft Macintosh PowerPoint</Application>
  <PresentationFormat>Ekran Gösterisi (4:3)</PresentationFormat>
  <Paragraphs>50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Ergenli Döneminde Bilişsel Gelişim </dc:title>
  <dc:creator>CASPER</dc:creator>
  <cp:lastModifiedBy>Taşkın TAŞTEPE</cp:lastModifiedBy>
  <cp:revision>12</cp:revision>
  <dcterms:created xsi:type="dcterms:W3CDTF">2017-10-21T18:10:59Z</dcterms:created>
  <dcterms:modified xsi:type="dcterms:W3CDTF">2020-05-04T20:44:39Z</dcterms:modified>
</cp:coreProperties>
</file>