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2" r:id="rId7"/>
    <p:sldId id="263" r:id="rId8"/>
    <p:sldId id="260" r:id="rId9"/>
    <p:sldId id="261" r:id="rId10"/>
    <p:sldId id="264" r:id="rId11"/>
    <p:sldId id="265" r:id="rId12"/>
    <p:sldId id="271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3" autoAdjust="0"/>
    <p:restoredTop sz="94624"/>
  </p:normalViewPr>
  <p:slideViewPr>
    <p:cSldViewPr>
      <p:cViewPr varScale="1">
        <p:scale>
          <a:sx n="106" d="100"/>
          <a:sy n="106" d="100"/>
        </p:scale>
        <p:origin x="177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494" l="20563" r="79975">
                        <a14:foregroundMark x1="33306" y1="10918" x2="33306" y2="10918"/>
                        <a14:foregroundMark x1="33306" y1="10918" x2="33306" y2="10918"/>
                        <a14:foregroundMark x1="38726" y1="13666" x2="38726" y2="13666"/>
                        <a14:foregroundMark x1="38726" y1="13666" x2="38726" y2="13666"/>
                        <a14:foregroundMark x1="38726" y1="13666" x2="38726" y2="13666"/>
                        <a14:foregroundMark x1="38726" y1="5423" x2="38726" y2="5423"/>
                        <a14:foregroundMark x1="67646" y1="9544" x2="67646" y2="9544"/>
                        <a14:foregroundMark x1="66570" y1="13160" x2="66570" y2="13160"/>
                        <a14:foregroundMark x1="73066" y1="28633" x2="73066" y2="28633"/>
                        <a14:foregroundMark x1="74514" y1="45481" x2="74514" y2="45481"/>
                        <a14:foregroundMark x1="69466" y1="73174" x2="69466" y2="73174"/>
                        <a14:foregroundMark x1="68018" y1="80477" x2="68018" y2="80477"/>
                        <a14:foregroundMark x1="51014" y1="90022" x2="51014" y2="90022"/>
                        <a14:foregroundMark x1="30037" y1="74548" x2="30037" y2="74548"/>
                        <a14:foregroundMark x1="32189" y1="23210" x2="32189" y2="23210"/>
                        <a14:foregroundMark x1="29293" y1="33189" x2="29293" y2="33189"/>
                        <a14:foregroundMark x1="27141" y1="42733" x2="27141" y2="42733"/>
                        <a14:foregroundMark x1="26769" y1="44541" x2="26769" y2="44541"/>
                        <a14:foregroundMark x1="25693" y1="39118" x2="25693" y2="39118"/>
                        <a14:foregroundMark x1="26769" y1="50036" x2="26769" y2="50036"/>
                        <a14:foregroundMark x1="24948" y1="50036" x2="24948" y2="50036"/>
                        <a14:foregroundMark x1="27844" y1="53651" x2="27844" y2="53651"/>
                        <a14:foregroundMark x1="27844" y1="60014" x2="27844" y2="60014"/>
                        <a14:foregroundMark x1="29293" y1="64064" x2="29293" y2="64064"/>
                        <a14:foregroundMark x1="29665" y1="66811" x2="29665" y2="66811"/>
                        <a14:foregroundMark x1="32189" y1="77296" x2="32189" y2="77296"/>
                        <a14:foregroundMark x1="39801" y1="83225" x2="39801" y2="83225"/>
                        <a14:foregroundMark x1="42325" y1="89588" x2="42325" y2="89588"/>
                        <a14:foregroundMark x1="42325" y1="89588" x2="42325" y2="89588"/>
                        <a14:foregroundMark x1="48118" y1="90022" x2="48118" y2="90022"/>
                        <a14:foregroundMark x1="54986" y1="90889" x2="54986" y2="90889"/>
                        <a14:foregroundMark x1="61523" y1="87274" x2="61523" y2="87274"/>
                        <a14:foregroundMark x1="72362" y1="60882" x2="72362" y2="60882"/>
                        <a14:foregroundMark x1="75631" y1="61822" x2="75631" y2="61822"/>
                        <a14:foregroundMark x1="74514" y1="53218" x2="74514" y2="53218"/>
                        <a14:foregroundMark x1="72735" y1="36804" x2="72735" y2="36804"/>
                        <a14:foregroundMark x1="71618" y1="29573" x2="71618" y2="29573"/>
                        <a14:foregroundMark x1="55358" y1="9978" x2="55358" y2="9978"/>
                        <a14:foregroundMark x1="52462" y1="6797" x2="52462" y2="6797"/>
                        <a14:foregroundMark x1="48118" y1="8171" x2="48118" y2="8171"/>
                        <a14:foregroundMark x1="43070" y1="10484" x2="43070" y2="10484"/>
                        <a14:foregroundMark x1="37609" y1="17715" x2="37609" y2="17715"/>
                        <a14:foregroundMark x1="36161" y1="18655" x2="36161" y2="18655"/>
                        <a14:foregroundMark x1="60778" y1="13160" x2="60778" y2="13160"/>
                        <a14:foregroundMark x1="64750" y1="19089" x2="64750" y2="19089"/>
                        <a14:foregroundMark x1="68763" y1="24078" x2="68763" y2="24078"/>
                        <a14:foregroundMark x1="41249" y1="13160" x2="41249" y2="13160"/>
                        <a14:foregroundMark x1="41249" y1="5929" x2="41249" y2="5929"/>
                        <a14:foregroundMark x1="73438" y1="66377" x2="73438" y2="66377"/>
                        <a14:foregroundMark x1="69839" y1="70427" x2="69839" y2="70427"/>
                        <a14:foregroundMark x1="36533" y1="82285" x2="36533" y2="82285"/>
                        <a14:foregroundMark x1="31485" y1="18655" x2="31485" y2="18655"/>
                        <a14:foregroundMark x1="47042" y1="3181" x2="47042" y2="3181"/>
                        <a14:foregroundMark x1="47042" y1="3615" x2="47042" y2="3615"/>
                        <a14:foregroundMark x1="47042" y1="3615" x2="47042" y2="3615"/>
                        <a14:foregroundMark x1="55358" y1="7737" x2="55358" y2="7737"/>
                        <a14:foregroundMark x1="70542" y1="64570" x2="70542" y2="64570"/>
                        <a14:foregroundMark x1="65867" y1="78670" x2="65867" y2="78670"/>
                        <a14:foregroundMark x1="65867" y1="78670" x2="65867" y2="78670"/>
                        <a14:foregroundMark x1="64750" y1="80911" x2="64750" y2="80911"/>
                        <a14:foregroundMark x1="64046" y1="84093" x2="64046" y2="84093"/>
                        <a14:foregroundMark x1="62598" y1="92263" x2="62598" y2="92263"/>
                        <a14:foregroundMark x1="61150" y1="94577" x2="61150" y2="94577"/>
                        <a14:foregroundMark x1="52089" y1="96819" x2="52089" y2="96819"/>
                        <a14:foregroundMark x1="43070" y1="92769" x2="43070" y2="92769"/>
                        <a14:foregroundMark x1="58254" y1="13160" x2="58254" y2="13160"/>
                        <a14:foregroundMark x1="56434" y1="23210" x2="56434" y2="23210"/>
                        <a14:foregroundMark x1="49566" y1="40926" x2="49566" y2="40926"/>
                        <a14:foregroundMark x1="42325" y1="80477" x2="42325" y2="80477"/>
                        <a14:foregroundMark x1="32933" y1="74114" x2="32933" y2="74114"/>
                        <a14:foregroundMark x1="73811" y1="38178" x2="73811" y2="38178"/>
                        <a14:foregroundMark x1="73811" y1="44107" x2="73811" y2="44107"/>
                        <a14:foregroundMark x1="73811" y1="39118" x2="73811" y2="39118"/>
                        <a14:foregroundMark x1="69839" y1="19089" x2="69839" y2="19089"/>
                        <a14:foregroundMark x1="60074" y1="7303" x2="60074" y2="7303"/>
                        <a14:foregroundMark x1="26396" y1="27260" x2="26396" y2="27260"/>
                        <a14:foregroundMark x1="44849" y1="14100" x2="44849" y2="14100"/>
                        <a14:foregroundMark x1="48862" y1="11352" x2="48862" y2="11352"/>
                        <a14:foregroundMark x1="46669" y1="11786" x2="46669" y2="11786"/>
                        <a14:foregroundMark x1="46669" y1="11786" x2="46669" y2="11786"/>
                        <a14:foregroundMark x1="64750" y1="87274" x2="64750" y2="87274"/>
                        <a14:foregroundMark x1="66570" y1="82285" x2="66570" y2="82285"/>
                        <a14:foregroundMark x1="71990" y1="72307" x2="71990" y2="72307"/>
                        <a14:foregroundMark x1="59702" y1="84093" x2="59702" y2="84093"/>
                        <a14:foregroundMark x1="59702" y1="84093" x2="59702" y2="84093"/>
                        <a14:foregroundMark x1="35085" y1="79103" x2="35085" y2="79103"/>
                        <a14:foregroundMark x1="32933" y1="82719" x2="32933" y2="82719"/>
                        <a14:foregroundMark x1="26769" y1="66377" x2="26769" y2="66377"/>
                        <a14:foregroundMark x1="24948" y1="57701" x2="24948" y2="57701"/>
                        <a14:foregroundMark x1="26065" y1="39552" x2="26065" y2="39552"/>
                        <a14:foregroundMark x1="30037" y1="29573" x2="30037" y2="29573"/>
                        <a14:foregroundMark x1="36533" y1="13666" x2="36533" y2="13666"/>
                        <a14:foregroundMark x1="29293" y1="73608" x2="29293" y2="73608"/>
                        <a14:foregroundMark x1="26769" y1="69125" x2="26769" y2="69125"/>
                        <a14:foregroundMark x1="27513" y1="74982" x2="27513" y2="74982"/>
                        <a14:foregroundMark x1="36905" y1="87274" x2="36905" y2="87274"/>
                        <a14:foregroundMark x1="45594" y1="86406" x2="45594" y2="86406"/>
                        <a14:foregroundMark x1="49938" y1="94071" x2="49938" y2="94071"/>
                        <a14:foregroundMark x1="59330" y1="87274" x2="59330" y2="87274"/>
                        <a14:foregroundMark x1="54613" y1="4989" x2="54613" y2="4989"/>
                        <a14:foregroundMark x1="53537" y1="13160" x2="53537" y2="13160"/>
                        <a14:foregroundMark x1="30741" y1="22704" x2="30741" y2="22704"/>
                        <a14:foregroundMark x1="27141" y1="33189" x2="27141" y2="33189"/>
                        <a14:foregroundMark x1="27844" y1="37744" x2="27844" y2="37744"/>
                        <a14:foregroundMark x1="23873" y1="48662" x2="23873" y2="48662"/>
                        <a14:foregroundMark x1="24948" y1="58641" x2="24948" y2="58641"/>
                        <a14:foregroundMark x1="24948" y1="58641" x2="24948" y2="58641"/>
                        <a14:foregroundMark x1="27513" y1="47289" x2="27513" y2="47289"/>
                        <a14:foregroundMark x1="27513" y1="47289" x2="27513" y2="47289"/>
                        <a14:foregroundMark x1="28217" y1="24512" x2="28217" y2="24512"/>
                        <a14:foregroundMark x1="63674" y1="14100" x2="63674" y2="14100"/>
                        <a14:foregroundMark x1="68391" y1="21837" x2="68391" y2="21837"/>
                        <a14:foregroundMark x1="70914" y1="25018" x2="70914" y2="25018"/>
                        <a14:foregroundMark x1="73811" y1="32249" x2="73811" y2="32249"/>
                        <a14:foregroundMark x1="73811" y1="51844" x2="73811" y2="51844"/>
                        <a14:foregroundMark x1="76334" y1="59074" x2="76334" y2="59074"/>
                        <a14:foregroundMark x1="75962" y1="50470" x2="75962" y2="50470"/>
                        <a14:foregroundMark x1="67646" y1="30947" x2="67646" y2="30947"/>
                        <a14:foregroundMark x1="71287" y1="35430" x2="71287" y2="3543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2576" y="188640"/>
            <a:ext cx="3168352" cy="1440160"/>
          </a:xfrm>
          <a:prstGeom prst="rect">
            <a:avLst/>
          </a:prstGeom>
        </p:spPr>
      </p:pic>
      <p:pic>
        <p:nvPicPr>
          <p:cNvPr id="11" name="Resim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352" b="94972" l="1897" r="9485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"/>
            <a:ext cx="2051720" cy="1700808"/>
          </a:xfrm>
          <a:prstGeom prst="rect">
            <a:avLst/>
          </a:prstGeom>
        </p:spPr>
      </p:pic>
      <p:sp>
        <p:nvSpPr>
          <p:cNvPr id="12" name="Dikdörtgen 16"/>
          <p:cNvSpPr/>
          <p:nvPr/>
        </p:nvSpPr>
        <p:spPr>
          <a:xfrm>
            <a:off x="0" y="3573016"/>
            <a:ext cx="899303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600" b="1" dirty="0">
                <a:latin typeface="Arial Rounded MT Bold" pitchFamily="34" charset="0"/>
              </a:rPr>
              <a:t>Sağlık Bilimleri Fakültesi </a:t>
            </a:r>
          </a:p>
          <a:p>
            <a:pPr algn="ctr"/>
            <a:r>
              <a:rPr lang="tr-TR" sz="3600" b="1" dirty="0">
                <a:latin typeface="Arial Rounded MT Bold" pitchFamily="34" charset="0"/>
              </a:rPr>
              <a:t>Çocuk Gelişimi Bölümü</a:t>
            </a:r>
          </a:p>
        </p:txBody>
      </p:sp>
      <p:sp>
        <p:nvSpPr>
          <p:cNvPr id="13" name="Akış Çizelgesi: Delikli Teyp 5"/>
          <p:cNvSpPr/>
          <p:nvPr/>
        </p:nvSpPr>
        <p:spPr>
          <a:xfrm>
            <a:off x="1547664" y="1268760"/>
            <a:ext cx="5904656" cy="1872208"/>
          </a:xfrm>
          <a:prstGeom prst="flowChartPunchedTap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b="1" dirty="0">
                <a:solidFill>
                  <a:schemeClr val="tx1"/>
                </a:solidFill>
                <a:latin typeface="Arial Rounded MT Bold" pitchFamily="34" charset="0"/>
              </a:rPr>
              <a:t>ERGENLİK PSİKOLOJİSİ</a:t>
            </a:r>
          </a:p>
        </p:txBody>
      </p:sp>
    </p:spTree>
    <p:extLst>
      <p:ext uri="{BB962C8B-B14F-4D97-AF65-F5344CB8AC3E}">
        <p14:creationId xmlns:p14="http://schemas.microsoft.com/office/powerpoint/2010/main" val="1474877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052736"/>
            <a:ext cx="8697144" cy="41764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sz="2400" b="1" dirty="0">
                <a:latin typeface="Arial Rounded MT Bold" pitchFamily="34" charset="0"/>
              </a:rPr>
              <a:t>Eleştirel Düşünme: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Eleştirel düşüncenin gelişiminde ergenlik önemli bir geçiş dönemidir.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Okuma-yazma ve matematik becerileri gibi temel beceriler çocuklukta gelişmemişse ergenlikte eleştirel düşünme pek mümkün değildir.</a:t>
            </a:r>
          </a:p>
          <a:p>
            <a:pPr algn="just">
              <a:buFont typeface="Wingdings" pitchFamily="2" charset="2"/>
              <a:buChar char="v"/>
            </a:pPr>
            <a:r>
              <a:rPr lang="tr-TR" sz="2400" dirty="0">
                <a:latin typeface="Arial Rounded MT Bold" pitchFamily="34" charset="0"/>
              </a:rPr>
              <a:t>Eleştirel düşünceye yol açan zihinsel değişiklikler: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dirty="0">
                <a:latin typeface="Arial Rounded MT Bold" pitchFamily="34" charset="0"/>
              </a:rPr>
              <a:t>Bilgiyi işlemede hızın, otomatikleşme ve kapasitenin artması,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dirty="0">
                <a:latin typeface="Arial Rounded MT Bold" pitchFamily="34" charset="0"/>
              </a:rPr>
              <a:t>Çeşitli konularda genişleyen bilgi kapsamı,</a:t>
            </a:r>
          </a:p>
          <a:p>
            <a:pPr marL="457200" indent="-457200" algn="just">
              <a:buNone/>
            </a:pPr>
            <a:endParaRPr lang="tr-TR" sz="2400" dirty="0">
              <a:latin typeface="Arial Rounded MT Bold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980728"/>
            <a:ext cx="8280920" cy="2664296"/>
          </a:xfrm>
        </p:spPr>
        <p:txBody>
          <a:bodyPr>
            <a:normAutofit/>
          </a:bodyPr>
          <a:lstStyle/>
          <a:p>
            <a:pPr marL="514350" indent="-514350" algn="just">
              <a:buNone/>
            </a:pPr>
            <a:r>
              <a:rPr lang="tr-TR" sz="2400" dirty="0">
                <a:latin typeface="Arial Rounded MT Bold" pitchFamily="34" charset="0"/>
              </a:rPr>
              <a:t>3. Yeni bilgi bileşimleri kurma becerisindeki artış,</a:t>
            </a:r>
          </a:p>
          <a:p>
            <a:pPr marL="514350" indent="-514350" algn="just">
              <a:buNone/>
            </a:pPr>
            <a:r>
              <a:rPr lang="tr-TR" sz="2400" dirty="0">
                <a:latin typeface="Arial Rounded MT Bold" pitchFamily="34" charset="0"/>
              </a:rPr>
              <a:t>4. Planlama, seçenekleri düşünme, zihinsel kontrol,</a:t>
            </a:r>
          </a:p>
          <a:p>
            <a:pPr marL="514350" indent="-514350" algn="just">
              <a:buNone/>
            </a:pPr>
            <a:r>
              <a:rPr lang="tr-TR" sz="2400" dirty="0">
                <a:latin typeface="Arial Rounded MT Bold" pitchFamily="34" charset="0"/>
              </a:rPr>
              <a:t> bilgi edinme ve kullanmada kullanılan stratejilerin</a:t>
            </a:r>
          </a:p>
          <a:p>
            <a:pPr marL="514350" indent="-514350" algn="just">
              <a:buNone/>
            </a:pPr>
            <a:r>
              <a:rPr lang="tr-TR" sz="2400" dirty="0">
                <a:latin typeface="Arial Rounded MT Bold" pitchFamily="34" charset="0"/>
              </a:rPr>
              <a:t> çeşitliliğinin ve kendiliğinden kullanımının artması.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AC7BC3-470D-4D40-BDB2-07E752010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680B4736-5B79-E843-9BF6-BA563C8F6382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628741"/>
          <a:ext cx="8229600" cy="246888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3454016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Bee, H. And Boyd, D. 2010. The Developing Child. Pearson Education, Boston.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7853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Bilgin, M. , İnanç, B.Y. Ve Atıcı, M.K. 2008. Çocuk ve Ergen Gelişimi. Pegem Aakademi Yayınıcılık,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35168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Mertens, B.S. , Anfara, N.A. And Caskey,M.M. 2006. The Young Adolescent and The Middle School. Information Publishing, North Carolina.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28076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Onur, B. 1987. Ergenlik Psikolojisi. Hacettepe Taş,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19992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Onur,B. 2008. Gelişim Psikolojisi. İmge Kitabevi,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62898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Schab, L,M. The Anxiety Workbook For Teens.Instant Help Bokks, Oakland.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20758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dirty="0" err="1">
                          <a:effectLst/>
                        </a:rPr>
                        <a:t>Weis</a:t>
                      </a:r>
                      <a:r>
                        <a:rPr lang="tr-TR" dirty="0">
                          <a:effectLst/>
                        </a:rPr>
                        <a:t>, R. 2008. </a:t>
                      </a:r>
                      <a:r>
                        <a:rPr lang="tr-TR" dirty="0" err="1">
                          <a:effectLst/>
                        </a:rPr>
                        <a:t>Abnormal</a:t>
                      </a:r>
                      <a:r>
                        <a:rPr lang="tr-TR" dirty="0">
                          <a:effectLst/>
                        </a:rPr>
                        <a:t> Child </a:t>
                      </a:r>
                      <a:r>
                        <a:rPr lang="tr-TR" dirty="0" err="1">
                          <a:effectLst/>
                        </a:rPr>
                        <a:t>and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Adoslescent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Psychology</a:t>
                      </a:r>
                      <a:r>
                        <a:rPr lang="tr-TR" dirty="0">
                          <a:effectLst/>
                        </a:rPr>
                        <a:t>. </a:t>
                      </a:r>
                      <a:r>
                        <a:rPr lang="tr-TR" dirty="0" err="1">
                          <a:effectLst/>
                        </a:rPr>
                        <a:t>Sage</a:t>
                      </a:r>
                      <a:r>
                        <a:rPr lang="tr-TR" dirty="0">
                          <a:effectLst/>
                        </a:rPr>
                        <a:t> Publications, California.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9706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5404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Oval"/>
          <p:cNvSpPr/>
          <p:nvPr/>
        </p:nvSpPr>
        <p:spPr>
          <a:xfrm>
            <a:off x="1835696" y="1628800"/>
            <a:ext cx="5616624" cy="32403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chemeClr val="tx1"/>
                </a:solidFill>
                <a:latin typeface="Arial Rounded MT Bold" pitchFamily="34" charset="0"/>
              </a:rPr>
              <a:t>ERGENLİK DÖNEMİNDE BİLİŞSEL GELİŞİM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836712"/>
            <a:ext cx="8517632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Ergenin gelişen düşünme yeteneği yeni bilişsel ve sosyal ufuklar geliştirmesini sağlar.</a:t>
            </a:r>
          </a:p>
          <a:p>
            <a:pPr algn="just">
              <a:buNone/>
            </a:pPr>
            <a:r>
              <a:rPr lang="tr-TR" sz="2400" dirty="0">
                <a:latin typeface="Arial Rounded MT Bold" pitchFamily="34" charset="0"/>
              </a:rPr>
              <a:t> </a:t>
            </a:r>
          </a:p>
          <a:p>
            <a:pPr algn="ctr">
              <a:buNone/>
            </a:pPr>
            <a:endParaRPr lang="tr-TR" sz="2400" dirty="0">
              <a:latin typeface="Arial Rounded MT Bold" pitchFamily="34" charset="0"/>
            </a:endParaRPr>
          </a:p>
          <a:p>
            <a:pPr algn="just">
              <a:buNone/>
            </a:pPr>
            <a:r>
              <a:rPr lang="tr-TR" sz="2400" b="1" dirty="0">
                <a:latin typeface="Arial Rounded MT Bold" pitchFamily="34" charset="0"/>
              </a:rPr>
              <a:t>Soyut İşlemler Dönemi: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Ergenler gerçeklerin taklit edildiği durumları, soyut önermeleri ve tamamen varsayım olan olayları anlarlar ve bunlar hakkında mantıklı akıl yürütme yapabilirler.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Ergenler kendilerinde ve diğer insanlarda görmek istedikleri nitelikler hakkında geniş kapsamlı kuramlar üretirler.</a:t>
            </a:r>
          </a:p>
        </p:txBody>
      </p:sp>
      <p:sp>
        <p:nvSpPr>
          <p:cNvPr id="5" name="4 Yuvarlatılmış Dikdörtgen"/>
          <p:cNvSpPr/>
          <p:nvPr/>
        </p:nvSpPr>
        <p:spPr>
          <a:xfrm>
            <a:off x="2555776" y="1844824"/>
            <a:ext cx="3816424" cy="43204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PİAGET’İN KURAMI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980729"/>
            <a:ext cx="8229600" cy="288032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Ergenler daha soyut ve idealist düşünürken aynı zamanda daha mantıklı düşünürler.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Çocuklar problemleri deneme yanılma yoluyla çözerken ergenler daha çok bir bilim insanı gibi düşünmeye çalışırlar, planlar geliştirir ve çözümleri sistemli bir şekilde test ederler. (tümden gelimli akıl yürütme)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844824"/>
            <a:ext cx="8676456" cy="3096344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 ben merkezciliği , ergenin kendi görüntüsü ve davranışları konusundaki öz farkındalığının artmasıdır.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 ben merkezciliğinin iki önemli unsuru vardır: </a:t>
            </a:r>
            <a:r>
              <a:rPr lang="tr-TR" sz="2400" b="1" dirty="0">
                <a:latin typeface="Arial Rounded MT Bold" pitchFamily="34" charset="0"/>
              </a:rPr>
              <a:t>Hayali seyirci ve kişisel hikayedir.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b="1" dirty="0">
                <a:latin typeface="Arial Rounded MT Bold" pitchFamily="34" charset="0"/>
              </a:rPr>
              <a:t>Hayali seyirci,</a:t>
            </a:r>
            <a:r>
              <a:rPr lang="tr-TR" sz="2400" dirty="0">
                <a:latin typeface="Arial Rounded MT Bold" pitchFamily="34" charset="0"/>
              </a:rPr>
              <a:t>ergenin kendisi gibi diğer insanların da onunla ilgilendiğine inanması ve ayrıca dikkat çekici davranışlarla ilgiyi çekmeye, görünür olmaya ve ‘sahnede’ olmaya çalışmasıdır.</a:t>
            </a:r>
          </a:p>
        </p:txBody>
      </p:sp>
      <p:sp>
        <p:nvSpPr>
          <p:cNvPr id="4" name="3 Yuvarlatılmış Dikdörtgen"/>
          <p:cNvSpPr/>
          <p:nvPr/>
        </p:nvSpPr>
        <p:spPr>
          <a:xfrm>
            <a:off x="1907704" y="692696"/>
            <a:ext cx="5616624" cy="57606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ERGEN BEN MERKEZCİLİĞİ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196752"/>
            <a:ext cx="8892480" cy="252028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b="1" dirty="0">
                <a:latin typeface="Arial Rounded MT Bold" pitchFamily="34" charset="0"/>
              </a:rPr>
              <a:t>Kişisel Hikaye, </a:t>
            </a:r>
            <a:r>
              <a:rPr lang="tr-TR" sz="2400" dirty="0">
                <a:latin typeface="Arial Rounded MT Bold" pitchFamily="34" charset="0"/>
              </a:rPr>
              <a:t>ergen ben merkezliliğinin,biricik,yenilmez olma duygusuyla ilgili yanıdır.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Ergenlerin, kişisel benzersizlik duygusu onları kendilerini kimsenin anlamayacağı duygusuna kaptırır.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Kendi eşsizlik hislerini sürdürebilmek için hayallerle dolu bir hikaye yaratabilirler.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Oval"/>
          <p:cNvSpPr/>
          <p:nvPr/>
        </p:nvSpPr>
        <p:spPr>
          <a:xfrm>
            <a:off x="4860032" y="2924944"/>
            <a:ext cx="3528392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Oval"/>
          <p:cNvSpPr/>
          <p:nvPr/>
        </p:nvSpPr>
        <p:spPr>
          <a:xfrm>
            <a:off x="755576" y="2924944"/>
            <a:ext cx="3456384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3 Yuvarlatılmış Dikdörtgen"/>
          <p:cNvSpPr/>
          <p:nvPr/>
        </p:nvSpPr>
        <p:spPr>
          <a:xfrm>
            <a:off x="1619672" y="764704"/>
            <a:ext cx="6120680" cy="72008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BİLGİ İŞLEME SÜRECİ</a:t>
            </a:r>
          </a:p>
        </p:txBody>
      </p:sp>
      <p:sp>
        <p:nvSpPr>
          <p:cNvPr id="5" name="4 Aşağı Ok"/>
          <p:cNvSpPr/>
          <p:nvPr/>
        </p:nvSpPr>
        <p:spPr>
          <a:xfrm>
            <a:off x="2267744" y="1772816"/>
            <a:ext cx="504056" cy="864096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Aşağı Ok"/>
          <p:cNvSpPr/>
          <p:nvPr/>
        </p:nvSpPr>
        <p:spPr>
          <a:xfrm>
            <a:off x="6588224" y="1772816"/>
            <a:ext cx="504056" cy="864096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Metin kutusu"/>
          <p:cNvSpPr txBox="1"/>
          <p:nvPr/>
        </p:nvSpPr>
        <p:spPr>
          <a:xfrm>
            <a:off x="827584" y="3212976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latin typeface="Arial Rounded MT Bold" pitchFamily="34" charset="0"/>
              </a:rPr>
              <a:t>      Karar Verme </a:t>
            </a:r>
          </a:p>
        </p:txBody>
      </p:sp>
      <p:sp>
        <p:nvSpPr>
          <p:cNvPr id="8" name="7 Metin kutusu"/>
          <p:cNvSpPr txBox="1"/>
          <p:nvPr/>
        </p:nvSpPr>
        <p:spPr>
          <a:xfrm>
            <a:off x="4932040" y="3140968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latin typeface="Arial Rounded MT Bold" pitchFamily="34" charset="0"/>
              </a:rPr>
              <a:t>Eleştirel Düşünme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908720"/>
            <a:ext cx="8686800" cy="536145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sz="2400" b="1" dirty="0">
                <a:latin typeface="Arial Rounded MT Bold" pitchFamily="34" charset="0"/>
              </a:rPr>
              <a:t>Karar Verme: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Ergenlik karar vermede artışların olduğu bir dönemdir.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Hangi arkadaşın seçilmesi, kiminle çıkılması, hangi üniversiteye gidilmesi ve bezeri konularda kararlar alınır.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İnsanlar, sakin olduklarında daha iyi kararlar verirler. Sakin olduğunda daha sağduyulu karar veren bir ergen, duygusal olarak uyarılmış olduğu bir anda kötü bir karar verebilir.</a:t>
            </a: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  <a:p>
            <a:pPr algn="just">
              <a:buNone/>
            </a:pPr>
            <a:r>
              <a:rPr lang="tr-TR" sz="2400" dirty="0">
                <a:latin typeface="Arial Rounded MT Bold" pitchFamily="34" charset="0"/>
              </a:rPr>
              <a:t>	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052736"/>
            <a:ext cx="8697144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Sosyal ortam ergenlerin karar vermesinde Önemli rol oynar. Örneğin uyuşturucu ve diğer uyarıcı unsurların bulunduğu bir ortamda ergenlerin risk alma istekliliği daha sıklıkla oluşur.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Ergenlerin karar vermesini açıklayan bir önerme ikili işleme modelidir. Buna göre karar vermek iki sistemden etkilenir: analitik çözümleyici ve deneyimsel sistem.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Bu model, deneyimsel sistemin çözümleyici sistemden daha faydalı olduğunu göstermiştir.</a:t>
            </a: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570</Words>
  <Application>Microsoft Macintosh PowerPoint</Application>
  <PresentationFormat>Ekran Gösterisi (4:3)</PresentationFormat>
  <Paragraphs>50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Arial Rounded MT Bold</vt:lpstr>
      <vt:lpstr>Calibri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Ergenli Döneminde Bilişsel Gelişim </dc:title>
  <dc:creator>CASPER</dc:creator>
  <cp:lastModifiedBy>Taşkın TAŞTEPE</cp:lastModifiedBy>
  <cp:revision>12</cp:revision>
  <dcterms:created xsi:type="dcterms:W3CDTF">2017-10-21T18:10:59Z</dcterms:created>
  <dcterms:modified xsi:type="dcterms:W3CDTF">2020-05-04T20:44:39Z</dcterms:modified>
</cp:coreProperties>
</file>