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3" r:id="rId8"/>
    <p:sldId id="274" r:id="rId9"/>
    <p:sldId id="261" r:id="rId10"/>
    <p:sldId id="262" r:id="rId11"/>
    <p:sldId id="264" r:id="rId12"/>
    <p:sldId id="266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6" r:id="rId29"/>
    <p:sldId id="288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Kişisel ağız bakım ürünleri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Pof.</a:t>
            </a:r>
            <a:r>
              <a:rPr lang="tr-TR" dirty="0" err="1" smtClean="0"/>
              <a:t>Dr.meral</a:t>
            </a:r>
            <a:r>
              <a:rPr lang="tr-TR" dirty="0" smtClean="0"/>
              <a:t> </a:t>
            </a:r>
            <a:r>
              <a:rPr lang="tr-TR" dirty="0" err="1" smtClean="0"/>
              <a:t>günhan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1473" y="1882775"/>
            <a:ext cx="80210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Fırça kıllarının kalınlığı </a:t>
            </a:r>
          </a:p>
          <a:p>
            <a:r>
              <a:rPr lang="tr-TR" dirty="0" smtClean="0"/>
              <a:t>yumuşak  fırçalar için </a:t>
            </a:r>
            <a:r>
              <a:rPr lang="en-US" dirty="0" smtClean="0"/>
              <a:t>0.2 mm</a:t>
            </a:r>
            <a:r>
              <a:rPr lang="tr-TR" dirty="0" smtClean="0"/>
              <a:t> </a:t>
            </a:r>
          </a:p>
          <a:p>
            <a:r>
              <a:rPr lang="tr-TR" dirty="0" smtClean="0"/>
              <a:t>Orta </a:t>
            </a:r>
            <a:r>
              <a:rPr lang="tr-TR" dirty="0" err="1" smtClean="0"/>
              <a:t>sertlikde</a:t>
            </a:r>
            <a:r>
              <a:rPr lang="tr-TR" dirty="0" smtClean="0"/>
              <a:t> fırçalar için </a:t>
            </a:r>
            <a:r>
              <a:rPr lang="en-US" dirty="0" smtClean="0"/>
              <a:t>0.3 mm</a:t>
            </a:r>
            <a:r>
              <a:rPr lang="tr-TR" dirty="0" smtClean="0"/>
              <a:t> </a:t>
            </a:r>
          </a:p>
          <a:p>
            <a:r>
              <a:rPr lang="tr-TR" dirty="0" smtClean="0"/>
              <a:t>Sert fırçalar için</a:t>
            </a:r>
            <a:r>
              <a:rPr lang="en-US" dirty="0" smtClean="0"/>
              <a:t> 0.4 mm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Yumuşak fırçalar daha esnek olup </a:t>
            </a:r>
            <a:r>
              <a:rPr lang="tr-TR" dirty="0" err="1" smtClean="0"/>
              <a:t>sulkuler</a:t>
            </a:r>
            <a:r>
              <a:rPr lang="tr-TR" dirty="0" smtClean="0"/>
              <a:t> fırçalama tekniği ile hafifçe dişetinin altını temizleyebilir.ara yüzlere daha iyi girebilir</a:t>
            </a:r>
          </a:p>
          <a:p>
            <a:r>
              <a:rPr lang="tr-TR" dirty="0" smtClean="0"/>
              <a:t>Sert fırça kullanımı dişeti çekilmesine neden olabilir;ancak bu etki </a:t>
            </a:r>
            <a:r>
              <a:rPr lang="tr-TR" dirty="0" err="1" smtClean="0"/>
              <a:t>abraziv</a:t>
            </a:r>
            <a:r>
              <a:rPr lang="tr-TR" dirty="0" smtClean="0"/>
              <a:t> diş macunları ile </a:t>
            </a:r>
            <a:r>
              <a:rPr lang="tr-TR" dirty="0" err="1" smtClean="0"/>
              <a:t>birlikde</a:t>
            </a:r>
            <a:r>
              <a:rPr lang="tr-TR" dirty="0" smtClean="0"/>
              <a:t> kullanıldığında daha fazla olur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Öneriler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en-US" dirty="0" smtClean="0"/>
              <a:t> </a:t>
            </a:r>
            <a:r>
              <a:rPr lang="tr-TR" dirty="0" smtClean="0"/>
              <a:t>Yumuşak naylon fırçalar uygun kullanıldığında etkili temizlik sağlarlar;</a:t>
            </a:r>
          </a:p>
          <a:p>
            <a:pPr>
              <a:buNone/>
            </a:pPr>
            <a:r>
              <a:rPr lang="tr-TR" dirty="0" smtClean="0"/>
              <a:t>    Dişeti ve </a:t>
            </a:r>
            <a:r>
              <a:rPr lang="tr-TR" dirty="0" err="1" smtClean="0"/>
              <a:t>dişde</a:t>
            </a:r>
            <a:r>
              <a:rPr lang="tr-TR" dirty="0" smtClean="0"/>
              <a:t> travma yaratmaz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Diş fırçaları 3-4 ayda bir değiştirilmelidir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Elektrikli diş fırçaları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en-US" dirty="0" err="1" smtClean="0"/>
              <a:t>Electri</a:t>
            </a:r>
            <a:r>
              <a:rPr lang="tr-TR" dirty="0" err="1" smtClean="0"/>
              <a:t>kli</a:t>
            </a:r>
            <a:r>
              <a:rPr lang="tr-TR" dirty="0" smtClean="0"/>
              <a:t> diş fırçaları</a:t>
            </a:r>
            <a:r>
              <a:rPr lang="en-US" dirty="0" smtClean="0"/>
              <a:t>  1939</a:t>
            </a:r>
            <a:r>
              <a:rPr lang="tr-TR" dirty="0" smtClean="0"/>
              <a:t> yılında ilk kez imal edilmiş</a:t>
            </a:r>
          </a:p>
          <a:p>
            <a:r>
              <a:rPr lang="tr-TR" dirty="0" smtClean="0"/>
              <a:t>Günümüzdeki diş fırçaları dalgalı ve dönme hareketi yapan fırçalardır;bazılarında ise akustik enerji kullanılmaktadır</a:t>
            </a:r>
          </a:p>
          <a:p>
            <a:r>
              <a:rPr lang="tr-TR" dirty="0" smtClean="0"/>
              <a:t>Elektrikli diş fırçası dişle mekanik kontak kurarak plağı temizler</a:t>
            </a:r>
          </a:p>
          <a:p>
            <a:r>
              <a:rPr lang="tr-TR" dirty="0" smtClean="0"/>
              <a:t>Akustik enerji ilave edilmiş olanlarda dinamik sıvı hareketi yaparak fırça kıllarından temizlik sağlar</a:t>
            </a:r>
          </a:p>
          <a:p>
            <a:r>
              <a:rPr lang="tr-TR" dirty="0" smtClean="0"/>
              <a:t>Vibrasyon hareketi oral yüzeylerdeki </a:t>
            </a:r>
            <a:r>
              <a:rPr lang="tr-TR" dirty="0" err="1" smtClean="0"/>
              <a:t>bakteriel</a:t>
            </a:r>
            <a:r>
              <a:rPr lang="tr-TR" dirty="0" smtClean="0"/>
              <a:t> yapışmayı</a:t>
            </a:r>
            <a:r>
              <a:rPr lang="en-US" dirty="0" smtClean="0"/>
              <a:t> </a:t>
            </a:r>
            <a:r>
              <a:rPr lang="tr-TR" dirty="0" smtClean="0"/>
              <a:t>bozar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Elektrikli diş fırçaları</a:t>
            </a:r>
          </a:p>
          <a:p>
            <a:pPr>
              <a:buNone/>
            </a:pPr>
            <a:r>
              <a:rPr lang="en-US" dirty="0" smtClean="0"/>
              <a:t> 1)</a:t>
            </a:r>
            <a:r>
              <a:rPr lang="tr-TR" dirty="0" smtClean="0"/>
              <a:t>Çocuklar ve yetişkinlerde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en-US" dirty="0" smtClean="0"/>
              <a:t>2)</a:t>
            </a:r>
            <a:r>
              <a:rPr lang="tr-TR" dirty="0" err="1" smtClean="0"/>
              <a:t>Mental</a:t>
            </a:r>
            <a:r>
              <a:rPr lang="tr-TR" dirty="0" smtClean="0"/>
              <a:t>  ve fiziksel yetersiz bireylerde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en-US" dirty="0" smtClean="0"/>
              <a:t>3)</a:t>
            </a:r>
            <a:r>
              <a:rPr lang="tr-TR" dirty="0" smtClean="0"/>
              <a:t>Yatan hastalarda,yaşlılarda 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en-US" dirty="0" smtClean="0"/>
              <a:t>4) </a:t>
            </a:r>
            <a:r>
              <a:rPr lang="tr-TR" dirty="0" err="1" smtClean="0"/>
              <a:t>Ortodontik</a:t>
            </a:r>
            <a:r>
              <a:rPr lang="tr-TR" dirty="0" smtClean="0"/>
              <a:t> aparey taşıyanlarda</a:t>
            </a:r>
            <a:endParaRPr lang="tr-TR" dirty="0"/>
          </a:p>
          <a:p>
            <a:pPr>
              <a:buNone/>
            </a:pPr>
            <a:r>
              <a:rPr lang="tr-TR" dirty="0" smtClean="0"/>
              <a:t>Tavsiye edilebilir</a:t>
            </a:r>
          </a:p>
          <a:p>
            <a:pPr>
              <a:buNone/>
            </a:pPr>
            <a:r>
              <a:rPr lang="tr-TR" dirty="0" smtClean="0"/>
              <a:t>5)İyi diş fırçalamayanlar,çocuklar,hizmet verenler elektrikli diş </a:t>
            </a:r>
            <a:r>
              <a:rPr lang="tr-TR" dirty="0" err="1" smtClean="0"/>
              <a:t>fırçadsından</a:t>
            </a:r>
            <a:r>
              <a:rPr lang="tr-TR" dirty="0" smtClean="0"/>
              <a:t> fayda sağlayabilirler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Elektrikli diş fırçaları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75" y="1882775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DİŞ MACUNLARI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Diş temizleyiciler genellikle macun olarak kullanılırlar, diş tozu ve jel formu da mevcuttur</a:t>
            </a:r>
          </a:p>
          <a:p>
            <a:r>
              <a:rPr lang="tr-TR" dirty="0" smtClean="0"/>
              <a:t>Diş temizleyicileri </a:t>
            </a:r>
            <a:r>
              <a:rPr lang="tr-TR" dirty="0" err="1" smtClean="0"/>
              <a:t>abrazivler</a:t>
            </a:r>
            <a:r>
              <a:rPr lang="en-US" dirty="0" smtClean="0"/>
              <a:t> </a:t>
            </a:r>
            <a:r>
              <a:rPr lang="tr-TR" dirty="0" smtClean="0"/>
              <a:t>(</a:t>
            </a:r>
            <a:r>
              <a:rPr lang="en-US" dirty="0" smtClean="0"/>
              <a:t>silicon oxides, aluminum oxides, </a:t>
            </a:r>
            <a:r>
              <a:rPr lang="tr-TR" dirty="0" smtClean="0"/>
              <a:t>ve </a:t>
            </a:r>
            <a:r>
              <a:rPr lang="en-US" dirty="0" smtClean="0"/>
              <a:t>granular polyvinyl chlorides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r>
              <a:rPr lang="tr-TR" dirty="0" smtClean="0"/>
              <a:t>su,deterjan veya sabun,nemlendirici,tatlandırıcı ajanlar,tedavi edici ajanlar (</a:t>
            </a:r>
            <a:r>
              <a:rPr lang="en-US" dirty="0" smtClean="0"/>
              <a:t> fluorides, pyrophosphates),</a:t>
            </a:r>
            <a:r>
              <a:rPr lang="tr-TR" dirty="0" smtClean="0"/>
              <a:t>renklendiriciler ve koruyucular içerir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Abraziv</a:t>
            </a:r>
            <a:r>
              <a:rPr lang="tr-TR" dirty="0" smtClean="0"/>
              <a:t> olarak kullanılan çözünmez </a:t>
            </a:r>
            <a:r>
              <a:rPr lang="en-US" dirty="0" err="1" smtClean="0"/>
              <a:t>inorgani</a:t>
            </a:r>
            <a:r>
              <a:rPr lang="tr-TR" dirty="0" smtClean="0"/>
              <a:t>k tuzlar diş macununun </a:t>
            </a:r>
            <a:r>
              <a:rPr lang="tr-TR" dirty="0" err="1" smtClean="0"/>
              <a:t>abraziv</a:t>
            </a:r>
            <a:r>
              <a:rPr lang="tr-TR" dirty="0" smtClean="0"/>
              <a:t> etkisini arttırır ve macunların</a:t>
            </a:r>
            <a:r>
              <a:rPr lang="en-US" dirty="0" smtClean="0"/>
              <a:t> 20% to 40%</a:t>
            </a:r>
            <a:r>
              <a:rPr lang="tr-TR" dirty="0" smtClean="0"/>
              <a:t> </a:t>
            </a:r>
            <a:r>
              <a:rPr lang="tr-TR" dirty="0" err="1" smtClean="0"/>
              <a:t>ını</a:t>
            </a:r>
            <a:r>
              <a:rPr lang="tr-TR" dirty="0" smtClean="0"/>
              <a:t> oluşturur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Diş tozları  daha </a:t>
            </a:r>
            <a:r>
              <a:rPr lang="tr-TR" dirty="0" err="1" smtClean="0"/>
              <a:t>abrazivdir</a:t>
            </a:r>
            <a:r>
              <a:rPr lang="tr-TR" dirty="0" smtClean="0"/>
              <a:t> ve</a:t>
            </a:r>
            <a:r>
              <a:rPr lang="en-US" dirty="0" smtClean="0"/>
              <a:t> 95% abrasive mater</a:t>
            </a:r>
            <a:r>
              <a:rPr lang="tr-TR" dirty="0" smtClean="0"/>
              <a:t>yal içerir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err="1" smtClean="0"/>
              <a:t>Abraziv</a:t>
            </a:r>
            <a:r>
              <a:rPr lang="tr-TR" dirty="0" smtClean="0"/>
              <a:t> içerikler mineyi hafifçe etkiler ancak açığa çıkmış kök yüzeyleri için daha büyük sorun oluşturur</a:t>
            </a:r>
          </a:p>
          <a:p>
            <a:r>
              <a:rPr lang="en-US" dirty="0" smtClean="0"/>
              <a:t>Dentin </a:t>
            </a:r>
            <a:r>
              <a:rPr lang="tr-TR" dirty="0" smtClean="0"/>
              <a:t>mineden</a:t>
            </a:r>
            <a:r>
              <a:rPr lang="en-US" dirty="0" smtClean="0"/>
              <a:t>25 </a:t>
            </a:r>
            <a:r>
              <a:rPr lang="tr-TR" dirty="0" smtClean="0"/>
              <a:t> kat daha hızlı,</a:t>
            </a:r>
            <a:r>
              <a:rPr lang="tr-TR" dirty="0" err="1" smtClean="0"/>
              <a:t>sement</a:t>
            </a:r>
            <a:r>
              <a:rPr lang="tr-TR" dirty="0" smtClean="0"/>
              <a:t> mineden 35 kat daha hızlı </a:t>
            </a:r>
            <a:r>
              <a:rPr lang="tr-TR" dirty="0" err="1" smtClean="0"/>
              <a:t>abrade</a:t>
            </a:r>
            <a:r>
              <a:rPr lang="tr-TR" dirty="0" smtClean="0"/>
              <a:t> olur</a:t>
            </a:r>
          </a:p>
          <a:p>
            <a:r>
              <a:rPr lang="tr-TR" dirty="0" smtClean="0"/>
              <a:t>Bu durum  </a:t>
            </a:r>
            <a:r>
              <a:rPr lang="tr-TR" dirty="0" err="1" smtClean="0"/>
              <a:t>kökde</a:t>
            </a:r>
            <a:r>
              <a:rPr lang="tr-TR" dirty="0" smtClean="0"/>
              <a:t> </a:t>
            </a:r>
            <a:r>
              <a:rPr lang="tr-TR" dirty="0" err="1" smtClean="0"/>
              <a:t>defektlere</a:t>
            </a:r>
            <a:r>
              <a:rPr lang="tr-TR" dirty="0" smtClean="0"/>
              <a:t> ve hassasiyete neden olur.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Kalkulus</a:t>
            </a:r>
            <a:r>
              <a:rPr lang="tr-TR" dirty="0" smtClean="0"/>
              <a:t> kontrol etkili diş macunları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</a:t>
            </a:r>
            <a:r>
              <a:rPr lang="en-US" dirty="0" err="1" smtClean="0"/>
              <a:t>alculus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ontrol</a:t>
            </a:r>
            <a:r>
              <a:rPr lang="en-US" dirty="0" smtClean="0"/>
              <a:t> </a:t>
            </a:r>
            <a:r>
              <a:rPr lang="tr-TR" dirty="0" err="1" smtClean="0"/>
              <a:t>dişmacunları</a:t>
            </a:r>
            <a:r>
              <a:rPr lang="en-US" dirty="0" smtClean="0"/>
              <a:t>,”  “tartar </a:t>
            </a:r>
            <a:r>
              <a:rPr lang="tr-TR" dirty="0" smtClean="0"/>
              <a:t>k</a:t>
            </a:r>
            <a:r>
              <a:rPr lang="en-US" dirty="0" err="1" smtClean="0"/>
              <a:t>ontrol</a:t>
            </a:r>
            <a:r>
              <a:rPr lang="en-US" dirty="0" smtClean="0"/>
              <a:t> </a:t>
            </a:r>
            <a:r>
              <a:rPr lang="tr-TR" dirty="0" smtClean="0"/>
              <a:t>diş macunları</a:t>
            </a:r>
            <a:r>
              <a:rPr lang="en-US" dirty="0" smtClean="0"/>
              <a:t>,”</a:t>
            </a:r>
            <a:r>
              <a:rPr lang="tr-TR" dirty="0" smtClean="0"/>
              <a:t>olarak da adlandırılırlar,</a:t>
            </a:r>
          </a:p>
          <a:p>
            <a:r>
              <a:rPr lang="en-US" dirty="0" smtClean="0"/>
              <a:t> </a:t>
            </a:r>
            <a:r>
              <a:rPr lang="tr-TR" i="1" dirty="0" smtClean="0"/>
              <a:t>P</a:t>
            </a:r>
            <a:r>
              <a:rPr lang="en-US" i="1" dirty="0" err="1" smtClean="0"/>
              <a:t>yrophosphate</a:t>
            </a:r>
            <a:r>
              <a:rPr lang="tr-TR" i="1" dirty="0" smtClean="0"/>
              <a:t>’</a:t>
            </a:r>
            <a:r>
              <a:rPr lang="tr-TR" i="1" dirty="0" err="1" smtClean="0"/>
              <a:t>lar</a:t>
            </a:r>
            <a:r>
              <a:rPr lang="tr-TR" i="1" dirty="0" smtClean="0"/>
              <a:t> içerir,yeni </a:t>
            </a:r>
            <a:r>
              <a:rPr lang="tr-TR" i="1" dirty="0" err="1" smtClean="0"/>
              <a:t>kalkulus</a:t>
            </a:r>
            <a:r>
              <a:rPr lang="tr-TR" i="1" dirty="0" smtClean="0"/>
              <a:t> oluşumunu azaltır</a:t>
            </a:r>
            <a:r>
              <a:rPr lang="en-US" i="1" dirty="0" smtClean="0"/>
              <a:t> </a:t>
            </a:r>
            <a:r>
              <a:rPr lang="tr-TR" i="1" dirty="0" smtClean="0"/>
              <a:t>.</a:t>
            </a:r>
          </a:p>
          <a:p>
            <a:r>
              <a:rPr lang="tr-TR" i="1" dirty="0" smtClean="0"/>
              <a:t>Bu içerikler </a:t>
            </a:r>
            <a:r>
              <a:rPr lang="tr-TR" i="1" dirty="0" err="1" smtClean="0"/>
              <a:t>kalkulusdaki</a:t>
            </a:r>
            <a:r>
              <a:rPr lang="tr-TR" i="1" dirty="0" smtClean="0"/>
              <a:t> kristal formasyonuna engel olur,fakat macundaki </a:t>
            </a:r>
            <a:r>
              <a:rPr lang="tr-TR" i="1" dirty="0" err="1" smtClean="0"/>
              <a:t>florid</a:t>
            </a:r>
            <a:r>
              <a:rPr lang="tr-TR" i="1" dirty="0" smtClean="0"/>
              <a:t> iyonlarını etkilemez veya diş hassasiyetini arttırmaz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Tavsiyeler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r>
              <a:rPr lang="en-US" dirty="0" smtClean="0"/>
              <a:t>•</a:t>
            </a:r>
            <a:r>
              <a:rPr lang="tr-TR" dirty="0" smtClean="0"/>
              <a:t>Diş macunları fırçalamanın etkisini arttırır ancak  kök yüzeyinde minimum </a:t>
            </a:r>
            <a:r>
              <a:rPr lang="tr-TR" dirty="0" err="1" smtClean="0"/>
              <a:t>abrazyona</a:t>
            </a:r>
            <a:r>
              <a:rPr lang="tr-TR" dirty="0" smtClean="0"/>
              <a:t> neden olur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• </a:t>
            </a:r>
            <a:r>
              <a:rPr lang="tr-TR" dirty="0" smtClean="0"/>
              <a:t>Diş macunları  çürük ve </a:t>
            </a:r>
            <a:r>
              <a:rPr lang="tr-TR" dirty="0" err="1" smtClean="0"/>
              <a:t>gingivitis</a:t>
            </a:r>
            <a:r>
              <a:rPr lang="tr-TR" dirty="0" smtClean="0"/>
              <a:t> kontrolüne  ilave yardımcı olarak </a:t>
            </a:r>
            <a:r>
              <a:rPr lang="tr-TR" dirty="0" err="1" smtClean="0"/>
              <a:t>floridler</a:t>
            </a:r>
            <a:r>
              <a:rPr lang="tr-TR" dirty="0" smtClean="0"/>
              <a:t> ve </a:t>
            </a:r>
            <a:r>
              <a:rPr lang="tr-TR" dirty="0" err="1" smtClean="0"/>
              <a:t>antimikrobiyal</a:t>
            </a:r>
            <a:r>
              <a:rPr lang="tr-TR" dirty="0" smtClean="0"/>
              <a:t> ajanlar içerir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tr-TR" dirty="0" smtClean="0"/>
              <a:t>Belirgin </a:t>
            </a:r>
            <a:r>
              <a:rPr lang="en-US" dirty="0" err="1" smtClean="0"/>
              <a:t>supragingival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smtClean="0"/>
              <a:t>al</a:t>
            </a:r>
            <a:r>
              <a:rPr lang="tr-TR" dirty="0" smtClean="0"/>
              <a:t>k</a:t>
            </a:r>
            <a:r>
              <a:rPr lang="en-US" dirty="0" err="1" smtClean="0"/>
              <a:t>ulus</a:t>
            </a:r>
            <a:r>
              <a:rPr lang="tr-TR" dirty="0" smtClean="0"/>
              <a:t> </a:t>
            </a:r>
            <a:r>
              <a:rPr lang="tr-TR" smtClean="0"/>
              <a:t>oluşumuna </a:t>
            </a:r>
            <a:r>
              <a:rPr lang="tr-TR" smtClean="0"/>
              <a:t>sahip </a:t>
            </a:r>
            <a:r>
              <a:rPr lang="tr-TR" dirty="0" smtClean="0"/>
              <a:t>bireylerde </a:t>
            </a:r>
            <a:r>
              <a:rPr lang="en-US" dirty="0" smtClean="0"/>
              <a:t> calculus </a:t>
            </a:r>
            <a:r>
              <a:rPr lang="en-US" dirty="0" err="1" smtClean="0"/>
              <a:t>contro</a:t>
            </a:r>
            <a:r>
              <a:rPr lang="tr-TR" dirty="0" smtClean="0"/>
              <a:t>l diş macunları yardımcı olabilir</a:t>
            </a:r>
            <a:r>
              <a:rPr lang="en-US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02624" cy="57606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6656784" cy="4298032"/>
          </a:xfrm>
        </p:spPr>
        <p:txBody>
          <a:bodyPr/>
          <a:lstStyle/>
          <a:p>
            <a:r>
              <a:rPr lang="tr-TR" dirty="0" err="1" smtClean="0"/>
              <a:t>Mikrobiyal</a:t>
            </a:r>
            <a:r>
              <a:rPr lang="tr-TR" dirty="0" smtClean="0"/>
              <a:t> </a:t>
            </a:r>
            <a:r>
              <a:rPr lang="tr-TR" dirty="0" err="1" smtClean="0"/>
              <a:t>dental</a:t>
            </a:r>
            <a:r>
              <a:rPr lang="tr-TR" dirty="0" smtClean="0"/>
              <a:t> plağın kontrolü </a:t>
            </a:r>
            <a:r>
              <a:rPr lang="tr-TR" dirty="0" err="1" smtClean="0"/>
              <a:t>gingivitisin</a:t>
            </a:r>
            <a:r>
              <a:rPr lang="tr-TR" dirty="0" smtClean="0"/>
              <a:t>  önlenmesinde ve tedavisinde en etkili yoldur </a:t>
            </a:r>
          </a:p>
          <a:p>
            <a:r>
              <a:rPr lang="tr-TR" dirty="0" err="1" smtClean="0"/>
              <a:t>Periodontal</a:t>
            </a:r>
            <a:r>
              <a:rPr lang="tr-TR" dirty="0" smtClean="0"/>
              <a:t> hastalığın tedavisinde ve önlenmesinde esas işlemi oluşturur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Interdental</a:t>
            </a:r>
            <a:r>
              <a:rPr lang="tr-TR" dirty="0" smtClean="0"/>
              <a:t> temizlik araçları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Diş fırçalama </a:t>
            </a:r>
            <a:r>
              <a:rPr lang="tr-TR" dirty="0" err="1" smtClean="0"/>
              <a:t>metodlarına</a:t>
            </a:r>
            <a:r>
              <a:rPr lang="tr-TR" dirty="0" smtClean="0"/>
              <a:t> bakmaksızın,hiçbir fırça tipi </a:t>
            </a:r>
            <a:r>
              <a:rPr lang="en-US" dirty="0" err="1" smtClean="0"/>
              <a:t>interdental</a:t>
            </a:r>
            <a:r>
              <a:rPr lang="en-US" dirty="0" smtClean="0"/>
              <a:t> </a:t>
            </a:r>
            <a:r>
              <a:rPr lang="en-US" dirty="0" err="1" smtClean="0"/>
              <a:t>pla</a:t>
            </a:r>
            <a:r>
              <a:rPr lang="tr-TR" dirty="0" err="1" smtClean="0"/>
              <a:t>ğı</a:t>
            </a:r>
            <a:r>
              <a:rPr lang="tr-TR" dirty="0" smtClean="0"/>
              <a:t> (</a:t>
            </a:r>
            <a:r>
              <a:rPr lang="en-US" dirty="0" smtClean="0"/>
              <a:t> </a:t>
            </a:r>
            <a:r>
              <a:rPr lang="en-US" dirty="0" err="1" smtClean="0"/>
              <a:t>biofilm</a:t>
            </a:r>
            <a:r>
              <a:rPr lang="tr-TR" dirty="0" smtClean="0"/>
              <a:t>i) uzaklaştıramaz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err="1" smtClean="0"/>
              <a:t>Ancakpekçok</a:t>
            </a:r>
            <a:r>
              <a:rPr lang="tr-TR" dirty="0" smtClean="0"/>
              <a:t> </a:t>
            </a:r>
            <a:r>
              <a:rPr lang="tr-TR" dirty="0" err="1" smtClean="0"/>
              <a:t>dental</a:t>
            </a:r>
            <a:r>
              <a:rPr lang="tr-TR" dirty="0" smtClean="0"/>
              <a:t> ve </a:t>
            </a:r>
            <a:r>
              <a:rPr lang="tr-TR" dirty="0" err="1" smtClean="0"/>
              <a:t>periodontal</a:t>
            </a:r>
            <a:r>
              <a:rPr lang="tr-TR" dirty="0" smtClean="0"/>
              <a:t> sorun </a:t>
            </a:r>
            <a:r>
              <a:rPr lang="tr-TR" dirty="0" err="1" smtClean="0"/>
              <a:t>interdental</a:t>
            </a:r>
            <a:r>
              <a:rPr lang="tr-TR" dirty="0" smtClean="0"/>
              <a:t> bölgeden başlar.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Diş ipi(</a:t>
            </a:r>
            <a:r>
              <a:rPr lang="tr-TR" dirty="0" err="1" smtClean="0"/>
              <a:t>Dental</a:t>
            </a:r>
            <a:r>
              <a:rPr lang="tr-TR" dirty="0" smtClean="0"/>
              <a:t> </a:t>
            </a:r>
            <a:r>
              <a:rPr lang="tr-TR" dirty="0" err="1" smtClean="0"/>
              <a:t>Floss</a:t>
            </a:r>
            <a:r>
              <a:rPr lang="tr-TR" dirty="0" smtClean="0"/>
              <a:t>)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en-US" dirty="0" smtClean="0"/>
              <a:t>Dental floss</a:t>
            </a:r>
            <a:r>
              <a:rPr lang="tr-TR" dirty="0" smtClean="0"/>
              <a:t> </a:t>
            </a:r>
            <a:r>
              <a:rPr lang="tr-TR" dirty="0" err="1" smtClean="0"/>
              <a:t>arayüz</a:t>
            </a:r>
            <a:r>
              <a:rPr lang="tr-TR" dirty="0" smtClean="0"/>
              <a:t> temizliği için en çok tavsiye edilen ürünlerdir</a:t>
            </a:r>
          </a:p>
          <a:p>
            <a:r>
              <a:rPr lang="tr-TR" dirty="0" smtClean="0"/>
              <a:t>Naylon veya plastik </a:t>
            </a:r>
            <a:r>
              <a:rPr lang="tr-TR" dirty="0" err="1" smtClean="0"/>
              <a:t>filamentlerden</a:t>
            </a:r>
            <a:r>
              <a:rPr lang="tr-TR" dirty="0" smtClean="0"/>
              <a:t> imal edilir.</a:t>
            </a:r>
          </a:p>
          <a:p>
            <a:r>
              <a:rPr lang="tr-TR" dirty="0" smtClean="0"/>
              <a:t>Mumlu,mumsuz,ince,kalın,ve tatlandırıcılı olanları mevcuttur.</a:t>
            </a:r>
            <a:r>
              <a:rPr lang="en-US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6605" y="1882775"/>
            <a:ext cx="68507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6968" y="1882775"/>
            <a:ext cx="6850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28736"/>
            <a:ext cx="8391876" cy="4697427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pPr algn="ctr"/>
            <a:r>
              <a:rPr lang="tr-TR" dirty="0" err="1" smtClean="0">
                <a:solidFill>
                  <a:srgbClr val="00B050"/>
                </a:solidFill>
              </a:rPr>
              <a:t>Maksiller</a:t>
            </a:r>
            <a:r>
              <a:rPr lang="tr-TR" dirty="0" smtClean="0">
                <a:solidFill>
                  <a:srgbClr val="00B050"/>
                </a:solidFill>
              </a:rPr>
              <a:t> 1. </a:t>
            </a:r>
            <a:r>
              <a:rPr lang="tr-TR" dirty="0" err="1" smtClean="0">
                <a:solidFill>
                  <a:srgbClr val="00B050"/>
                </a:solidFill>
              </a:rPr>
              <a:t>premolar</a:t>
            </a:r>
            <a:r>
              <a:rPr lang="tr-TR" dirty="0" smtClean="0">
                <a:solidFill>
                  <a:srgbClr val="00B050"/>
                </a:solidFill>
              </a:rPr>
              <a:t> dişlerin </a:t>
            </a:r>
            <a:r>
              <a:rPr lang="tr-TR" dirty="0" err="1" smtClean="0">
                <a:solidFill>
                  <a:srgbClr val="00B050"/>
                </a:solidFill>
              </a:rPr>
              <a:t>meziyal</a:t>
            </a:r>
            <a:r>
              <a:rPr lang="tr-TR" dirty="0" smtClean="0">
                <a:solidFill>
                  <a:srgbClr val="00B050"/>
                </a:solidFill>
              </a:rPr>
              <a:t> yüzeyleri       gibi konkav kök yüzeyleri ve </a:t>
            </a:r>
            <a:r>
              <a:rPr lang="tr-TR" dirty="0" err="1" smtClean="0">
                <a:solidFill>
                  <a:srgbClr val="00B050"/>
                </a:solidFill>
              </a:rPr>
              <a:t>furkasyon</a:t>
            </a:r>
            <a:r>
              <a:rPr lang="tr-TR" dirty="0" smtClean="0">
                <a:solidFill>
                  <a:srgbClr val="00B050"/>
                </a:solidFill>
              </a:rPr>
              <a:t> bölgeleri belirgin </a:t>
            </a:r>
            <a:r>
              <a:rPr lang="tr-TR" dirty="0" err="1" smtClean="0">
                <a:solidFill>
                  <a:srgbClr val="00B050"/>
                </a:solidFill>
              </a:rPr>
              <a:t>ataçman</a:t>
            </a:r>
            <a:r>
              <a:rPr lang="tr-TR" dirty="0" smtClean="0">
                <a:solidFill>
                  <a:srgbClr val="00B050"/>
                </a:solidFill>
              </a:rPr>
              <a:t> kaybına ve çekilmeye uygun bölgelerdir. </a:t>
            </a:r>
          </a:p>
          <a:p>
            <a:pPr algn="ctr"/>
            <a:r>
              <a:rPr lang="tr-TR" dirty="0" smtClean="0">
                <a:solidFill>
                  <a:srgbClr val="00B050"/>
                </a:solidFill>
              </a:rPr>
              <a:t>Bu bölgeler diş ipi ile yeterli temizlenemez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tr-T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i="1" dirty="0" smtClean="0"/>
              <a:t>    Çok çeşitli </a:t>
            </a:r>
            <a:r>
              <a:rPr lang="tr-TR" b="1" i="1" dirty="0" err="1" smtClean="0"/>
              <a:t>arayüz</a:t>
            </a:r>
            <a:r>
              <a:rPr lang="tr-TR" b="1" i="1" dirty="0" smtClean="0"/>
              <a:t> </a:t>
            </a:r>
            <a:r>
              <a:rPr lang="tr-TR" b="1" i="1" dirty="0" err="1" smtClean="0"/>
              <a:t>arayüz</a:t>
            </a:r>
            <a:r>
              <a:rPr lang="tr-TR" b="1" i="1" dirty="0" smtClean="0"/>
              <a:t> temizlik aracı  mevcuttur</a:t>
            </a:r>
            <a:r>
              <a:rPr lang="en-US" b="1" i="1" dirty="0" smtClean="0"/>
              <a:t> </a:t>
            </a:r>
            <a:endParaRPr lang="tr-TR" b="1" i="1" dirty="0" smtClean="0"/>
          </a:p>
          <a:p>
            <a:pPr>
              <a:buNone/>
            </a:pPr>
            <a:r>
              <a:rPr lang="tr-TR" b="1" i="1" dirty="0" smtClean="0"/>
              <a:t>    En çok </a:t>
            </a:r>
            <a:r>
              <a:rPr lang="tr-TR" b="1" i="1" dirty="0" err="1" smtClean="0"/>
              <a:t>kullanılanılanlar</a:t>
            </a:r>
            <a:endParaRPr lang="tr-TR" b="1" i="1" dirty="0" smtClean="0"/>
          </a:p>
          <a:p>
            <a:pPr>
              <a:buNone/>
            </a:pPr>
            <a:r>
              <a:rPr lang="tr-TR" b="1" i="1" dirty="0" smtClean="0"/>
              <a:t>    </a:t>
            </a:r>
            <a:r>
              <a:rPr lang="tr-TR" b="1" i="1" dirty="0" smtClean="0">
                <a:solidFill>
                  <a:srgbClr val="FF0000"/>
                </a:solidFill>
              </a:rPr>
              <a:t>konik veya silindirik fırçalar</a:t>
            </a:r>
          </a:p>
          <a:p>
            <a:pPr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    tahta kürdanlar;Yuvarlak </a:t>
            </a:r>
            <a:r>
              <a:rPr lang="tr-TR" b="1" i="1" dirty="0" smtClean="0"/>
              <a:t>veya üçgen kesitli olabilir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91" y="2564904"/>
            <a:ext cx="463693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76673"/>
            <a:ext cx="43204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643570" y="4357694"/>
            <a:ext cx="2458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Tahta kürdanlar</a:t>
            </a:r>
            <a:endParaRPr lang="tr-T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Üçgen kesitli tahta kürdan</a:t>
            </a:r>
            <a:endParaRPr lang="tr-TR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1343" y="1882775"/>
            <a:ext cx="68413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09" y="785795"/>
            <a:ext cx="7717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00034" y="5643578"/>
            <a:ext cx="758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Çeşitli </a:t>
            </a:r>
            <a:r>
              <a:rPr lang="tr-TR" dirty="0" err="1" smtClean="0">
                <a:solidFill>
                  <a:srgbClr val="FF0000"/>
                </a:solidFill>
              </a:rPr>
              <a:t>arayüz</a:t>
            </a:r>
            <a:r>
              <a:rPr lang="tr-TR" dirty="0" smtClean="0">
                <a:solidFill>
                  <a:srgbClr val="FF0000"/>
                </a:solidFill>
              </a:rPr>
              <a:t> temizlik araçları:Kürdan,</a:t>
            </a:r>
            <a:r>
              <a:rPr lang="tr-TR" dirty="0" err="1" smtClean="0">
                <a:solidFill>
                  <a:srgbClr val="FF0000"/>
                </a:solidFill>
              </a:rPr>
              <a:t>arayüz</a:t>
            </a:r>
            <a:r>
              <a:rPr lang="tr-TR" dirty="0" smtClean="0">
                <a:solidFill>
                  <a:srgbClr val="FF0000"/>
                </a:solidFill>
              </a:rPr>
              <a:t> fırçası,lastik </a:t>
            </a:r>
            <a:r>
              <a:rPr lang="tr-TR" dirty="0" err="1" smtClean="0">
                <a:solidFill>
                  <a:srgbClr val="FF0000"/>
                </a:solidFill>
              </a:rPr>
              <a:t>arayüz</a:t>
            </a:r>
            <a:r>
              <a:rPr lang="tr-TR" dirty="0" smtClean="0">
                <a:solidFill>
                  <a:srgbClr val="FF0000"/>
                </a:solidFill>
              </a:rPr>
              <a:t> temizleyicileri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rayüz fırças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7344816" cy="6120680"/>
          </a:xfrm>
        </p:spPr>
      </p:pic>
      <p:sp>
        <p:nvSpPr>
          <p:cNvPr id="5" name="4 Dikdörtgen"/>
          <p:cNvSpPr/>
          <p:nvPr/>
        </p:nvSpPr>
        <p:spPr>
          <a:xfrm>
            <a:off x="2286000" y="422108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Dental floss (A)</a:t>
            </a:r>
            <a:r>
              <a:rPr lang="tr-TR" sz="2000" b="1" dirty="0" err="1" smtClean="0">
                <a:solidFill>
                  <a:srgbClr val="FF0000"/>
                </a:solidFill>
              </a:rPr>
              <a:t>konkaviteleri</a:t>
            </a:r>
            <a:r>
              <a:rPr lang="tr-TR" sz="2000" b="1" dirty="0" smtClean="0">
                <a:solidFill>
                  <a:srgbClr val="FF0000"/>
                </a:solidFill>
              </a:rPr>
              <a:t> olan uzun kök yüzeylerinde  </a:t>
            </a:r>
            <a:r>
              <a:rPr lang="tr-TR" sz="2000" b="1" dirty="0" err="1" smtClean="0">
                <a:solidFill>
                  <a:srgbClr val="FF0000"/>
                </a:solidFill>
              </a:rPr>
              <a:t>interdental</a:t>
            </a:r>
            <a:r>
              <a:rPr lang="tr-TR" sz="2000" b="1" dirty="0" smtClean="0">
                <a:solidFill>
                  <a:srgbClr val="FF0000"/>
                </a:solidFill>
              </a:rPr>
              <a:t> fırçadan (B) daha az etkilidir.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sz="2000" b="1" dirty="0" err="1" smtClean="0">
                <a:solidFill>
                  <a:srgbClr val="7030A0"/>
                </a:solidFill>
              </a:rPr>
              <a:t>Arayüz</a:t>
            </a:r>
            <a:r>
              <a:rPr lang="tr-TR" sz="2000" b="1" dirty="0" smtClean="0">
                <a:solidFill>
                  <a:srgbClr val="7030A0"/>
                </a:solidFill>
              </a:rPr>
              <a:t> fırçası </a:t>
            </a:r>
            <a:r>
              <a:rPr lang="tr-TR" sz="2000" b="1" dirty="0" err="1" smtClean="0">
                <a:solidFill>
                  <a:srgbClr val="7030A0"/>
                </a:solidFill>
              </a:rPr>
              <a:t>arayüz</a:t>
            </a:r>
            <a:r>
              <a:rPr lang="tr-TR" sz="2000" b="1" dirty="0" smtClean="0">
                <a:solidFill>
                  <a:srgbClr val="7030A0"/>
                </a:solidFill>
              </a:rPr>
              <a:t> alanından geniş olmalıdır;temizleme fonksiyonu daha etkin olur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Supragingival</a:t>
            </a:r>
            <a:r>
              <a:rPr lang="tr-TR" dirty="0" smtClean="0"/>
              <a:t> plağın iyi kontrolü</a:t>
            </a:r>
            <a:r>
              <a:rPr lang="en-US" dirty="0" smtClean="0"/>
              <a:t> </a:t>
            </a:r>
            <a:r>
              <a:rPr lang="tr-TR" dirty="0" err="1" smtClean="0"/>
              <a:t>subgingival</a:t>
            </a:r>
            <a:r>
              <a:rPr lang="tr-TR" dirty="0" smtClean="0"/>
              <a:t> plağın oluşmasında ve kompozisyonunda etkilidir;</a:t>
            </a:r>
          </a:p>
          <a:p>
            <a:r>
              <a:rPr lang="tr-TR" dirty="0" smtClean="0"/>
              <a:t>Bu durum </a:t>
            </a:r>
            <a:r>
              <a:rPr lang="tr-TR" dirty="0" err="1" smtClean="0"/>
              <a:t>mikrofloranın</a:t>
            </a:r>
            <a:r>
              <a:rPr lang="tr-TR" dirty="0" smtClean="0"/>
              <a:t> iyileşmesinde ve </a:t>
            </a:r>
            <a:r>
              <a:rPr lang="tr-TR" dirty="0" err="1" smtClean="0"/>
              <a:t>kalkulus</a:t>
            </a:r>
            <a:r>
              <a:rPr lang="tr-TR" dirty="0" smtClean="0"/>
              <a:t> </a:t>
            </a:r>
            <a:r>
              <a:rPr lang="tr-TR" dirty="0" smtClean="0"/>
              <a:t>formasyonunun azalmasında çok önemli faktördür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Periodontal</a:t>
            </a:r>
            <a:r>
              <a:rPr lang="tr-TR" dirty="0" smtClean="0"/>
              <a:t> lezyonlar özellikle </a:t>
            </a:r>
            <a:r>
              <a:rPr lang="tr-TR" dirty="0" err="1" smtClean="0"/>
              <a:t>interdental</a:t>
            </a:r>
            <a:r>
              <a:rPr lang="tr-TR" dirty="0" smtClean="0"/>
              <a:t> bölgelerde oluşur,</a:t>
            </a:r>
          </a:p>
          <a:p>
            <a:r>
              <a:rPr lang="tr-TR" dirty="0" smtClean="0"/>
              <a:t>Bu nedenle diş fırçalama  tek başına </a:t>
            </a:r>
            <a:r>
              <a:rPr lang="tr-TR" dirty="0" err="1" smtClean="0"/>
              <a:t>gingival</a:t>
            </a:r>
            <a:r>
              <a:rPr lang="tr-TR" dirty="0" smtClean="0"/>
              <a:t> ve p</a:t>
            </a:r>
            <a:r>
              <a:rPr lang="en-US" dirty="0" err="1" smtClean="0"/>
              <a:t>eriodontal</a:t>
            </a:r>
            <a:r>
              <a:rPr lang="en-US" dirty="0" smtClean="0"/>
              <a:t> </a:t>
            </a:r>
            <a:r>
              <a:rPr lang="tr-TR" dirty="0" smtClean="0"/>
              <a:t>hastalıkları kontrol etmede yetersizdir</a:t>
            </a:r>
            <a:r>
              <a:rPr lang="en-US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smtClean="0"/>
              <a:t> </a:t>
            </a:r>
            <a:r>
              <a:rPr lang="tr-TR" dirty="0" smtClean="0"/>
              <a:t>Plak ve </a:t>
            </a:r>
            <a:r>
              <a:rPr lang="tr-TR" dirty="0" err="1" smtClean="0"/>
              <a:t>kalkulus’a</a:t>
            </a:r>
            <a:r>
              <a:rPr lang="tr-TR" dirty="0" smtClean="0"/>
              <a:t> yönelik kimyasal inhibitörler ağız gargaraları veya diş macunları ile birlikte kullanıldığında  </a:t>
            </a:r>
            <a:r>
              <a:rPr lang="tr-TR" dirty="0" err="1" smtClean="0"/>
              <a:t>biyofilm</a:t>
            </a:r>
            <a:r>
              <a:rPr lang="tr-TR" dirty="0" smtClean="0"/>
              <a:t> kontrolünde önemli etki gösterirler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Günlük plak kontrolü bireyin mutlak sorumluluğudur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Bu sağlanmadan </a:t>
            </a:r>
            <a:r>
              <a:rPr lang="tr-TR" dirty="0" err="1" smtClean="0"/>
              <a:t>periodontal</a:t>
            </a:r>
            <a:r>
              <a:rPr lang="tr-TR" dirty="0" smtClean="0"/>
              <a:t> tedavi ile ağız sağlığı oluşturulamaz,korunamaz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tr-TR" dirty="0" err="1" smtClean="0"/>
              <a:t>Biyofilm</a:t>
            </a:r>
            <a:r>
              <a:rPr lang="tr-TR" dirty="0" smtClean="0"/>
              <a:t> kontrolünde mekanik ve kimyasal araçlar kullanılır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fırçaları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3900" i="1" dirty="0" smtClean="0"/>
              <a:t>    Diş fırçası dizaynları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Diş fırçası kılları genellikle 3 veya 4 sıra halinde kıl demetlerinden oluşur</a:t>
            </a:r>
          </a:p>
          <a:p>
            <a:r>
              <a:rPr lang="tr-TR" dirty="0" smtClean="0"/>
              <a:t>Uçları yuvarlatılmış kıllar dişetinde daha az hasar yapar</a:t>
            </a:r>
            <a:r>
              <a:rPr lang="en-US" dirty="0" smtClean="0"/>
              <a:t> </a:t>
            </a:r>
            <a:r>
              <a:rPr lang="tr-TR" dirty="0" smtClean="0"/>
              <a:t>.Diş fırçalarında 2 tip kıl materyali kullanılmıştır:</a:t>
            </a:r>
          </a:p>
          <a:p>
            <a:endParaRPr lang="tr-TR" dirty="0" smtClean="0"/>
          </a:p>
          <a:p>
            <a:r>
              <a:rPr lang="tr-TR" dirty="0" smtClean="0"/>
              <a:t>1-Domuz kılı</a:t>
            </a:r>
          </a:p>
          <a:p>
            <a:r>
              <a:rPr lang="tr-TR" dirty="0" smtClean="0"/>
              <a:t>2-Naylon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620688"/>
            <a:ext cx="3646919" cy="55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214942" y="1412776"/>
            <a:ext cx="3173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Abraziv</a:t>
            </a:r>
            <a:r>
              <a:rPr lang="tr-TR" dirty="0" smtClean="0"/>
              <a:t> diş macunu ile birlikte sert diş fırçalama  sonucu dişetinde travma,</a:t>
            </a:r>
            <a:r>
              <a:rPr lang="tr-TR" dirty="0" err="1" smtClean="0"/>
              <a:t>dişde</a:t>
            </a:r>
            <a:r>
              <a:rPr lang="tr-TR" dirty="0" smtClean="0"/>
              <a:t> ve </a:t>
            </a:r>
            <a:r>
              <a:rPr lang="tr-TR" dirty="0" err="1" smtClean="0"/>
              <a:t>kokde</a:t>
            </a:r>
            <a:r>
              <a:rPr lang="tr-TR" dirty="0" smtClean="0"/>
              <a:t> doku kaybı ve </a:t>
            </a:r>
            <a:r>
              <a:rPr lang="tr-TR" dirty="0" err="1" smtClean="0"/>
              <a:t>sonuçda</a:t>
            </a:r>
            <a:r>
              <a:rPr lang="tr-TR" dirty="0" smtClean="0"/>
              <a:t> dişeti çekilmesi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Diş fırçaları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85378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704</Words>
  <Application>Microsoft Office PowerPoint</Application>
  <PresentationFormat>Ekran Gösterisi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Canlı</vt:lpstr>
      <vt:lpstr>Kişisel ağız bakım ürünleri </vt:lpstr>
      <vt:lpstr>Slayt 2</vt:lpstr>
      <vt:lpstr>Slayt 3</vt:lpstr>
      <vt:lpstr>Slayt 4</vt:lpstr>
      <vt:lpstr>Slayt 5</vt:lpstr>
      <vt:lpstr>Slayt 6</vt:lpstr>
      <vt:lpstr>Diş fırçaları</vt:lpstr>
      <vt:lpstr>Slayt 8</vt:lpstr>
      <vt:lpstr>Diş fırçaları </vt:lpstr>
      <vt:lpstr>Slayt 10</vt:lpstr>
      <vt:lpstr>Slayt 11</vt:lpstr>
      <vt:lpstr>Öneriler</vt:lpstr>
      <vt:lpstr>Elektrikli diş fırçaları  </vt:lpstr>
      <vt:lpstr>Slayt 14</vt:lpstr>
      <vt:lpstr>Elektrikli diş fırçaları</vt:lpstr>
      <vt:lpstr>DİŞ MACUNLARI  </vt:lpstr>
      <vt:lpstr>Slayt 17</vt:lpstr>
      <vt:lpstr>Kalkulus kontrol etkili diş macunları</vt:lpstr>
      <vt:lpstr>Tavsiyeler</vt:lpstr>
      <vt:lpstr>Interdental temizlik araçları  </vt:lpstr>
      <vt:lpstr>Diş ipi(Dental Floss)  </vt:lpstr>
      <vt:lpstr>Slayt 22</vt:lpstr>
      <vt:lpstr>Slayt 23</vt:lpstr>
      <vt:lpstr>  </vt:lpstr>
      <vt:lpstr>Slayt 25</vt:lpstr>
      <vt:lpstr>Slayt 26</vt:lpstr>
      <vt:lpstr>Üçgen kesitli tahta kürdan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meralgunhan</dc:creator>
  <cp:lastModifiedBy>meralgunhan</cp:lastModifiedBy>
  <cp:revision>49</cp:revision>
  <dcterms:created xsi:type="dcterms:W3CDTF">2015-12-16T08:47:38Z</dcterms:created>
  <dcterms:modified xsi:type="dcterms:W3CDTF">2016-06-07T10:19:44Z</dcterms:modified>
</cp:coreProperties>
</file>