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A7339220-B83D-4C1A-BF52-8B8DEF5B15B1}" type="datetimeFigureOut">
              <a:rPr lang="tr-TR" smtClean="0"/>
              <a:t>16.01.2018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05A7892-7FE9-489E-83B2-13A863F12D10}" type="slidenum">
              <a:rPr lang="tr-TR" smtClean="0"/>
              <a:t>‹#›</a:t>
            </a:fld>
            <a:endParaRPr lang="tr-TR"/>
          </a:p>
        </p:txBody>
      </p:sp>
    </p:spTree>
    <p:extLst>
      <p:ext uri="{BB962C8B-B14F-4D97-AF65-F5344CB8AC3E}">
        <p14:creationId xmlns:p14="http://schemas.microsoft.com/office/powerpoint/2010/main" val="117359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7339220-B83D-4C1A-BF52-8B8DEF5B15B1}" type="datetimeFigureOut">
              <a:rPr lang="tr-TR" smtClean="0"/>
              <a:t>16.01.2018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05A7892-7FE9-489E-83B2-13A863F12D10}" type="slidenum">
              <a:rPr lang="tr-TR" smtClean="0"/>
              <a:t>‹#›</a:t>
            </a:fld>
            <a:endParaRPr lang="tr-TR"/>
          </a:p>
        </p:txBody>
      </p:sp>
    </p:spTree>
    <p:extLst>
      <p:ext uri="{BB962C8B-B14F-4D97-AF65-F5344CB8AC3E}">
        <p14:creationId xmlns:p14="http://schemas.microsoft.com/office/powerpoint/2010/main" val="1761429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7339220-B83D-4C1A-BF52-8B8DEF5B15B1}" type="datetimeFigureOut">
              <a:rPr lang="tr-TR" smtClean="0"/>
              <a:t>16.01.2018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05A7892-7FE9-489E-83B2-13A863F12D10}" type="slidenum">
              <a:rPr lang="tr-TR" smtClean="0"/>
              <a:t>‹#›</a:t>
            </a:fld>
            <a:endParaRPr lang="tr-TR"/>
          </a:p>
        </p:txBody>
      </p:sp>
    </p:spTree>
    <p:extLst>
      <p:ext uri="{BB962C8B-B14F-4D97-AF65-F5344CB8AC3E}">
        <p14:creationId xmlns:p14="http://schemas.microsoft.com/office/powerpoint/2010/main" val="3689737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914400" y="609600"/>
            <a:ext cx="10363200" cy="54864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9"/>
          <p:cNvSpPr>
            <a:spLocks noGrp="1" noChangeArrowheads="1"/>
          </p:cNvSpPr>
          <p:nvPr>
            <p:ph type="dt" sz="half" idx="10"/>
          </p:nvPr>
        </p:nvSpPr>
        <p:spPr>
          <a:ln/>
        </p:spPr>
        <p:txBody>
          <a:bodyPr/>
          <a:lstStyle>
            <a:lvl1pPr>
              <a:defRPr/>
            </a:lvl1pPr>
          </a:lstStyle>
          <a:p>
            <a:pPr>
              <a:defRPr/>
            </a:pPr>
            <a:endParaRPr lang="tr-TR"/>
          </a:p>
        </p:txBody>
      </p:sp>
      <p:sp>
        <p:nvSpPr>
          <p:cNvPr id="4" name="Rectangle 20"/>
          <p:cNvSpPr>
            <a:spLocks noGrp="1" noChangeArrowheads="1"/>
          </p:cNvSpPr>
          <p:nvPr>
            <p:ph type="ftr" sz="quarter" idx="11"/>
          </p:nvPr>
        </p:nvSpPr>
        <p:spPr>
          <a:ln/>
        </p:spPr>
        <p:txBody>
          <a:bodyPr/>
          <a:lstStyle>
            <a:lvl1pPr>
              <a:defRPr/>
            </a:lvl1pPr>
          </a:lstStyle>
          <a:p>
            <a:pPr>
              <a:defRPr/>
            </a:pPr>
            <a:endParaRPr lang="tr-TR"/>
          </a:p>
        </p:txBody>
      </p:sp>
      <p:sp>
        <p:nvSpPr>
          <p:cNvPr id="5" name="Rectangle 21"/>
          <p:cNvSpPr>
            <a:spLocks noGrp="1" noChangeArrowheads="1"/>
          </p:cNvSpPr>
          <p:nvPr>
            <p:ph type="sldNum" sz="quarter" idx="12"/>
          </p:nvPr>
        </p:nvSpPr>
        <p:spPr>
          <a:ln/>
        </p:spPr>
        <p:txBody>
          <a:bodyPr/>
          <a:lstStyle>
            <a:lvl1pPr>
              <a:defRPr/>
            </a:lvl1pPr>
          </a:lstStyle>
          <a:p>
            <a:pPr>
              <a:defRPr/>
            </a:pPr>
            <a:fld id="{3B114F57-9848-41B0-AB67-69F322B02037}" type="slidenum">
              <a:rPr lang="tr-TR" altLang="tr-TR"/>
              <a:pPr>
                <a:defRPr/>
              </a:pPr>
              <a:t>‹#›</a:t>
            </a:fld>
            <a:endParaRPr lang="tr-TR" altLang="tr-TR"/>
          </a:p>
        </p:txBody>
      </p:sp>
    </p:spTree>
    <p:extLst>
      <p:ext uri="{BB962C8B-B14F-4D97-AF65-F5344CB8AC3E}">
        <p14:creationId xmlns:p14="http://schemas.microsoft.com/office/powerpoint/2010/main" val="364345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914400" y="609600"/>
            <a:ext cx="10363200" cy="11430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914400" y="1981200"/>
            <a:ext cx="10363200" cy="4114800"/>
          </a:xfrm>
        </p:spPr>
        <p:txBody>
          <a:bodyPr/>
          <a:lstStyle/>
          <a:p>
            <a:pPr lvl="0"/>
            <a:endParaRPr lang="tr-TR" noProof="0" smtClean="0"/>
          </a:p>
        </p:txBody>
      </p:sp>
      <p:sp>
        <p:nvSpPr>
          <p:cNvPr id="4" name="Rectangle 19"/>
          <p:cNvSpPr>
            <a:spLocks noGrp="1" noChangeArrowheads="1"/>
          </p:cNvSpPr>
          <p:nvPr>
            <p:ph type="dt" sz="half" idx="10"/>
          </p:nvPr>
        </p:nvSpPr>
        <p:spPr>
          <a:ln/>
        </p:spPr>
        <p:txBody>
          <a:bodyPr/>
          <a:lstStyle>
            <a:lvl1pPr>
              <a:defRPr/>
            </a:lvl1pPr>
          </a:lstStyle>
          <a:p>
            <a:pPr>
              <a:defRPr/>
            </a:pPr>
            <a:endParaRPr lang="tr-TR"/>
          </a:p>
        </p:txBody>
      </p:sp>
      <p:sp>
        <p:nvSpPr>
          <p:cNvPr id="5" name="Rectangle 20"/>
          <p:cNvSpPr>
            <a:spLocks noGrp="1" noChangeArrowheads="1"/>
          </p:cNvSpPr>
          <p:nvPr>
            <p:ph type="ftr" sz="quarter" idx="11"/>
          </p:nvPr>
        </p:nvSpPr>
        <p:spPr>
          <a:ln/>
        </p:spPr>
        <p:txBody>
          <a:bodyPr/>
          <a:lstStyle>
            <a:lvl1pPr>
              <a:defRPr/>
            </a:lvl1pPr>
          </a:lstStyle>
          <a:p>
            <a:pPr>
              <a:defRPr/>
            </a:pPr>
            <a:endParaRPr lang="tr-TR"/>
          </a:p>
        </p:txBody>
      </p:sp>
      <p:sp>
        <p:nvSpPr>
          <p:cNvPr id="6" name="Rectangle 21"/>
          <p:cNvSpPr>
            <a:spLocks noGrp="1" noChangeArrowheads="1"/>
          </p:cNvSpPr>
          <p:nvPr>
            <p:ph type="sldNum" sz="quarter" idx="12"/>
          </p:nvPr>
        </p:nvSpPr>
        <p:spPr>
          <a:ln/>
        </p:spPr>
        <p:txBody>
          <a:bodyPr/>
          <a:lstStyle>
            <a:lvl1pPr>
              <a:defRPr/>
            </a:lvl1pPr>
          </a:lstStyle>
          <a:p>
            <a:pPr>
              <a:defRPr/>
            </a:pPr>
            <a:fld id="{B67135F5-42F2-46FA-ACB2-149B517A804C}" type="slidenum">
              <a:rPr lang="tr-TR" altLang="tr-TR"/>
              <a:pPr>
                <a:defRPr/>
              </a:pPr>
              <a:t>‹#›</a:t>
            </a:fld>
            <a:endParaRPr lang="tr-TR" altLang="tr-TR"/>
          </a:p>
        </p:txBody>
      </p:sp>
    </p:spTree>
    <p:extLst>
      <p:ext uri="{BB962C8B-B14F-4D97-AF65-F5344CB8AC3E}">
        <p14:creationId xmlns:p14="http://schemas.microsoft.com/office/powerpoint/2010/main" val="3198521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7339220-B83D-4C1A-BF52-8B8DEF5B15B1}" type="datetimeFigureOut">
              <a:rPr lang="tr-TR" smtClean="0"/>
              <a:t>16.01.2018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05A7892-7FE9-489E-83B2-13A863F12D10}" type="slidenum">
              <a:rPr lang="tr-TR" smtClean="0"/>
              <a:t>‹#›</a:t>
            </a:fld>
            <a:endParaRPr lang="tr-TR"/>
          </a:p>
        </p:txBody>
      </p:sp>
    </p:spTree>
    <p:extLst>
      <p:ext uri="{BB962C8B-B14F-4D97-AF65-F5344CB8AC3E}">
        <p14:creationId xmlns:p14="http://schemas.microsoft.com/office/powerpoint/2010/main" val="2389949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A7339220-B83D-4C1A-BF52-8B8DEF5B15B1}" type="datetimeFigureOut">
              <a:rPr lang="tr-TR" smtClean="0"/>
              <a:t>16.01.2018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05A7892-7FE9-489E-83B2-13A863F12D10}" type="slidenum">
              <a:rPr lang="tr-TR" smtClean="0"/>
              <a:t>‹#›</a:t>
            </a:fld>
            <a:endParaRPr lang="tr-TR"/>
          </a:p>
        </p:txBody>
      </p:sp>
    </p:spTree>
    <p:extLst>
      <p:ext uri="{BB962C8B-B14F-4D97-AF65-F5344CB8AC3E}">
        <p14:creationId xmlns:p14="http://schemas.microsoft.com/office/powerpoint/2010/main" val="2459334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7339220-B83D-4C1A-BF52-8B8DEF5B15B1}" type="datetimeFigureOut">
              <a:rPr lang="tr-TR" smtClean="0"/>
              <a:t>16.01.2018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05A7892-7FE9-489E-83B2-13A863F12D10}" type="slidenum">
              <a:rPr lang="tr-TR" smtClean="0"/>
              <a:t>‹#›</a:t>
            </a:fld>
            <a:endParaRPr lang="tr-TR"/>
          </a:p>
        </p:txBody>
      </p:sp>
    </p:spTree>
    <p:extLst>
      <p:ext uri="{BB962C8B-B14F-4D97-AF65-F5344CB8AC3E}">
        <p14:creationId xmlns:p14="http://schemas.microsoft.com/office/powerpoint/2010/main" val="3183168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7339220-B83D-4C1A-BF52-8B8DEF5B15B1}" type="datetimeFigureOut">
              <a:rPr lang="tr-TR" smtClean="0"/>
              <a:t>16.01.2018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05A7892-7FE9-489E-83B2-13A863F12D10}" type="slidenum">
              <a:rPr lang="tr-TR" smtClean="0"/>
              <a:t>‹#›</a:t>
            </a:fld>
            <a:endParaRPr lang="tr-TR"/>
          </a:p>
        </p:txBody>
      </p:sp>
    </p:spTree>
    <p:extLst>
      <p:ext uri="{BB962C8B-B14F-4D97-AF65-F5344CB8AC3E}">
        <p14:creationId xmlns:p14="http://schemas.microsoft.com/office/powerpoint/2010/main" val="1276890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7339220-B83D-4C1A-BF52-8B8DEF5B15B1}" type="datetimeFigureOut">
              <a:rPr lang="tr-TR" smtClean="0"/>
              <a:t>16.01.2018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05A7892-7FE9-489E-83B2-13A863F12D10}" type="slidenum">
              <a:rPr lang="tr-TR" smtClean="0"/>
              <a:t>‹#›</a:t>
            </a:fld>
            <a:endParaRPr lang="tr-TR"/>
          </a:p>
        </p:txBody>
      </p:sp>
    </p:spTree>
    <p:extLst>
      <p:ext uri="{BB962C8B-B14F-4D97-AF65-F5344CB8AC3E}">
        <p14:creationId xmlns:p14="http://schemas.microsoft.com/office/powerpoint/2010/main" val="3056048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7339220-B83D-4C1A-BF52-8B8DEF5B15B1}" type="datetimeFigureOut">
              <a:rPr lang="tr-TR" smtClean="0"/>
              <a:t>16.01.2018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05A7892-7FE9-489E-83B2-13A863F12D10}" type="slidenum">
              <a:rPr lang="tr-TR" smtClean="0"/>
              <a:t>‹#›</a:t>
            </a:fld>
            <a:endParaRPr lang="tr-TR"/>
          </a:p>
        </p:txBody>
      </p:sp>
    </p:spTree>
    <p:extLst>
      <p:ext uri="{BB962C8B-B14F-4D97-AF65-F5344CB8AC3E}">
        <p14:creationId xmlns:p14="http://schemas.microsoft.com/office/powerpoint/2010/main" val="3645651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A7339220-B83D-4C1A-BF52-8B8DEF5B15B1}" type="datetimeFigureOut">
              <a:rPr lang="tr-TR" smtClean="0"/>
              <a:t>16.01.2018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05A7892-7FE9-489E-83B2-13A863F12D10}" type="slidenum">
              <a:rPr lang="tr-TR" smtClean="0"/>
              <a:t>‹#›</a:t>
            </a:fld>
            <a:endParaRPr lang="tr-TR"/>
          </a:p>
        </p:txBody>
      </p:sp>
    </p:spTree>
    <p:extLst>
      <p:ext uri="{BB962C8B-B14F-4D97-AF65-F5344CB8AC3E}">
        <p14:creationId xmlns:p14="http://schemas.microsoft.com/office/powerpoint/2010/main" val="3467428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A7339220-B83D-4C1A-BF52-8B8DEF5B15B1}" type="datetimeFigureOut">
              <a:rPr lang="tr-TR" smtClean="0"/>
              <a:t>16.01.2018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05A7892-7FE9-489E-83B2-13A863F12D10}" type="slidenum">
              <a:rPr lang="tr-TR" smtClean="0"/>
              <a:t>‹#›</a:t>
            </a:fld>
            <a:endParaRPr lang="tr-TR"/>
          </a:p>
        </p:txBody>
      </p:sp>
    </p:spTree>
    <p:extLst>
      <p:ext uri="{BB962C8B-B14F-4D97-AF65-F5344CB8AC3E}">
        <p14:creationId xmlns:p14="http://schemas.microsoft.com/office/powerpoint/2010/main" val="809609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339220-B83D-4C1A-BF52-8B8DEF5B15B1}" type="datetimeFigureOut">
              <a:rPr lang="tr-TR" smtClean="0"/>
              <a:t>16.01.2018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A7892-7FE9-489E-83B2-13A863F12D10}" type="slidenum">
              <a:rPr lang="tr-TR" smtClean="0"/>
              <a:t>‹#›</a:t>
            </a:fld>
            <a:endParaRPr lang="tr-TR"/>
          </a:p>
        </p:txBody>
      </p:sp>
    </p:spTree>
    <p:extLst>
      <p:ext uri="{BB962C8B-B14F-4D97-AF65-F5344CB8AC3E}">
        <p14:creationId xmlns:p14="http://schemas.microsoft.com/office/powerpoint/2010/main" val="3158634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08213" y="620714"/>
            <a:ext cx="7772400" cy="1470025"/>
          </a:xfrm>
        </p:spPr>
        <p:txBody>
          <a:bodyPr>
            <a:normAutofit fontScale="90000"/>
          </a:bodyPr>
          <a:lstStyle/>
          <a:p>
            <a:pPr eaLnBrk="1" hangingPunct="1"/>
            <a:r>
              <a:rPr lang="tr-TR" altLang="tr-TR" smtClean="0"/>
              <a:t>İnsanda Biyolojik Çeşitlilik</a:t>
            </a:r>
            <a:endParaRPr lang="en-US" altLang="tr-TR" smtClean="0"/>
          </a:p>
        </p:txBody>
      </p:sp>
      <p:sp>
        <p:nvSpPr>
          <p:cNvPr id="3075" name="Rectangle 3"/>
          <p:cNvSpPr>
            <a:spLocks noGrp="1" noChangeArrowheads="1"/>
          </p:cNvSpPr>
          <p:nvPr>
            <p:ph type="subTitle" idx="1"/>
          </p:nvPr>
        </p:nvSpPr>
        <p:spPr>
          <a:xfrm>
            <a:off x="2711450" y="4581525"/>
            <a:ext cx="6400800" cy="1511300"/>
          </a:xfrm>
        </p:spPr>
        <p:txBody>
          <a:bodyPr/>
          <a:lstStyle/>
          <a:p>
            <a:pPr eaLnBrk="1" hangingPunct="1">
              <a:lnSpc>
                <a:spcPct val="80000"/>
              </a:lnSpc>
            </a:pPr>
            <a:r>
              <a:rPr lang="tr-TR" altLang="tr-TR" sz="2000" b="1"/>
              <a:t>PROF.DR.TİMUR GÜLTEKİN</a:t>
            </a:r>
          </a:p>
          <a:p>
            <a:pPr eaLnBrk="1" hangingPunct="1">
              <a:lnSpc>
                <a:spcPct val="80000"/>
              </a:lnSpc>
            </a:pPr>
            <a:endParaRPr lang="tr-TR" altLang="tr-TR" sz="2000" b="1"/>
          </a:p>
          <a:p>
            <a:pPr eaLnBrk="1" hangingPunct="1">
              <a:lnSpc>
                <a:spcPct val="80000"/>
              </a:lnSpc>
            </a:pPr>
            <a:r>
              <a:rPr lang="tr-TR" altLang="tr-TR" sz="2000"/>
              <a:t>ANKARA ÜNİVERSİTESİ, ANTROPOLOJİ BÖLÜMÜ</a:t>
            </a:r>
          </a:p>
          <a:p>
            <a:pPr eaLnBrk="1" hangingPunct="1">
              <a:lnSpc>
                <a:spcPct val="80000"/>
              </a:lnSpc>
            </a:pPr>
            <a:r>
              <a:rPr lang="tr-TR" altLang="tr-TR" sz="2000"/>
              <a:t>EMAİL: tgultekin@ankara.edu.tr</a:t>
            </a:r>
            <a:endParaRPr lang="en-US" altLang="tr-TR" sz="2000"/>
          </a:p>
        </p:txBody>
      </p:sp>
      <p:graphicFrame>
        <p:nvGraphicFramePr>
          <p:cNvPr id="3076" name="Object 4"/>
          <p:cNvGraphicFramePr>
            <a:graphicFrameLocks noChangeAspect="1"/>
          </p:cNvGraphicFramePr>
          <p:nvPr/>
        </p:nvGraphicFramePr>
        <p:xfrm>
          <a:off x="4727575" y="2492375"/>
          <a:ext cx="2051050" cy="1790700"/>
        </p:xfrm>
        <a:graphic>
          <a:graphicData uri="http://schemas.openxmlformats.org/presentationml/2006/ole">
            <mc:AlternateContent xmlns:mc="http://schemas.openxmlformats.org/markup-compatibility/2006">
              <mc:Choice xmlns:v="urn:schemas-microsoft-com:vml" Requires="v">
                <p:oleObj spid="_x0000_s2050" name="Drawing" r:id="rId3" imgW="2895600" imgH="2895600" progId="Canvas.Drawing.X">
                  <p:embed/>
                </p:oleObj>
              </mc:Choice>
              <mc:Fallback>
                <p:oleObj name="Drawing" r:id="rId3" imgW="2895600" imgH="2895600" progId="Canvas.Drawing.X">
                  <p:embed/>
                  <p:pic>
                    <p:nvPicPr>
                      <p:cNvPr id="307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575" y="2492375"/>
                        <a:ext cx="205105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78345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tr-TR" altLang="tr-TR" smtClean="0"/>
              <a:t>Epidermis (Üst Deri)</a:t>
            </a:r>
          </a:p>
        </p:txBody>
      </p:sp>
      <p:sp>
        <p:nvSpPr>
          <p:cNvPr id="82947" name="Rectangle 3"/>
          <p:cNvSpPr>
            <a:spLocks noGrp="1" noChangeArrowheads="1"/>
          </p:cNvSpPr>
          <p:nvPr>
            <p:ph type="body" idx="1"/>
          </p:nvPr>
        </p:nvSpPr>
        <p:spPr/>
        <p:txBody>
          <a:bodyPr/>
          <a:lstStyle/>
          <a:p>
            <a:r>
              <a:rPr lang="tr-TR" altLang="tr-TR" smtClean="0"/>
              <a:t>Stratum Corneum (İnce bir dış tabaka)</a:t>
            </a:r>
          </a:p>
          <a:p>
            <a:r>
              <a:rPr lang="tr-TR" altLang="tr-TR" smtClean="0"/>
              <a:t>Stratum Lucidum</a:t>
            </a:r>
          </a:p>
          <a:p>
            <a:r>
              <a:rPr lang="tr-TR" altLang="tr-TR" smtClean="0"/>
              <a:t>Stratum Granulosum (Melanin taşır)</a:t>
            </a:r>
          </a:p>
          <a:p>
            <a:r>
              <a:rPr lang="tr-TR" altLang="tr-TR" smtClean="0"/>
              <a:t>Stratum spinosum</a:t>
            </a:r>
          </a:p>
          <a:p>
            <a:r>
              <a:rPr lang="tr-TR" altLang="tr-TR" smtClean="0"/>
              <a:t>Stratum Germanitivum (Melanin üretir)</a:t>
            </a:r>
          </a:p>
        </p:txBody>
      </p:sp>
    </p:spTree>
    <p:extLst>
      <p:ext uri="{BB962C8B-B14F-4D97-AF65-F5344CB8AC3E}">
        <p14:creationId xmlns:p14="http://schemas.microsoft.com/office/powerpoint/2010/main" val="3304612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5" name="Picture 5" descr="MapSkinColo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279651" y="1439863"/>
            <a:ext cx="7777163" cy="4241800"/>
          </a:xfrm>
          <a:solidFill>
            <a:srgbClr val="FFFFFF"/>
          </a:solidFill>
        </p:spPr>
      </p:pic>
    </p:spTree>
    <p:extLst>
      <p:ext uri="{BB962C8B-B14F-4D97-AF65-F5344CB8AC3E}">
        <p14:creationId xmlns:p14="http://schemas.microsoft.com/office/powerpoint/2010/main" val="6885224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56325"/>
                                        </p:tgtEl>
                                        <p:attrNameLst>
                                          <p:attrName>style.visibility</p:attrName>
                                        </p:attrNameLst>
                                      </p:cBhvr>
                                      <p:to>
                                        <p:strVal val="visible"/>
                                      </p:to>
                                    </p:set>
                                    <p:anim calcmode="lin" valueType="num">
                                      <p:cBhvr additive="base">
                                        <p:cTn id="7" dur="5000" fill="hold"/>
                                        <p:tgtEl>
                                          <p:spTgt spid="56325"/>
                                        </p:tgtEl>
                                        <p:attrNameLst>
                                          <p:attrName>ppt_x</p:attrName>
                                        </p:attrNameLst>
                                      </p:cBhvr>
                                      <p:tavLst>
                                        <p:tav tm="0">
                                          <p:val>
                                            <p:strVal val="#ppt_x"/>
                                          </p:val>
                                        </p:tav>
                                        <p:tav tm="100000">
                                          <p:val>
                                            <p:strVal val="#ppt_x"/>
                                          </p:val>
                                        </p:tav>
                                      </p:tavLst>
                                    </p:anim>
                                    <p:anim calcmode="lin" valueType="num">
                                      <p:cBhvr additive="base">
                                        <p:cTn id="8" dur="5000" fill="hold"/>
                                        <p:tgtEl>
                                          <p:spTgt spid="563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Road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600200" y="-1143000"/>
            <a:ext cx="7772400" cy="1143000"/>
          </a:xfrm>
        </p:spPr>
        <p:txBody>
          <a:bodyPr/>
          <a:lstStyle/>
          <a:p>
            <a:endParaRPr lang="en-GB" altLang="tr-TR" smtClean="0"/>
          </a:p>
        </p:txBody>
      </p:sp>
      <p:sp>
        <p:nvSpPr>
          <p:cNvPr id="84995" name="Rectangle 3"/>
          <p:cNvSpPr>
            <a:spLocks noGrp="1" noChangeArrowheads="1"/>
          </p:cNvSpPr>
          <p:nvPr>
            <p:ph type="body" idx="1"/>
          </p:nvPr>
        </p:nvSpPr>
        <p:spPr>
          <a:xfrm>
            <a:off x="2209800" y="1752600"/>
            <a:ext cx="7772400" cy="4343400"/>
          </a:xfrm>
        </p:spPr>
        <p:txBody>
          <a:bodyPr/>
          <a:lstStyle/>
          <a:p>
            <a:pPr algn="just"/>
            <a:r>
              <a:rPr lang="tr-TR" altLang="tr-TR" sz="2400">
                <a:solidFill>
                  <a:srgbClr val="FF0000"/>
                </a:solidFill>
              </a:rPr>
              <a:t>UV ışınları, derinin boynuzumsu tabakasının kalınlaşması ve renginin koyulaşması şeklinde gösterdiği uyumsal tepki neticesi, bu ışınlar derinin daha iç kısımlarına inemezler. Bu nedenle, zencilerde deri yanıklarına ve deri kanserlerine çok az rastlanır.</a:t>
            </a:r>
          </a:p>
        </p:txBody>
      </p:sp>
    </p:spTree>
    <p:extLst>
      <p:ext uri="{BB962C8B-B14F-4D97-AF65-F5344CB8AC3E}">
        <p14:creationId xmlns:p14="http://schemas.microsoft.com/office/powerpoint/2010/main" val="3938119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tr-TR" altLang="tr-TR" smtClean="0"/>
              <a:t>Beslenme Adaptasyonu</a:t>
            </a:r>
          </a:p>
        </p:txBody>
      </p:sp>
      <p:graphicFrame>
        <p:nvGraphicFramePr>
          <p:cNvPr id="86019" name="Object 2"/>
          <p:cNvGraphicFramePr>
            <a:graphicFrameLocks noGrp="1" noChangeAspect="1"/>
          </p:cNvGraphicFramePr>
          <p:nvPr>
            <p:ph type="tbl" idx="1"/>
          </p:nvPr>
        </p:nvGraphicFramePr>
        <p:xfrm>
          <a:off x="2209800" y="2020889"/>
          <a:ext cx="7772400" cy="4033837"/>
        </p:xfrm>
        <a:graphic>
          <a:graphicData uri="http://schemas.openxmlformats.org/presentationml/2006/ole">
            <mc:AlternateContent xmlns:mc="http://schemas.openxmlformats.org/markup-compatibility/2006">
              <mc:Choice xmlns:v="urn:schemas-microsoft-com:vml" Requires="v">
                <p:oleObj spid="_x0000_s1027" name="Word Belgesi" r:id="rId3" imgW="7927848" imgH="4114800" progId="Word.Document.8">
                  <p:embed/>
                </p:oleObj>
              </mc:Choice>
              <mc:Fallback>
                <p:oleObj name="Word Belgesi" r:id="rId3" imgW="7927848" imgH="4114800" progId="Word.Document.8">
                  <p:embed/>
                  <p:pic>
                    <p:nvPicPr>
                      <p:cNvPr id="86019"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020889"/>
                        <a:ext cx="7772400" cy="40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35111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tr-TR" altLang="tr-TR" smtClean="0"/>
              <a:t>Adaptasyon ve Teknoloji</a:t>
            </a:r>
          </a:p>
        </p:txBody>
      </p:sp>
      <p:sp>
        <p:nvSpPr>
          <p:cNvPr id="87043" name="Rectangle 3"/>
          <p:cNvSpPr>
            <a:spLocks noGrp="1" noChangeArrowheads="1"/>
          </p:cNvSpPr>
          <p:nvPr>
            <p:ph type="body" idx="1"/>
          </p:nvPr>
        </p:nvSpPr>
        <p:spPr>
          <a:xfrm>
            <a:off x="2209800" y="1676400"/>
            <a:ext cx="7772400" cy="4419600"/>
          </a:xfrm>
        </p:spPr>
        <p:txBody>
          <a:bodyPr/>
          <a:lstStyle/>
          <a:p>
            <a:r>
              <a:rPr lang="tr-TR" altLang="tr-TR">
                <a:solidFill>
                  <a:srgbClr val="FF3300"/>
                </a:solidFill>
              </a:rPr>
              <a:t>Beslenme ve yaşam koşullarının iyileşmesi, tıp alanındaki gelişmeler, çalışmaya başlama yaşının ileriye alınması, toplumlar arası töresel engellerin ve içevlilik olayının giderek azalması insanın biyolojik gelişmesinde son yüzyıl içinde genel bir boy ve ağırlık artışına neden olmuştur</a:t>
            </a:r>
            <a:r>
              <a:rPr lang="tr-TR" altLang="tr-TR" smtClean="0"/>
              <a:t> </a:t>
            </a:r>
          </a:p>
          <a:p>
            <a:r>
              <a:rPr lang="tr-TR" altLang="tr-TR" sz="2400">
                <a:solidFill>
                  <a:srgbClr val="FF33CC"/>
                </a:solidFill>
              </a:rPr>
              <a:t>(Bu boy artışı topluluklarda aynı hızda bir boy artışı getirmez)</a:t>
            </a:r>
          </a:p>
          <a:p>
            <a:r>
              <a:rPr lang="tr-TR" altLang="tr-TR" sz="2400">
                <a:solidFill>
                  <a:srgbClr val="FFFF00"/>
                </a:solidFill>
              </a:rPr>
              <a:t>Tanner’a göre, büyüme hızında mevsimlerin de etkisi vardır. Ağırlık .....Sonbahar; Boy....İlkbaharda daha hızlıdır,  </a:t>
            </a:r>
          </a:p>
        </p:txBody>
      </p:sp>
    </p:spTree>
    <p:extLst>
      <p:ext uri="{BB962C8B-B14F-4D97-AF65-F5344CB8AC3E}">
        <p14:creationId xmlns:p14="http://schemas.microsoft.com/office/powerpoint/2010/main" val="3386418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2895600" y="1371600"/>
            <a:ext cx="6400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endParaRPr kumimoji="0" lang="tr-TR" altLang="tr-TR" sz="2400"/>
          </a:p>
          <a:p>
            <a:pPr algn="just">
              <a:spcBef>
                <a:spcPct val="0"/>
              </a:spcBef>
              <a:buFontTx/>
              <a:buNone/>
            </a:pPr>
            <a:r>
              <a:rPr kumimoji="0" lang="tr-TR" altLang="tr-TR" sz="2400" b="1">
                <a:solidFill>
                  <a:srgbClr val="FFFF00"/>
                </a:solidFill>
              </a:rPr>
              <a:t>	</a:t>
            </a:r>
            <a:r>
              <a:rPr kumimoji="0" lang="tr-TR" altLang="tr-TR" sz="2400"/>
              <a:t>. </a:t>
            </a:r>
          </a:p>
        </p:txBody>
      </p:sp>
      <p:sp>
        <p:nvSpPr>
          <p:cNvPr id="88067" name="Rectangle 7"/>
          <p:cNvSpPr>
            <a:spLocks noGrp="1" noChangeArrowheads="1"/>
          </p:cNvSpPr>
          <p:nvPr>
            <p:ph type="title"/>
          </p:nvPr>
        </p:nvSpPr>
        <p:spPr/>
        <p:txBody>
          <a:bodyPr/>
          <a:lstStyle/>
          <a:p>
            <a:r>
              <a:rPr lang="tr-TR" altLang="tr-TR" sz="4000"/>
              <a:t>İNSAN VARYASYONUNUN BİYOLOJİK TEMELLERİ</a:t>
            </a:r>
            <a:endParaRPr lang="en-GB" altLang="tr-TR" sz="4000"/>
          </a:p>
        </p:txBody>
      </p:sp>
      <p:sp>
        <p:nvSpPr>
          <p:cNvPr id="88068" name="Rectangle 9"/>
          <p:cNvSpPr>
            <a:spLocks noGrp="1" noChangeArrowheads="1"/>
          </p:cNvSpPr>
          <p:nvPr>
            <p:ph type="body" idx="1"/>
          </p:nvPr>
        </p:nvSpPr>
        <p:spPr/>
        <p:txBody>
          <a:bodyPr/>
          <a:lstStyle/>
          <a:p>
            <a:r>
              <a:rPr lang="tr-TR" altLang="tr-TR" dirty="0"/>
              <a:t>Bir canlının biyolojik başarısını yani soyunu bir şekilde sürdürebilme başarısını; taşıdığı kalıtsal varyasyonların çokluğu, mutasyon ya da </a:t>
            </a:r>
            <a:r>
              <a:rPr lang="tr-TR" altLang="tr-TR" dirty="0" err="1"/>
              <a:t>rekombinasyon</a:t>
            </a:r>
            <a:r>
              <a:rPr lang="tr-TR" altLang="tr-TR" dirty="0"/>
              <a:t> yeteneğinin fazla olması ve ömür uzunluğu </a:t>
            </a:r>
            <a:r>
              <a:rPr lang="tr-TR" altLang="tr-TR" dirty="0">
                <a:latin typeface="Times New Roman" panose="02020603050405020304" pitchFamily="18" charset="0"/>
                <a:cs typeface="Times New Roman" panose="02020603050405020304" pitchFamily="18" charset="0"/>
              </a:rPr>
              <a:t>sağlamaktadır</a:t>
            </a:r>
            <a:r>
              <a:rPr lang="tr-TR" altLang="tr-TR" dirty="0" smtClean="0">
                <a:latin typeface="Times New Roman" panose="02020603050405020304" pitchFamily="18" charset="0"/>
                <a:cs typeface="Times New Roman" panose="02020603050405020304" pitchFamily="18" charset="0"/>
              </a:rPr>
              <a:t>.</a:t>
            </a:r>
          </a:p>
          <a:p>
            <a:pPr algn="dist"/>
            <a:endParaRPr lang="tr-TR" altLang="tr-TR" dirty="0"/>
          </a:p>
          <a:p>
            <a:r>
              <a:rPr lang="tr-TR" altLang="tr-TR" dirty="0"/>
              <a:t>Varyasyon sayısı gametler düzeyindedir.</a:t>
            </a:r>
          </a:p>
          <a:p>
            <a:r>
              <a:rPr lang="tr-TR" altLang="tr-TR" dirty="0"/>
              <a:t>Bir toplulukta biyolojik varyasyonların azaltılması, uyum yeteneği açısından her zaman kötü sonuca götürür.</a:t>
            </a:r>
            <a:endParaRPr lang="en-GB" altLang="tr-TR" dirty="0"/>
          </a:p>
        </p:txBody>
      </p:sp>
    </p:spTree>
    <p:extLst>
      <p:ext uri="{BB962C8B-B14F-4D97-AF65-F5344CB8AC3E}">
        <p14:creationId xmlns:p14="http://schemas.microsoft.com/office/powerpoint/2010/main" val="4249337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tr-TR" altLang="tr-TR" smtClean="0"/>
              <a:t>İklim ve Deri rengi</a:t>
            </a:r>
          </a:p>
        </p:txBody>
      </p:sp>
      <p:sp>
        <p:nvSpPr>
          <p:cNvPr id="74755" name="Rectangle 3"/>
          <p:cNvSpPr>
            <a:spLocks noGrp="1" noChangeArrowheads="1"/>
          </p:cNvSpPr>
          <p:nvPr>
            <p:ph type="body" idx="1"/>
          </p:nvPr>
        </p:nvSpPr>
        <p:spPr>
          <a:xfrm>
            <a:off x="2209800" y="1676400"/>
            <a:ext cx="7772400" cy="4419600"/>
          </a:xfrm>
        </p:spPr>
        <p:txBody>
          <a:bodyPr/>
          <a:lstStyle/>
          <a:p>
            <a:endParaRPr lang="tr-TR" altLang="tr-TR" sz="2400"/>
          </a:p>
          <a:p>
            <a:r>
              <a:rPr lang="tr-TR" altLang="tr-TR" sz="2400"/>
              <a:t>Deri rengini belirleyen unsurlar	                       			- Deri yüzeyine yakın kan damarları içinde bulunan hemeglobin                                                                                                    	- Ölü hücrelerin içindeki karoten				- Epidermisteki Melanin</a:t>
            </a:r>
          </a:p>
          <a:p>
            <a:r>
              <a:rPr lang="tr-TR" altLang="tr-TR" sz="2400"/>
              <a:t>Melaninin Üretim hızı 						1- Hormonların işlevi 						2- Beslenme							3- Ultraviyole Işınlar(ekvatora yaklaştıkça etkisi artar) 	</a:t>
            </a:r>
            <a:r>
              <a:rPr lang="tr-TR" altLang="tr-TR" smtClean="0"/>
              <a:t>                           </a:t>
            </a:r>
          </a:p>
        </p:txBody>
      </p:sp>
    </p:spTree>
    <p:extLst>
      <p:ext uri="{BB962C8B-B14F-4D97-AF65-F5344CB8AC3E}">
        <p14:creationId xmlns:p14="http://schemas.microsoft.com/office/powerpoint/2010/main" val="1548409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albino"/>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03388" y="765176"/>
            <a:ext cx="4240212" cy="5903913"/>
          </a:xfrm>
          <a:noFill/>
        </p:spPr>
      </p:pic>
      <p:pic>
        <p:nvPicPr>
          <p:cNvPr id="75779" name="Picture 3" descr="albino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67439" y="765176"/>
            <a:ext cx="4321175" cy="5902325"/>
          </a:xfrm>
          <a:noFill/>
        </p:spPr>
      </p:pic>
    </p:spTree>
    <p:extLst>
      <p:ext uri="{BB962C8B-B14F-4D97-AF65-F5344CB8AC3E}">
        <p14:creationId xmlns:p14="http://schemas.microsoft.com/office/powerpoint/2010/main" val="14128016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endParaRPr lang="en-US" altLang="tr-TR" smtClean="0"/>
          </a:p>
        </p:txBody>
      </p:sp>
      <p:pic>
        <p:nvPicPr>
          <p:cNvPr id="76803" name="Picture 3" descr="albino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92314" y="260351"/>
            <a:ext cx="8351837" cy="6246813"/>
          </a:xfrm>
          <a:noFill/>
        </p:spPr>
      </p:pic>
    </p:spTree>
    <p:extLst>
      <p:ext uri="{BB962C8B-B14F-4D97-AF65-F5344CB8AC3E}">
        <p14:creationId xmlns:p14="http://schemas.microsoft.com/office/powerpoint/2010/main" val="327884250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endParaRPr lang="en-US" altLang="tr-TR" smtClean="0"/>
          </a:p>
        </p:txBody>
      </p:sp>
      <p:pic>
        <p:nvPicPr>
          <p:cNvPr id="77827" name="Picture 3" descr="albino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19289" y="260350"/>
            <a:ext cx="8353425" cy="6345238"/>
          </a:xfrm>
          <a:noFill/>
        </p:spPr>
      </p:pic>
    </p:spTree>
    <p:extLst>
      <p:ext uri="{BB962C8B-B14F-4D97-AF65-F5344CB8AC3E}">
        <p14:creationId xmlns:p14="http://schemas.microsoft.com/office/powerpoint/2010/main" val="295913300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6" descr="The image “http://anthro.palomar.edu/adapt/images/skin_color_range.jpg” cannot be displayed, because it contains err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284538"/>
            <a:ext cx="9144000" cy="357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2213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5" descr="skin anatomy cross-section"/>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279650" y="673101"/>
            <a:ext cx="7848600" cy="5510213"/>
          </a:xfrm>
          <a:noFill/>
        </p:spPr>
      </p:pic>
    </p:spTree>
    <p:extLst>
      <p:ext uri="{BB962C8B-B14F-4D97-AF65-F5344CB8AC3E}">
        <p14:creationId xmlns:p14="http://schemas.microsoft.com/office/powerpoint/2010/main" val="3954302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tr-TR" altLang="tr-TR" smtClean="0"/>
              <a:t>DERİNİN ANATOMİK YAPISI</a:t>
            </a:r>
          </a:p>
        </p:txBody>
      </p:sp>
      <p:pic>
        <p:nvPicPr>
          <p:cNvPr id="808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676401"/>
            <a:ext cx="3733800"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828800"/>
            <a:ext cx="4598988"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6756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6" descr="The image “http://anthro.palomar.edu/adapt/images/skin_cross_section.gif” cannot be displayed, because it contains err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14" y="1700213"/>
            <a:ext cx="7704137"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187029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218</Words>
  <Application>Microsoft Office PowerPoint</Application>
  <PresentationFormat>Geniş ekran</PresentationFormat>
  <Paragraphs>29</Paragraphs>
  <Slides>15</Slides>
  <Notes>0</Notes>
  <HiddenSlides>0</HiddenSlides>
  <MMClips>0</MMClips>
  <ScaleCrop>false</ScaleCrop>
  <HeadingPairs>
    <vt:vector size="8" baseType="variant">
      <vt:variant>
        <vt:lpstr>Kullanılan Yazı Tipleri</vt:lpstr>
      </vt:variant>
      <vt:variant>
        <vt:i4>4</vt:i4>
      </vt:variant>
      <vt:variant>
        <vt:lpstr>Tema</vt:lpstr>
      </vt:variant>
      <vt:variant>
        <vt:i4>1</vt:i4>
      </vt:variant>
      <vt:variant>
        <vt:lpstr>Eklenmiş OLE Hizmet Programları</vt:lpstr>
      </vt:variant>
      <vt:variant>
        <vt:i4>2</vt:i4>
      </vt:variant>
      <vt:variant>
        <vt:lpstr>Slayt Başlıkları</vt:lpstr>
      </vt:variant>
      <vt:variant>
        <vt:i4>15</vt:i4>
      </vt:variant>
    </vt:vector>
  </HeadingPairs>
  <TitlesOfParts>
    <vt:vector size="22" baseType="lpstr">
      <vt:lpstr>Arial</vt:lpstr>
      <vt:lpstr>Calibri</vt:lpstr>
      <vt:lpstr>Calibri Light</vt:lpstr>
      <vt:lpstr>Times New Roman</vt:lpstr>
      <vt:lpstr>Office Teması</vt:lpstr>
      <vt:lpstr>Word Belgesi</vt:lpstr>
      <vt:lpstr>Drawing</vt:lpstr>
      <vt:lpstr>İnsanda Biyolojik Çeşitlilik</vt:lpstr>
      <vt:lpstr>İklim ve Deri rengi</vt:lpstr>
      <vt:lpstr>PowerPoint Sunusu</vt:lpstr>
      <vt:lpstr>PowerPoint Sunusu</vt:lpstr>
      <vt:lpstr>PowerPoint Sunusu</vt:lpstr>
      <vt:lpstr>PowerPoint Sunusu</vt:lpstr>
      <vt:lpstr>PowerPoint Sunusu</vt:lpstr>
      <vt:lpstr>DERİNİN ANATOMİK YAPISI</vt:lpstr>
      <vt:lpstr>PowerPoint Sunusu</vt:lpstr>
      <vt:lpstr>Epidermis (Üst Deri)</vt:lpstr>
      <vt:lpstr>PowerPoint Sunusu</vt:lpstr>
      <vt:lpstr>PowerPoint Sunusu</vt:lpstr>
      <vt:lpstr>Beslenme Adaptasyonu</vt:lpstr>
      <vt:lpstr>Adaptasyon ve Teknoloji</vt:lpstr>
      <vt:lpstr>İNSAN VARYASYONUNUN BİYOLOJİK TEMELLERİ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İklim ve Deri rengi</dc:title>
  <dc:creator>Windows Kullanıcısı</dc:creator>
  <cp:lastModifiedBy>Windows Kullanıcısı</cp:lastModifiedBy>
  <cp:revision>2</cp:revision>
  <dcterms:created xsi:type="dcterms:W3CDTF">2018-01-16T11:23:41Z</dcterms:created>
  <dcterms:modified xsi:type="dcterms:W3CDTF">2018-01-16T11:28:35Z</dcterms:modified>
</cp:coreProperties>
</file>