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8"/>
  </p:handoutMasterIdLst>
  <p:sldIdLst>
    <p:sldId id="701" r:id="rId3"/>
    <p:sldId id="702" r:id="rId4"/>
    <p:sldId id="703" r:id="rId5"/>
    <p:sldId id="1315" r:id="rId6"/>
    <p:sldId id="1316" r:id="rId7"/>
    <p:sldId id="274" r:id="rId8"/>
    <p:sldId id="556" r:id="rId9"/>
    <p:sldId id="1319" r:id="rId10"/>
    <p:sldId id="1302" r:id="rId11"/>
    <p:sldId id="1300" r:id="rId12"/>
    <p:sldId id="1318" r:id="rId13"/>
    <p:sldId id="284" r:id="rId14"/>
    <p:sldId id="1303" r:id="rId16"/>
    <p:sldId id="1304" r:id="rId17"/>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DengXian" panose="02010600030101010101" charset="-122"/>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00E"/>
    <a:srgbClr val="FF6570"/>
    <a:srgbClr val="595959"/>
    <a:srgbClr val="BE000C"/>
    <a:srgbClr val="479F86"/>
    <a:srgbClr val="D89A34"/>
    <a:srgbClr val="B1B787"/>
    <a:srgbClr val="56C5D0"/>
    <a:srgbClr val="5CB3DE"/>
    <a:srgbClr val="76C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4660"/>
  </p:normalViewPr>
  <p:slideViewPr>
    <p:cSldViewPr snapToGrid="0" showGuides="1">
      <p:cViewPr varScale="1">
        <p:scale>
          <a:sx n="102" d="100"/>
          <a:sy n="102" d="100"/>
        </p:scale>
        <p:origin x="72" y="72"/>
      </p:cViewPr>
      <p:guideLst>
        <p:guide orient="horz" pos="2205"/>
        <p:guide pos="38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CCAD4360-7884-454A-B77A-A742975E40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071B0B97-BAD3-48F4-989A-F4C05CF0F5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DFDFD"/>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5AA5849-035B-4C55-A228-F8611E4B55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AA2E5-B302-42C8-B308-0AFE71EC69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35AA5849-035B-4C55-A228-F8611E4B55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3A6AA2E5-B302-42C8-B308-0AFE71EC691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pic>
        <p:nvPicPr>
          <p:cNvPr id="11" name="图片 10"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grpSp>
        <p:nvGrpSpPr>
          <p:cNvPr id="2" name="组合 1"/>
          <p:cNvGrpSpPr/>
          <p:nvPr/>
        </p:nvGrpSpPr>
        <p:grpSpPr>
          <a:xfrm>
            <a:off x="2446623" y="2249986"/>
            <a:ext cx="7512818" cy="2275304"/>
            <a:chOff x="2446623" y="2249986"/>
            <a:chExt cx="7512818" cy="2275304"/>
          </a:xfrm>
        </p:grpSpPr>
        <p:sp>
          <p:nvSpPr>
            <p:cNvPr id="12" name="矩形 11"/>
            <p:cNvSpPr/>
            <p:nvPr/>
          </p:nvSpPr>
          <p:spPr>
            <a:xfrm>
              <a:off x="2446857" y="2249986"/>
              <a:ext cx="7512584" cy="1322070"/>
            </a:xfrm>
            <a:prstGeom prst="rect">
              <a:avLst/>
            </a:prstGeom>
          </p:spPr>
          <p:txBody>
            <a:bodyPr wrap="square">
              <a:spAutoFit/>
            </a:bodyPr>
            <a:lstStyle/>
            <a:p>
              <a:pPr algn="dist"/>
              <a:r>
                <a:rPr lang="en-US" altLang="zh-CN" sz="3200" b="1" spc="100" dirty="0">
                  <a:solidFill>
                    <a:srgbClr val="595959"/>
                  </a:solidFill>
                  <a:uFillTx/>
                  <a:latin typeface="Arial" panose="020B0604020202020204" pitchFamily="34" charset="0"/>
                  <a:cs typeface="+mn-ea"/>
                  <a:sym typeface="Arial" panose="020B0604020202020204" pitchFamily="34" charset="0"/>
                </a:rPr>
                <a:t>İşitsel-Dilsel Yöntem</a:t>
              </a:r>
              <a:r>
                <a:rPr lang="en-US" altLang="zh-CN" sz="8000" b="1" spc="100" dirty="0">
                  <a:solidFill>
                    <a:srgbClr val="595959"/>
                  </a:solidFill>
                  <a:latin typeface="Arial" panose="020B0604020202020204" pitchFamily="34" charset="0"/>
                  <a:cs typeface="+mn-ea"/>
                  <a:sym typeface="Arial" panose="020B0604020202020204" pitchFamily="34" charset="0"/>
                </a:rPr>
                <a:t> </a:t>
              </a:r>
              <a:endParaRPr lang="en-US" altLang="zh-CN" sz="8000" b="1" spc="100" dirty="0">
                <a:solidFill>
                  <a:srgbClr val="595959"/>
                </a:solidFill>
                <a:latin typeface="Arial" panose="020B0604020202020204" pitchFamily="34" charset="0"/>
                <a:cs typeface="+mn-ea"/>
                <a:sym typeface="Arial" panose="020B0604020202020204" pitchFamily="34" charset="0"/>
              </a:endParaRPr>
            </a:p>
          </p:txBody>
        </p:sp>
        <p:sp>
          <p:nvSpPr>
            <p:cNvPr id="13" name="文本框 12"/>
            <p:cNvSpPr txBox="1"/>
            <p:nvPr/>
          </p:nvSpPr>
          <p:spPr>
            <a:xfrm>
              <a:off x="2446623" y="3572155"/>
              <a:ext cx="7025703" cy="953135"/>
            </a:xfrm>
            <a:prstGeom prst="rect">
              <a:avLst/>
            </a:prstGeom>
            <a:noFill/>
          </p:spPr>
          <p:txBody>
            <a:bodyPr wrap="square" rtlCol="0">
              <a:spAutoFit/>
            </a:bodyPr>
            <a:lstStyle/>
            <a:p>
              <a:pPr algn="ctr">
                <a:lnSpc>
                  <a:spcPct val="200000"/>
                </a:lnSpc>
              </a:pPr>
              <a:r>
                <a:rPr lang="en-US" altLang="zh-CN" sz="1400" b="1" spc="100" dirty="0">
                  <a:solidFill>
                    <a:srgbClr val="595959"/>
                  </a:solidFill>
                  <a:latin typeface="Arial" panose="020B0604020202020204" pitchFamily="34" charset="0"/>
                  <a:cs typeface="+mn-ea"/>
                  <a:sym typeface="Arial" panose="020B0604020202020204" pitchFamily="34" charset="0"/>
                </a:rPr>
                <a:t>(Audio-Lingual Method)</a:t>
              </a:r>
              <a:endParaRPr lang="en-US" altLang="zh-CN" sz="1400" b="1" spc="100" dirty="0">
                <a:solidFill>
                  <a:srgbClr val="595959"/>
                </a:solidFill>
                <a:latin typeface="Arial" panose="020B0604020202020204" pitchFamily="34" charset="0"/>
                <a:cs typeface="+mn-ea"/>
                <a:sym typeface="Arial" panose="020B0604020202020204" pitchFamily="34" charset="0"/>
              </a:endParaRPr>
            </a:p>
            <a:p>
              <a:pPr algn="ctr">
                <a:lnSpc>
                  <a:spcPct val="200000"/>
                </a:lnSpc>
              </a:pPr>
              <a:endParaRPr lang="zh-CN" altLang="en-US" sz="1400" dirty="0">
                <a:solidFill>
                  <a:schemeClr val="tx1">
                    <a:lumMod val="95000"/>
                    <a:lumOff val="5000"/>
                    <a:alpha val="50000"/>
                  </a:schemeClr>
                </a:solidFill>
                <a:latin typeface="Arial" panose="020B0604020202020204" pitchFamily="34" charset="0"/>
                <a:cs typeface="+mn-ea"/>
                <a:sym typeface="Arial" panose="020B0604020202020204" pitchFamily="34" charset="0"/>
              </a:endParaRPr>
            </a:p>
          </p:txBody>
        </p:sp>
        <p:sp>
          <p:nvSpPr>
            <p:cNvPr id="14" name="矩形 13"/>
            <p:cNvSpPr/>
            <p:nvPr/>
          </p:nvSpPr>
          <p:spPr>
            <a:xfrm>
              <a:off x="4666817" y="2330734"/>
              <a:ext cx="2719705" cy="460375"/>
            </a:xfrm>
            <a:prstGeom prst="rect">
              <a:avLst/>
            </a:prstGeom>
          </p:spPr>
          <p:txBody>
            <a:bodyPr wrap="square">
              <a:spAutoFit/>
            </a:bodyPr>
            <a:lstStyle/>
            <a:p>
              <a:pPr algn="dist"/>
              <a:endParaRPr lang="zh-CN" altLang="en-US" sz="2400" b="1" spc="100" dirty="0">
                <a:solidFill>
                  <a:srgbClr val="BE000C"/>
                </a:solidFill>
                <a:latin typeface="Arial" panose="020B0604020202020204" pitchFamily="34" charset="0"/>
                <a:cs typeface="+mn-ea"/>
                <a:sym typeface="Arial" panose="020B0604020202020204" pitchFamily="34" charset="0"/>
              </a:endParaRPr>
            </a:p>
          </p:txBody>
        </p:sp>
      </p:grpSp>
      <p:sp>
        <p:nvSpPr>
          <p:cNvPr id="3" name="Text Box 2"/>
          <p:cNvSpPr txBox="1"/>
          <p:nvPr/>
        </p:nvSpPr>
        <p:spPr>
          <a:xfrm>
            <a:off x="8797925" y="5574665"/>
            <a:ext cx="2540000" cy="645160"/>
          </a:xfrm>
          <a:prstGeom prst="rect">
            <a:avLst/>
          </a:prstGeom>
          <a:noFill/>
        </p:spPr>
        <p:txBody>
          <a:bodyPr wrap="square" rtlCol="0" anchor="t">
            <a:spAutoFit/>
          </a:bodyPr>
          <a:p>
            <a:r>
              <a:rPr lang="en-US"/>
              <a:t>Emel ALDEMIR</a:t>
            </a:r>
            <a:endParaRPr lang="en-US"/>
          </a:p>
          <a:p>
            <a:r>
              <a:rPr lang="en-US"/>
              <a:t>16010858</a:t>
            </a: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32385" y="5677334"/>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25" name="图片 24"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5" name="文本框 8"/>
          <p:cNvSpPr txBox="1"/>
          <p:nvPr/>
        </p:nvSpPr>
        <p:spPr>
          <a:xfrm>
            <a:off x="3931285" y="582295"/>
            <a:ext cx="4330065" cy="645160"/>
          </a:xfrm>
          <a:prstGeom prst="rect">
            <a:avLst/>
          </a:prstGeom>
          <a:noFill/>
        </p:spPr>
        <p:txBody>
          <a:bodyPr wrap="square" rtlCol="0">
            <a:spAutoFit/>
          </a:bodyPr>
          <a:p>
            <a:pPr algn="ctr"/>
            <a:r>
              <a:rPr lang="en-US" altLang="zh-CN" sz="3600" b="1" dirty="0">
                <a:solidFill>
                  <a:srgbClr val="BE000C"/>
                </a:solidFill>
                <a:latin typeface="Arial" panose="020B0604020202020204" pitchFamily="34" charset="0"/>
                <a:cs typeface="+mn-ea"/>
                <a:sym typeface="Arial" panose="020B0604020202020204" pitchFamily="34" charset="0"/>
              </a:rPr>
              <a:t>Öğretim </a:t>
            </a:r>
            <a:r>
              <a:rPr lang="tr-TR" altLang="en-US" sz="3600" b="1" dirty="0">
                <a:solidFill>
                  <a:srgbClr val="BE000C"/>
                </a:solidFill>
                <a:latin typeface="Arial" panose="020B0604020202020204" pitchFamily="34" charset="0"/>
                <a:cs typeface="+mn-ea"/>
                <a:sym typeface="Arial" panose="020B0604020202020204" pitchFamily="34" charset="0"/>
              </a:rPr>
              <a:t>Hedefleri</a:t>
            </a:r>
            <a:endParaRPr lang="tr-TR" altLang="en-US" sz="3600" b="1" dirty="0">
              <a:solidFill>
                <a:srgbClr val="BE000C"/>
              </a:solidFill>
              <a:latin typeface="Arial" panose="020B0604020202020204" pitchFamily="34" charset="0"/>
              <a:cs typeface="+mn-ea"/>
              <a:sym typeface="Arial" panose="020B0604020202020204" pitchFamily="34" charset="0"/>
            </a:endParaRPr>
          </a:p>
        </p:txBody>
      </p:sp>
      <p:sp>
        <p:nvSpPr>
          <p:cNvPr id="2" name="Text Box 1"/>
          <p:cNvSpPr txBox="1"/>
          <p:nvPr/>
        </p:nvSpPr>
        <p:spPr>
          <a:xfrm>
            <a:off x="1594485" y="5080000"/>
            <a:ext cx="9676765" cy="645160"/>
          </a:xfrm>
          <a:prstGeom prst="rect">
            <a:avLst/>
          </a:prstGeom>
          <a:noFill/>
        </p:spPr>
        <p:txBody>
          <a:bodyPr wrap="square" rtlCol="0" anchor="t">
            <a:spAutoFit/>
          </a:bodyPr>
          <a:p>
            <a:pPr indent="0">
              <a:buNone/>
            </a:pPr>
            <a:r>
              <a:rPr lang="en-US" altLang="zh-CN">
                <a:solidFill>
                  <a:schemeClr val="tx1"/>
                </a:solidFill>
                <a:cs typeface="+mn-ea"/>
                <a:sym typeface="Arial" panose="020B0604020202020204" pitchFamily="34" charset="0"/>
              </a:rPr>
              <a:t>Düşünmeye gerek duymaksızın tepki verebilme becerisini geliştirmeyi hedefler. </a:t>
            </a:r>
            <a:endParaRPr lang="en-US">
              <a:solidFill>
                <a:schemeClr val="tx1"/>
              </a:solidFill>
            </a:endParaRPr>
          </a:p>
          <a:p>
            <a:pPr indent="0">
              <a:buNone/>
            </a:pPr>
            <a:r>
              <a:rPr lang="en-US">
                <a:solidFill>
                  <a:schemeClr val="tx1"/>
                </a:solidFill>
              </a:rPr>
              <a:t>Dilbilgisi kurallarının öğretilmesine vurgu yapmasa da dilbilgisini tümüyle de ihmal etmez.</a:t>
            </a:r>
            <a:endParaRPr lang="en-US">
              <a:solidFill>
                <a:schemeClr val="tx1"/>
              </a:solidFill>
            </a:endParaRPr>
          </a:p>
        </p:txBody>
      </p:sp>
      <p:pic>
        <p:nvPicPr>
          <p:cNvPr id="3" name="Picture 2" descr="sema"/>
          <p:cNvPicPr>
            <a:picLocks noChangeAspect="1"/>
          </p:cNvPicPr>
          <p:nvPr/>
        </p:nvPicPr>
        <p:blipFill>
          <a:blip r:embed="rId2"/>
          <a:stretch>
            <a:fillRect/>
          </a:stretch>
        </p:blipFill>
        <p:spPr>
          <a:xfrm>
            <a:off x="1774825" y="1711325"/>
            <a:ext cx="8641715" cy="3065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15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116840" y="5667174"/>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25" name="图片 24"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cxnSp>
        <p:nvCxnSpPr>
          <p:cNvPr id="26" name="直接连接符 25"/>
          <p:cNvCxnSpPr/>
          <p:nvPr/>
        </p:nvCxnSpPr>
        <p:spPr>
          <a:xfrm>
            <a:off x="6189345" y="2526615"/>
            <a:ext cx="0" cy="2895373"/>
          </a:xfrm>
          <a:prstGeom prst="line">
            <a:avLst/>
          </a:prstGeom>
          <a:ln>
            <a:solidFill>
              <a:srgbClr val="B7000E"/>
            </a:solidFill>
          </a:ln>
        </p:spPr>
        <p:style>
          <a:lnRef idx="1">
            <a:schemeClr val="accent1"/>
          </a:lnRef>
          <a:fillRef idx="0">
            <a:schemeClr val="accent1"/>
          </a:fillRef>
          <a:effectRef idx="0">
            <a:schemeClr val="accent1"/>
          </a:effectRef>
          <a:fontRef idx="minor">
            <a:schemeClr val="tx1"/>
          </a:fontRef>
        </p:style>
      </p:cxnSp>
      <p:sp>
        <p:nvSpPr>
          <p:cNvPr id="5" name="文本框 8"/>
          <p:cNvSpPr txBox="1"/>
          <p:nvPr/>
        </p:nvSpPr>
        <p:spPr>
          <a:xfrm>
            <a:off x="1478915" y="1240155"/>
            <a:ext cx="4330065" cy="645160"/>
          </a:xfrm>
          <a:prstGeom prst="rect">
            <a:avLst/>
          </a:prstGeom>
          <a:noFill/>
        </p:spPr>
        <p:txBody>
          <a:bodyPr wrap="square" rtlCol="0">
            <a:spAutoFit/>
          </a:bodyPr>
          <a:p>
            <a:pPr algn="ctr"/>
            <a:r>
              <a:rPr lang="en-US" altLang="zh-CN" sz="3600" b="1" dirty="0">
                <a:solidFill>
                  <a:srgbClr val="BE000C"/>
                </a:solidFill>
                <a:latin typeface="Arial" panose="020B0604020202020204" pitchFamily="34" charset="0"/>
                <a:cs typeface="+mn-ea"/>
                <a:sym typeface="Arial" panose="020B0604020202020204" pitchFamily="34" charset="0"/>
              </a:rPr>
              <a:t>Öğre</a:t>
            </a:r>
            <a:r>
              <a:rPr lang="tr-TR" sz="3600" b="1" dirty="0">
                <a:solidFill>
                  <a:srgbClr val="BE000C"/>
                </a:solidFill>
                <a:latin typeface="Arial" panose="020B0604020202020204" pitchFamily="34" charset="0"/>
                <a:cs typeface="+mn-ea"/>
                <a:sym typeface="Arial" panose="020B0604020202020204" pitchFamily="34" charset="0"/>
              </a:rPr>
              <a:t>ncinin Görevi</a:t>
            </a:r>
            <a:endParaRPr lang="tr-TR" sz="3600" b="1" dirty="0">
              <a:solidFill>
                <a:srgbClr val="BE000C"/>
              </a:solidFill>
              <a:latin typeface="Arial" panose="020B0604020202020204" pitchFamily="34" charset="0"/>
              <a:cs typeface="+mn-ea"/>
              <a:sym typeface="Arial" panose="020B0604020202020204" pitchFamily="34" charset="0"/>
            </a:endParaRPr>
          </a:p>
        </p:txBody>
      </p:sp>
      <p:sp>
        <p:nvSpPr>
          <p:cNvPr id="2" name="文本框 8"/>
          <p:cNvSpPr txBox="1"/>
          <p:nvPr/>
        </p:nvSpPr>
        <p:spPr>
          <a:xfrm>
            <a:off x="6790690" y="1240155"/>
            <a:ext cx="4330065" cy="645160"/>
          </a:xfrm>
          <a:prstGeom prst="rect">
            <a:avLst/>
          </a:prstGeom>
          <a:noFill/>
        </p:spPr>
        <p:txBody>
          <a:bodyPr wrap="square" rtlCol="0">
            <a:spAutoFit/>
          </a:bodyPr>
          <a:p>
            <a:pPr algn="ctr"/>
            <a:r>
              <a:rPr lang="en-US" altLang="zh-CN" sz="3600" b="1" dirty="0">
                <a:solidFill>
                  <a:srgbClr val="BE000C"/>
                </a:solidFill>
                <a:latin typeface="Arial" panose="020B0604020202020204" pitchFamily="34" charset="0"/>
                <a:cs typeface="+mn-ea"/>
                <a:sym typeface="Arial" panose="020B0604020202020204" pitchFamily="34" charset="0"/>
              </a:rPr>
              <a:t>Öğret</a:t>
            </a:r>
            <a:r>
              <a:rPr lang="tr-TR" sz="3600" b="1" dirty="0">
                <a:solidFill>
                  <a:srgbClr val="BE000C"/>
                </a:solidFill>
                <a:latin typeface="Arial" panose="020B0604020202020204" pitchFamily="34" charset="0"/>
                <a:cs typeface="+mn-ea"/>
                <a:sym typeface="Arial" panose="020B0604020202020204" pitchFamily="34" charset="0"/>
              </a:rPr>
              <a:t>menin Görevi</a:t>
            </a:r>
            <a:endParaRPr lang="tr-TR" sz="3600" b="1" dirty="0">
              <a:solidFill>
                <a:srgbClr val="BE000C"/>
              </a:solidFill>
              <a:latin typeface="Arial" panose="020B0604020202020204" pitchFamily="34" charset="0"/>
              <a:cs typeface="+mn-ea"/>
              <a:sym typeface="Arial" panose="020B0604020202020204" pitchFamily="34" charset="0"/>
            </a:endParaRPr>
          </a:p>
        </p:txBody>
      </p:sp>
      <p:sp>
        <p:nvSpPr>
          <p:cNvPr id="3" name="Text Box 2"/>
          <p:cNvSpPr txBox="1"/>
          <p:nvPr/>
        </p:nvSpPr>
        <p:spPr>
          <a:xfrm>
            <a:off x="1512570" y="2284095"/>
            <a:ext cx="4262755" cy="3692525"/>
          </a:xfrm>
          <a:prstGeom prst="rect">
            <a:avLst/>
          </a:prstGeom>
          <a:noFill/>
        </p:spPr>
        <p:txBody>
          <a:bodyPr wrap="square" rtlCol="0" anchor="t">
            <a:spAutoFit/>
          </a:bodyPr>
          <a:p>
            <a:r>
              <a:rPr lang="en-US"/>
              <a:t>Taklit ve ezber çalışmalarında beden dili ile destekleme tekniklerini kullanır.  Mekanik alıştırmalar ile hedef dili bilinçaltına yerleştirir.  </a:t>
            </a:r>
            <a:endParaRPr lang="en-US"/>
          </a:p>
          <a:p>
            <a:r>
              <a:rPr lang="en-US"/>
              <a:t>Kuralları mantıklı bir gerekçeye dayandırmadan alışkanlık edinerek ve şartlanma yoluyla öğrenir. </a:t>
            </a:r>
            <a:endParaRPr lang="en-US"/>
          </a:p>
          <a:p>
            <a:r>
              <a:rPr lang="en-US"/>
              <a:t> Çok dinleyerek duyduğunu anlama yeteneği geliştirir. </a:t>
            </a:r>
            <a:endParaRPr lang="en-US"/>
          </a:p>
          <a:p>
            <a:r>
              <a:rPr lang="en-US"/>
              <a:t> Hedef dili yaşayarak öğrenir, anlamları bağlamdan çıkarmakta güçlük çeken çocuklar bu yöntemle daha başarılı olabilirler.</a:t>
            </a:r>
            <a:endParaRPr lang="en-US"/>
          </a:p>
        </p:txBody>
      </p:sp>
      <p:sp>
        <p:nvSpPr>
          <p:cNvPr id="4" name="Text Box 3"/>
          <p:cNvSpPr txBox="1"/>
          <p:nvPr/>
        </p:nvSpPr>
        <p:spPr>
          <a:xfrm>
            <a:off x="6610350" y="2266950"/>
            <a:ext cx="5322570" cy="4246245"/>
          </a:xfrm>
          <a:prstGeom prst="rect">
            <a:avLst/>
          </a:prstGeom>
          <a:noFill/>
        </p:spPr>
        <p:txBody>
          <a:bodyPr wrap="square" rtlCol="0" anchor="t">
            <a:spAutoFit/>
          </a:bodyPr>
          <a:p>
            <a:r>
              <a:rPr lang="en-US"/>
              <a:t>Öncelikle öğretmen gereken özel eğitimi almış olalıdır.  </a:t>
            </a:r>
            <a:endParaRPr lang="en-US"/>
          </a:p>
          <a:p>
            <a:r>
              <a:rPr lang="en-US"/>
              <a:t>Teknik araçların kullanımında uzman biri olmalıdır.  Dilin kullanımını öğretmeli, hedef dil ile ilgili teorileri öğretmemelidir.  </a:t>
            </a:r>
            <a:endParaRPr lang="en-US"/>
          </a:p>
          <a:p>
            <a:r>
              <a:rPr lang="en-US"/>
              <a:t>Yeri geldikçe anadili de kullanarak , anadil ile hedef dil arasındaki benzerliklerden de yararlanır.  Anadilden hedef dile veya hedef dilden anadile çeviriler yapar . </a:t>
            </a:r>
            <a:endParaRPr lang="en-US"/>
          </a:p>
          <a:p>
            <a:r>
              <a:rPr lang="en-US"/>
              <a:t>Çeviri esnasında kelime kelime çeviri yerine aynı anlamı taşıyan anadil değişlerini kullanarak anlam denkliğini korur. </a:t>
            </a:r>
            <a:endParaRPr lang="en-US"/>
          </a:p>
          <a:p>
            <a:r>
              <a:rPr lang="en-US"/>
              <a:t>Öğretimi alışkanlık kazanma olarak görmesi hasebiyle etki – tepki bağlamı içinde kalarak öğretim yapar.</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15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par>
                          <p:cTn id="11" fill="hold">
                            <p:stCondLst>
                              <p:cond delay="2549"/>
                            </p:stCondLst>
                            <p:childTnLst>
                              <p:par>
                                <p:cTn id="12" presetID="31" presetClass="entr" presetSubtype="0" fill="hold" grpId="0" nodeType="afterEffect">
                                  <p:stCondLst>
                                    <p:cond delay="0"/>
                                  </p:stCondLst>
                                  <p:iterate type="lt">
                                    <p:tmPct val="15000"/>
                                  </p:iterate>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 calcmode="lin" valueType="num">
                                      <p:cBhvr>
                                        <p:cTn id="16" dur="750" fill="hold"/>
                                        <p:tgtEl>
                                          <p:spTgt spid="2"/>
                                        </p:tgtEl>
                                        <p:attrNameLst>
                                          <p:attrName>style.rotation</p:attrName>
                                        </p:attrNameLst>
                                      </p:cBhvr>
                                      <p:tavLst>
                                        <p:tav tm="0">
                                          <p:val>
                                            <p:fltVal val="90"/>
                                          </p:val>
                                        </p:tav>
                                        <p:tav tm="100000">
                                          <p:val>
                                            <p:fltVal val="0"/>
                                          </p:val>
                                        </p:tav>
                                      </p:tavLst>
                                    </p:anim>
                                    <p:animEffect transition="in" filter="fade">
                                      <p:cBhvr>
                                        <p:cTn id="1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1719"/>
          <p:cNvSpPr/>
          <p:nvPr/>
        </p:nvSpPr>
        <p:spPr>
          <a:xfrm>
            <a:off x="4559830" y="3080095"/>
            <a:ext cx="1478015" cy="1773423"/>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rgbClr val="BE000C"/>
          </a:solidFill>
          <a:ln w="12700">
            <a:miter lim="400000"/>
          </a:ln>
        </p:spPr>
        <p:txBody>
          <a:bodyPr lIns="9304" tIns="9304" rIns="9304" bIns="9304" anchor="ctr"/>
          <a:lstStyle/>
          <a:p>
            <a:pPr defTabSz="111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65">
              <a:solidFill>
                <a:srgbClr val="FFFFFF"/>
              </a:solidFill>
              <a:effectLst>
                <a:outerShdw blurRad="38100" dist="12700" dir="5400000" rotWithShape="0">
                  <a:srgbClr val="000000">
                    <a:alpha val="50000"/>
                  </a:srgbClr>
                </a:outerShdw>
              </a:effectLst>
              <a:latin typeface="Arial" panose="020B0604020202020204" pitchFamily="34" charset="0"/>
              <a:ea typeface="Arial" panose="020B0604020202020204" pitchFamily="34" charset="0"/>
              <a:cs typeface="+mn-ea"/>
              <a:sym typeface="Arial" panose="020B0604020202020204" pitchFamily="34" charset="0"/>
            </a:endParaRPr>
          </a:p>
        </p:txBody>
      </p:sp>
      <p:sp>
        <p:nvSpPr>
          <p:cNvPr id="53" name="Shape 1720"/>
          <p:cNvSpPr/>
          <p:nvPr/>
        </p:nvSpPr>
        <p:spPr>
          <a:xfrm>
            <a:off x="5859554" y="3377482"/>
            <a:ext cx="1773367" cy="1478205"/>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rgbClr val="BE000C"/>
          </a:solidFill>
          <a:ln w="12700">
            <a:miter lim="400000"/>
          </a:ln>
        </p:spPr>
        <p:txBody>
          <a:bodyPr lIns="9304" tIns="9304" rIns="9304" bIns="9304" anchor="ctr"/>
          <a:lstStyle/>
          <a:p>
            <a:pPr defTabSz="111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65">
              <a:solidFill>
                <a:srgbClr val="FFFFFF"/>
              </a:solidFill>
              <a:effectLst>
                <a:outerShdw blurRad="38100" dist="12700" dir="5400000" rotWithShape="0">
                  <a:srgbClr val="000000">
                    <a:alpha val="50000"/>
                  </a:srgbClr>
                </a:outerShdw>
              </a:effectLst>
              <a:latin typeface="Arial" panose="020B0604020202020204" pitchFamily="34" charset="0"/>
              <a:ea typeface="Arial" panose="020B0604020202020204" pitchFamily="34" charset="0"/>
              <a:cs typeface="+mn-ea"/>
              <a:sym typeface="Arial" panose="020B0604020202020204" pitchFamily="34" charset="0"/>
            </a:endParaRPr>
          </a:p>
        </p:txBody>
      </p:sp>
      <p:sp>
        <p:nvSpPr>
          <p:cNvPr id="54" name="Shape 1721"/>
          <p:cNvSpPr/>
          <p:nvPr/>
        </p:nvSpPr>
        <p:spPr>
          <a:xfrm>
            <a:off x="6145890" y="1796818"/>
            <a:ext cx="1478015" cy="1773423"/>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rgbClr val="BE000C"/>
          </a:solidFill>
          <a:ln w="12700">
            <a:miter lim="400000"/>
          </a:ln>
        </p:spPr>
        <p:txBody>
          <a:bodyPr lIns="9304" tIns="9304" rIns="9304" bIns="9304" anchor="ctr"/>
          <a:lstStyle/>
          <a:p>
            <a:pPr defTabSz="111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65">
              <a:solidFill>
                <a:srgbClr val="FFFFFF"/>
              </a:solidFill>
              <a:effectLst>
                <a:outerShdw blurRad="38100" dist="12700" dir="5400000" rotWithShape="0">
                  <a:srgbClr val="000000">
                    <a:alpha val="50000"/>
                  </a:srgbClr>
                </a:outerShdw>
              </a:effectLst>
              <a:latin typeface="Arial" panose="020B0604020202020204" pitchFamily="34" charset="0"/>
              <a:ea typeface="Arial" panose="020B0604020202020204" pitchFamily="34" charset="0"/>
              <a:cs typeface="+mn-ea"/>
              <a:sym typeface="Arial" panose="020B0604020202020204" pitchFamily="34" charset="0"/>
            </a:endParaRPr>
          </a:p>
        </p:txBody>
      </p:sp>
      <p:sp>
        <p:nvSpPr>
          <p:cNvPr id="55" name="Shape 1722"/>
          <p:cNvSpPr/>
          <p:nvPr/>
        </p:nvSpPr>
        <p:spPr>
          <a:xfrm>
            <a:off x="4559830" y="1796819"/>
            <a:ext cx="1773367" cy="1478127"/>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rgbClr val="BE000C"/>
          </a:solidFill>
          <a:ln w="12700">
            <a:miter lim="400000"/>
          </a:ln>
        </p:spPr>
        <p:txBody>
          <a:bodyPr lIns="9304" tIns="9304" rIns="9304" bIns="9304" anchor="ctr"/>
          <a:lstStyle/>
          <a:p>
            <a:pPr defTabSz="111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65">
              <a:solidFill>
                <a:srgbClr val="FFFFFF"/>
              </a:solidFill>
              <a:effectLst>
                <a:outerShdw blurRad="38100" dist="12700" dir="5400000" rotWithShape="0">
                  <a:srgbClr val="000000">
                    <a:alpha val="50000"/>
                  </a:srgbClr>
                </a:outerShdw>
              </a:effectLst>
              <a:latin typeface="Arial" panose="020B0604020202020204" pitchFamily="34" charset="0"/>
              <a:ea typeface="Arial" panose="020B0604020202020204" pitchFamily="34" charset="0"/>
              <a:cs typeface="+mn-ea"/>
              <a:sym typeface="Arial" panose="020B0604020202020204" pitchFamily="34" charset="0"/>
            </a:endParaRPr>
          </a:p>
        </p:txBody>
      </p:sp>
      <p:sp>
        <p:nvSpPr>
          <p:cNvPr id="56" name="Text Placeholder 7"/>
          <p:cNvSpPr txBox="1"/>
          <p:nvPr/>
        </p:nvSpPr>
        <p:spPr>
          <a:xfrm>
            <a:off x="5189524" y="2200167"/>
            <a:ext cx="477645" cy="64258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en-US" altLang="zh-CN" sz="1465" dirty="0">
              <a:solidFill>
                <a:prstClr val="white"/>
              </a:solidFill>
              <a:latin typeface="Arial" panose="020B0604020202020204" pitchFamily="34" charset="0"/>
              <a:cs typeface="+mn-ea"/>
              <a:sym typeface="Arial" panose="020B0604020202020204" pitchFamily="34" charset="0"/>
            </a:endParaRPr>
          </a:p>
        </p:txBody>
      </p:sp>
      <p:sp>
        <p:nvSpPr>
          <p:cNvPr id="57" name="Text Placeholder 7"/>
          <p:cNvSpPr txBox="1"/>
          <p:nvPr/>
        </p:nvSpPr>
        <p:spPr>
          <a:xfrm>
            <a:off x="4957638" y="3595941"/>
            <a:ext cx="477645" cy="64258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en-US" altLang="zh-CN" sz="1465" dirty="0">
              <a:solidFill>
                <a:prstClr val="white"/>
              </a:solidFill>
              <a:latin typeface="Arial" panose="020B0604020202020204" pitchFamily="34" charset="0"/>
              <a:cs typeface="+mn-ea"/>
              <a:sym typeface="Arial" panose="020B0604020202020204" pitchFamily="34" charset="0"/>
            </a:endParaRPr>
          </a:p>
        </p:txBody>
      </p:sp>
      <p:sp>
        <p:nvSpPr>
          <p:cNvPr id="58" name="Text Placeholder 7"/>
          <p:cNvSpPr txBox="1"/>
          <p:nvPr/>
        </p:nvSpPr>
        <p:spPr>
          <a:xfrm>
            <a:off x="6761681" y="2475043"/>
            <a:ext cx="482441" cy="644379"/>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en-US" altLang="zh-CN" sz="1465" dirty="0">
              <a:solidFill>
                <a:prstClr val="white"/>
              </a:solidFill>
              <a:latin typeface="Arial" panose="020B0604020202020204" pitchFamily="34" charset="0"/>
              <a:cs typeface="+mn-ea"/>
              <a:sym typeface="Arial" panose="020B0604020202020204" pitchFamily="34" charset="0"/>
            </a:endParaRPr>
          </a:p>
        </p:txBody>
      </p:sp>
      <p:sp>
        <p:nvSpPr>
          <p:cNvPr id="59" name="Text Placeholder 7"/>
          <p:cNvSpPr txBox="1"/>
          <p:nvPr/>
        </p:nvSpPr>
        <p:spPr>
          <a:xfrm>
            <a:off x="6530341" y="3816279"/>
            <a:ext cx="482441" cy="644379"/>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en-US" altLang="zh-CN" sz="1465" dirty="0">
              <a:solidFill>
                <a:prstClr val="white"/>
              </a:solidFill>
              <a:latin typeface="Arial" panose="020B0604020202020204" pitchFamily="34" charset="0"/>
              <a:cs typeface="+mn-ea"/>
              <a:sym typeface="Arial" panose="020B0604020202020204" pitchFamily="34" charset="0"/>
            </a:endParaRPr>
          </a:p>
        </p:txBody>
      </p:sp>
      <p:grpSp>
        <p:nvGrpSpPr>
          <p:cNvPr id="4" name="组合 3"/>
          <p:cNvGrpSpPr/>
          <p:nvPr/>
        </p:nvGrpSpPr>
        <p:grpSpPr>
          <a:xfrm>
            <a:off x="4926194" y="3678293"/>
            <a:ext cx="610399" cy="608267"/>
            <a:chOff x="3987125" y="4986168"/>
            <a:chExt cx="610398" cy="608266"/>
          </a:xfrm>
        </p:grpSpPr>
        <p:sp>
          <p:nvSpPr>
            <p:cNvPr id="22" name="Oval 18"/>
            <p:cNvSpPr>
              <a:spLocks noChangeArrowheads="1"/>
            </p:cNvSpPr>
            <p:nvPr/>
          </p:nvSpPr>
          <p:spPr bwMode="auto">
            <a:xfrm rot="17100000">
              <a:off x="3988191" y="4985102"/>
              <a:ext cx="608266" cy="610398"/>
            </a:xfrm>
            <a:prstGeom prst="ellipse">
              <a:avLst/>
            </a:prstGeom>
            <a:noFill/>
            <a:ln>
              <a:noFill/>
            </a:ln>
          </p:spPr>
          <p:txBody>
            <a:bodyPr vert="horz" wrap="square" lIns="75291" tIns="37647" rIns="75291" bIns="37647" numCol="1" anchor="t" anchorCtr="0" compatLnSpc="1"/>
            <a:lstStyle/>
            <a:p>
              <a:pPr defTabSz="914400"/>
              <a:endParaRPr lang="id-ID" sz="1200">
                <a:ln>
                  <a:solidFill>
                    <a:srgbClr val="E7DEC9"/>
                  </a:solidFill>
                </a:ln>
                <a:solidFill>
                  <a:prstClr val="black"/>
                </a:solidFill>
                <a:latin typeface="Arial" panose="020B0604020202020204" pitchFamily="34" charset="0"/>
                <a:cs typeface="+mn-ea"/>
                <a:sym typeface="Arial" panose="020B0604020202020204" pitchFamily="34" charset="0"/>
              </a:endParaRPr>
            </a:p>
          </p:txBody>
        </p:sp>
        <p:sp>
          <p:nvSpPr>
            <p:cNvPr id="46" name="Text Placeholder 7"/>
            <p:cNvSpPr txBox="1"/>
            <p:nvPr/>
          </p:nvSpPr>
          <p:spPr>
            <a:xfrm>
              <a:off x="3994089" y="5054216"/>
              <a:ext cx="591683" cy="459605"/>
            </a:xfrm>
            <a:prstGeom prst="rect">
              <a:avLst/>
            </a:prstGeom>
          </p:spPr>
          <p:txBody>
            <a:bodyPr vert="horz" lIns="0" tIns="85539" rIns="0" bIns="85539"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s-ES_tradnl" sz="2400" b="0">
                  <a:solidFill>
                    <a:prstClr val="white"/>
                  </a:solidFill>
                  <a:latin typeface="Arial" panose="020B0604020202020204" pitchFamily="34" charset="0"/>
                  <a:cs typeface="+mn-ea"/>
                  <a:sym typeface="Arial" panose="020B0604020202020204" pitchFamily="34" charset="0"/>
                </a:rPr>
                <a:t>D</a:t>
              </a:r>
              <a:endParaRPr lang="es-ES_tradnl" sz="2400" b="0" dirty="0">
                <a:solidFill>
                  <a:prstClr val="white"/>
                </a:solidFill>
                <a:latin typeface="Arial" panose="020B0604020202020204" pitchFamily="34" charset="0"/>
                <a:cs typeface="+mn-ea"/>
                <a:sym typeface="Arial" panose="020B0604020202020204" pitchFamily="34" charset="0"/>
              </a:endParaRPr>
            </a:p>
          </p:txBody>
        </p:sp>
      </p:grpSp>
      <p:grpSp>
        <p:nvGrpSpPr>
          <p:cNvPr id="2" name="组合 1"/>
          <p:cNvGrpSpPr/>
          <p:nvPr/>
        </p:nvGrpSpPr>
        <p:grpSpPr>
          <a:xfrm>
            <a:off x="5138023" y="2186483"/>
            <a:ext cx="616979" cy="610443"/>
            <a:chOff x="4033456" y="2366809"/>
            <a:chExt cx="616978" cy="610443"/>
          </a:xfrm>
          <a:solidFill>
            <a:srgbClr val="BE000C"/>
          </a:solidFill>
        </p:grpSpPr>
        <p:sp>
          <p:nvSpPr>
            <p:cNvPr id="42" name="Oval 18"/>
            <p:cNvSpPr>
              <a:spLocks noChangeArrowheads="1"/>
            </p:cNvSpPr>
            <p:nvPr/>
          </p:nvSpPr>
          <p:spPr bwMode="auto">
            <a:xfrm>
              <a:off x="4042215" y="2366809"/>
              <a:ext cx="608219" cy="610443"/>
            </a:xfrm>
            <a:prstGeom prst="ellipse">
              <a:avLst/>
            </a:prstGeom>
            <a:grpFill/>
            <a:ln>
              <a:noFill/>
            </a:ln>
          </p:spPr>
          <p:txBody>
            <a:bodyPr vert="horz" wrap="square" lIns="75291" tIns="37647" rIns="75291" bIns="37647" numCol="1" anchor="t" anchorCtr="0" compatLnSpc="1"/>
            <a:lstStyle/>
            <a:p>
              <a:pPr defTabSz="914400"/>
              <a:endParaRPr lang="id-ID" sz="1200">
                <a:ln>
                  <a:solidFill>
                    <a:srgbClr val="E7DEC9"/>
                  </a:solidFill>
                </a:ln>
                <a:solidFill>
                  <a:prstClr val="black"/>
                </a:solidFill>
                <a:latin typeface="Arial" panose="020B0604020202020204" pitchFamily="34" charset="0"/>
                <a:cs typeface="+mn-ea"/>
                <a:sym typeface="Arial" panose="020B0604020202020204" pitchFamily="34" charset="0"/>
              </a:endParaRPr>
            </a:p>
          </p:txBody>
        </p:sp>
        <p:sp>
          <p:nvSpPr>
            <p:cNvPr id="44" name="Text Placeholder 7"/>
            <p:cNvSpPr txBox="1"/>
            <p:nvPr/>
          </p:nvSpPr>
          <p:spPr>
            <a:xfrm>
              <a:off x="4033456" y="2434893"/>
              <a:ext cx="591683" cy="459605"/>
            </a:xfrm>
            <a:prstGeom prst="rect">
              <a:avLst/>
            </a:prstGeom>
            <a:grpFill/>
          </p:spPr>
          <p:txBody>
            <a:bodyPr vert="horz" lIns="0" tIns="85539" rIns="0" bIns="85539"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s-ES_tradnl" sz="2400" b="0">
                  <a:solidFill>
                    <a:prstClr val="white"/>
                  </a:solidFill>
                  <a:latin typeface="Arial" panose="020B0604020202020204" pitchFamily="34" charset="0"/>
                  <a:cs typeface="+mn-ea"/>
                  <a:sym typeface="Arial" panose="020B0604020202020204" pitchFamily="34" charset="0"/>
                </a:rPr>
                <a:t>A</a:t>
              </a:r>
              <a:endParaRPr lang="es-ES_tradnl" sz="2400" b="0" dirty="0">
                <a:solidFill>
                  <a:prstClr val="white"/>
                </a:solidFill>
                <a:latin typeface="Arial" panose="020B0604020202020204" pitchFamily="34" charset="0"/>
                <a:cs typeface="+mn-ea"/>
                <a:sym typeface="Arial" panose="020B0604020202020204" pitchFamily="34" charset="0"/>
              </a:endParaRPr>
            </a:p>
          </p:txBody>
        </p:sp>
      </p:grpSp>
      <p:grpSp>
        <p:nvGrpSpPr>
          <p:cNvPr id="3" name="组合 2"/>
          <p:cNvGrpSpPr/>
          <p:nvPr/>
        </p:nvGrpSpPr>
        <p:grpSpPr>
          <a:xfrm>
            <a:off x="6645011" y="2464605"/>
            <a:ext cx="608219" cy="610443"/>
            <a:chOff x="7426657" y="2366809"/>
            <a:chExt cx="608218" cy="610443"/>
          </a:xfrm>
        </p:grpSpPr>
        <p:sp>
          <p:nvSpPr>
            <p:cNvPr id="25" name="Oval 18"/>
            <p:cNvSpPr>
              <a:spLocks noChangeArrowheads="1"/>
            </p:cNvSpPr>
            <p:nvPr/>
          </p:nvSpPr>
          <p:spPr bwMode="auto">
            <a:xfrm flipH="1">
              <a:off x="7426657" y="2366809"/>
              <a:ext cx="608218" cy="610443"/>
            </a:xfrm>
            <a:prstGeom prst="ellipse">
              <a:avLst/>
            </a:prstGeom>
            <a:noFill/>
            <a:ln>
              <a:noFill/>
            </a:ln>
          </p:spPr>
          <p:txBody>
            <a:bodyPr vert="horz" wrap="square" lIns="75291" tIns="37647" rIns="75291" bIns="37647" numCol="1" anchor="t" anchorCtr="0" compatLnSpc="1"/>
            <a:lstStyle/>
            <a:p>
              <a:pPr defTabSz="914400"/>
              <a:endParaRPr lang="id-ID" sz="1200">
                <a:ln>
                  <a:solidFill>
                    <a:srgbClr val="E7DEC9"/>
                  </a:solidFill>
                </a:ln>
                <a:solidFill>
                  <a:prstClr val="black"/>
                </a:solidFill>
                <a:latin typeface="Arial" panose="020B0604020202020204" pitchFamily="34" charset="0"/>
                <a:cs typeface="+mn-ea"/>
                <a:sym typeface="Arial" panose="020B0604020202020204" pitchFamily="34" charset="0"/>
              </a:endParaRPr>
            </a:p>
          </p:txBody>
        </p:sp>
        <p:sp>
          <p:nvSpPr>
            <p:cNvPr id="48" name="Text Placeholder 7"/>
            <p:cNvSpPr txBox="1"/>
            <p:nvPr/>
          </p:nvSpPr>
          <p:spPr>
            <a:xfrm>
              <a:off x="7442701" y="2434893"/>
              <a:ext cx="591683" cy="459605"/>
            </a:xfrm>
            <a:prstGeom prst="rect">
              <a:avLst/>
            </a:prstGeom>
          </p:spPr>
          <p:txBody>
            <a:bodyPr vert="horz" lIns="0" tIns="85539" rIns="0" bIns="85539"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s-ES_tradnl" sz="2400" b="0">
                  <a:solidFill>
                    <a:prstClr val="white"/>
                  </a:solidFill>
                  <a:latin typeface="Arial" panose="020B0604020202020204" pitchFamily="34" charset="0"/>
                  <a:cs typeface="+mn-ea"/>
                  <a:sym typeface="Arial" panose="020B0604020202020204" pitchFamily="34" charset="0"/>
                </a:rPr>
                <a:t>B</a:t>
              </a:r>
              <a:endParaRPr lang="es-ES_tradnl" sz="2400" b="0" dirty="0">
                <a:solidFill>
                  <a:prstClr val="white"/>
                </a:solidFill>
                <a:latin typeface="Arial" panose="020B0604020202020204" pitchFamily="34" charset="0"/>
                <a:cs typeface="+mn-ea"/>
                <a:sym typeface="Arial" panose="020B0604020202020204" pitchFamily="34" charset="0"/>
              </a:endParaRPr>
            </a:p>
          </p:txBody>
        </p:sp>
      </p:grpSp>
      <p:grpSp>
        <p:nvGrpSpPr>
          <p:cNvPr id="5" name="组合 4"/>
          <p:cNvGrpSpPr/>
          <p:nvPr/>
        </p:nvGrpSpPr>
        <p:grpSpPr>
          <a:xfrm>
            <a:off x="6517677" y="3900725"/>
            <a:ext cx="613776" cy="610443"/>
            <a:chOff x="7521340" y="4949859"/>
            <a:chExt cx="613776" cy="610443"/>
          </a:xfrm>
          <a:solidFill>
            <a:srgbClr val="BE000C"/>
          </a:solidFill>
        </p:grpSpPr>
        <p:sp>
          <p:nvSpPr>
            <p:cNvPr id="19" name="Oval 18"/>
            <p:cNvSpPr>
              <a:spLocks noChangeArrowheads="1"/>
            </p:cNvSpPr>
            <p:nvPr/>
          </p:nvSpPr>
          <p:spPr bwMode="auto">
            <a:xfrm rot="9900000">
              <a:off x="7526897" y="4949859"/>
              <a:ext cx="608219" cy="610443"/>
            </a:xfrm>
            <a:prstGeom prst="ellipse">
              <a:avLst/>
            </a:prstGeom>
            <a:grpFill/>
            <a:ln>
              <a:noFill/>
            </a:ln>
          </p:spPr>
          <p:txBody>
            <a:bodyPr vert="horz" wrap="square" lIns="75291" tIns="37647" rIns="75291" bIns="37647" numCol="1" anchor="t" anchorCtr="0" compatLnSpc="1"/>
            <a:lstStyle/>
            <a:p>
              <a:pPr defTabSz="914400"/>
              <a:endParaRPr lang="id-ID" sz="1200">
                <a:ln>
                  <a:solidFill>
                    <a:srgbClr val="E7DEC9"/>
                  </a:solidFill>
                </a:ln>
                <a:solidFill>
                  <a:prstClr val="black"/>
                </a:solidFill>
                <a:latin typeface="Arial" panose="020B0604020202020204" pitchFamily="34" charset="0"/>
                <a:cs typeface="+mn-ea"/>
                <a:sym typeface="Arial" panose="020B0604020202020204" pitchFamily="34" charset="0"/>
              </a:endParaRPr>
            </a:p>
          </p:txBody>
        </p:sp>
        <p:sp>
          <p:nvSpPr>
            <p:cNvPr id="50" name="Text Placeholder 7"/>
            <p:cNvSpPr txBox="1"/>
            <p:nvPr/>
          </p:nvSpPr>
          <p:spPr>
            <a:xfrm>
              <a:off x="7521340" y="5022676"/>
              <a:ext cx="591683" cy="459605"/>
            </a:xfrm>
            <a:prstGeom prst="rect">
              <a:avLst/>
            </a:prstGeom>
            <a:grpFill/>
          </p:spPr>
          <p:txBody>
            <a:bodyPr vert="horz" lIns="0" tIns="85539" rIns="0" bIns="85539"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s-ES_tradnl" sz="2400" b="0">
                  <a:solidFill>
                    <a:prstClr val="white"/>
                  </a:solidFill>
                  <a:latin typeface="Arial" panose="020B0604020202020204" pitchFamily="34" charset="0"/>
                  <a:cs typeface="+mn-ea"/>
                  <a:sym typeface="Arial" panose="020B0604020202020204" pitchFamily="34" charset="0"/>
                </a:rPr>
                <a:t>C</a:t>
              </a:r>
              <a:endParaRPr lang="es-ES_tradnl" sz="2400" b="0" dirty="0">
                <a:solidFill>
                  <a:prstClr val="white"/>
                </a:solidFill>
                <a:latin typeface="Arial" panose="020B0604020202020204" pitchFamily="34" charset="0"/>
                <a:cs typeface="+mn-ea"/>
                <a:sym typeface="Arial" panose="020B0604020202020204" pitchFamily="34" charset="0"/>
              </a:endParaRPr>
            </a:p>
          </p:txBody>
        </p:sp>
      </p:grpSp>
      <p:sp>
        <p:nvSpPr>
          <p:cNvPr id="37" name="TextBox 76"/>
          <p:cNvSpPr txBox="1"/>
          <p:nvPr/>
        </p:nvSpPr>
        <p:spPr>
          <a:xfrm>
            <a:off x="5334000" y="3202305"/>
            <a:ext cx="1427480" cy="368300"/>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pPr defTabSz="1219200"/>
            <a:r>
              <a:rPr lang="tr-TR" dirty="0">
                <a:solidFill>
                  <a:prstClr val="black"/>
                </a:solidFill>
                <a:uFillTx/>
                <a:latin typeface="Arial" panose="020B0604020202020204" pitchFamily="34" charset="0"/>
                <a:ea typeface="+mn-ea"/>
                <a:cs typeface="+mn-ea"/>
                <a:sym typeface="Arial" panose="020B0604020202020204" pitchFamily="34" charset="0"/>
              </a:rPr>
              <a:t>Avantajları</a:t>
            </a:r>
            <a:endParaRPr lang="tr-TR" dirty="0">
              <a:solidFill>
                <a:prstClr val="black"/>
              </a:solidFill>
              <a:uFillTx/>
              <a:latin typeface="Arial" panose="020B0604020202020204" pitchFamily="34" charset="0"/>
              <a:ea typeface="+mn-ea"/>
              <a:cs typeface="+mn-ea"/>
              <a:sym typeface="Arial" panose="020B0604020202020204" pitchFamily="34" charset="0"/>
            </a:endParaRPr>
          </a:p>
        </p:txBody>
      </p:sp>
      <p:pic>
        <p:nvPicPr>
          <p:cNvPr id="49" name="图片 48"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9525" y="5709084"/>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51" name="图片 50"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6" name="Text Box 5"/>
          <p:cNvSpPr txBox="1"/>
          <p:nvPr/>
        </p:nvSpPr>
        <p:spPr>
          <a:xfrm>
            <a:off x="7012940" y="4578985"/>
            <a:ext cx="5111115" cy="1476375"/>
          </a:xfrm>
          <a:prstGeom prst="rect">
            <a:avLst/>
          </a:prstGeom>
          <a:noFill/>
        </p:spPr>
        <p:txBody>
          <a:bodyPr wrap="square" rtlCol="0" anchor="t">
            <a:spAutoFit/>
          </a:bodyPr>
          <a:p>
            <a:r>
              <a:rPr lang="en-US"/>
              <a:t> Düşünme ve değerlendirme ihtiyacı gütmeksizin mekanik beceriler edinimi üzerine kurulmuş olan sistem her düzede yabancı dil öğrencisine uygundur.  </a:t>
            </a:r>
            <a:endParaRPr lang="en-US"/>
          </a:p>
          <a:p>
            <a:r>
              <a:rPr lang="en-US"/>
              <a:t>Dilbilgisini ihmal etmeden araç olarak öğretir</a:t>
            </a:r>
            <a:endParaRPr lang="en-US"/>
          </a:p>
        </p:txBody>
      </p:sp>
      <p:sp>
        <p:nvSpPr>
          <p:cNvPr id="7" name="Text Box 6"/>
          <p:cNvSpPr txBox="1"/>
          <p:nvPr/>
        </p:nvSpPr>
        <p:spPr>
          <a:xfrm>
            <a:off x="298450" y="777875"/>
            <a:ext cx="5130800" cy="1476375"/>
          </a:xfrm>
          <a:prstGeom prst="rect">
            <a:avLst/>
          </a:prstGeom>
          <a:noFill/>
        </p:spPr>
        <p:txBody>
          <a:bodyPr wrap="square" rtlCol="0" anchor="t">
            <a:spAutoFit/>
          </a:bodyPr>
          <a:p>
            <a:r>
              <a:rPr lang="en-US"/>
              <a:t> Sözlü iletişim becerisi kazandırmak hususunda diğerlerinden iyidir. </a:t>
            </a:r>
            <a:endParaRPr lang="en-US"/>
          </a:p>
          <a:p>
            <a:r>
              <a:rPr lang="en-US"/>
              <a:t> Yoğun sözlü alıştırmalar , öğrencilerin ifade farklılıklarını görmesine ve kendi anlatımlarını oluşturmalarını sağlar. </a:t>
            </a:r>
            <a:endParaRPr lang="en-US"/>
          </a:p>
        </p:txBody>
      </p:sp>
      <p:sp>
        <p:nvSpPr>
          <p:cNvPr id="8" name="Text Box 7"/>
          <p:cNvSpPr txBox="1"/>
          <p:nvPr/>
        </p:nvSpPr>
        <p:spPr>
          <a:xfrm>
            <a:off x="6826250" y="789940"/>
            <a:ext cx="6075680" cy="922020"/>
          </a:xfrm>
          <a:prstGeom prst="rect">
            <a:avLst/>
          </a:prstGeom>
          <a:noFill/>
        </p:spPr>
        <p:txBody>
          <a:bodyPr wrap="square" rtlCol="0" anchor="t">
            <a:spAutoFit/>
          </a:bodyPr>
          <a:p>
            <a:r>
              <a:rPr lang="en-US"/>
              <a:t> Dil- kültür ilişkisine bağlı kalınarak öğretim yapılması çağdaş eğitime uygundur.  </a:t>
            </a:r>
            <a:endParaRPr lang="en-US"/>
          </a:p>
          <a:p>
            <a:r>
              <a:rPr lang="en-US"/>
              <a:t>Normal ve akıcı hızda konuşulmasını önemser. </a:t>
            </a:r>
            <a:endParaRPr lang="en-US"/>
          </a:p>
        </p:txBody>
      </p:sp>
      <p:sp>
        <p:nvSpPr>
          <p:cNvPr id="9" name="Text Box 8"/>
          <p:cNvSpPr txBox="1"/>
          <p:nvPr/>
        </p:nvSpPr>
        <p:spPr>
          <a:xfrm>
            <a:off x="394335" y="4578985"/>
            <a:ext cx="4939665" cy="1198880"/>
          </a:xfrm>
          <a:prstGeom prst="rect">
            <a:avLst/>
          </a:prstGeom>
          <a:noFill/>
        </p:spPr>
        <p:txBody>
          <a:bodyPr wrap="square" rtlCol="0" anchor="t">
            <a:spAutoFit/>
          </a:bodyPr>
          <a:p>
            <a:r>
              <a:rPr lang="en-US"/>
              <a:t>İletişim ihtiyaçlarına uygun bir öğretim sırası izler. </a:t>
            </a:r>
            <a:endParaRPr lang="en-US"/>
          </a:p>
          <a:p>
            <a:r>
              <a:rPr lang="en-US"/>
              <a:t> Öğrencinin aktif katılımını sağlar. </a:t>
            </a:r>
            <a:endParaRPr lang="en-US"/>
          </a:p>
          <a:p>
            <a:r>
              <a:rPr lang="en-US"/>
              <a:t> Dili iletişim bağlamında kullandırarak öğretir.  </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sp>
        <p:nvSpPr>
          <p:cNvPr id="9" name="文本框 8"/>
          <p:cNvSpPr txBox="1"/>
          <p:nvPr/>
        </p:nvSpPr>
        <p:spPr>
          <a:xfrm>
            <a:off x="223520" y="1188085"/>
            <a:ext cx="4165600" cy="645160"/>
          </a:xfrm>
          <a:prstGeom prst="rect">
            <a:avLst/>
          </a:prstGeom>
          <a:noFill/>
        </p:spPr>
        <p:txBody>
          <a:bodyPr wrap="square" rtlCol="0">
            <a:spAutoFit/>
          </a:bodyPr>
          <a:lstStyle/>
          <a:p>
            <a:pPr algn="ctr"/>
            <a:r>
              <a:rPr lang="tr-TR" altLang="en-US" sz="3600" b="1" dirty="0">
                <a:solidFill>
                  <a:srgbClr val="BE000C"/>
                </a:solidFill>
                <a:latin typeface="Arial" panose="020B0604020202020204" pitchFamily="34" charset="0"/>
                <a:cs typeface="+mn-ea"/>
                <a:sym typeface="Arial" panose="020B0604020202020204" pitchFamily="34" charset="0"/>
              </a:rPr>
              <a:t>Eleştiriler</a:t>
            </a:r>
            <a:r>
              <a:rPr lang="en-US" altLang="zh-CN" sz="3600" b="1" dirty="0">
                <a:solidFill>
                  <a:srgbClr val="BE000C"/>
                </a:solidFill>
                <a:latin typeface="Arial" panose="020B0604020202020204" pitchFamily="34" charset="0"/>
                <a:cs typeface="+mn-ea"/>
                <a:sym typeface="Arial" panose="020B0604020202020204" pitchFamily="34" charset="0"/>
              </a:rPr>
              <a:t> </a:t>
            </a:r>
            <a:endParaRPr lang="en-US" altLang="zh-CN" sz="3600" b="1" dirty="0">
              <a:solidFill>
                <a:srgbClr val="BE000C"/>
              </a:solidFill>
              <a:latin typeface="Arial" panose="020B0604020202020204" pitchFamily="34" charset="0"/>
              <a:cs typeface="+mn-ea"/>
              <a:sym typeface="Arial" panose="020B0604020202020204" pitchFamily="34" charset="0"/>
            </a:endParaRPr>
          </a:p>
        </p:txBody>
      </p:sp>
      <p:pic>
        <p:nvPicPr>
          <p:cNvPr id="18" name="图片 1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8" name="图片 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2" name="Text Box 1"/>
          <p:cNvSpPr txBox="1"/>
          <p:nvPr/>
        </p:nvSpPr>
        <p:spPr>
          <a:xfrm>
            <a:off x="813435" y="1972310"/>
            <a:ext cx="10950575" cy="3692525"/>
          </a:xfrm>
          <a:prstGeom prst="rect">
            <a:avLst/>
          </a:prstGeom>
          <a:noFill/>
        </p:spPr>
        <p:txBody>
          <a:bodyPr wrap="square" rtlCol="0" anchor="t">
            <a:spAutoFit/>
          </a:bodyPr>
          <a:p>
            <a:pPr marL="285750" indent="-285750">
              <a:buFont typeface="Arial" panose="020B0604020202020204" pitchFamily="34" charset="0"/>
              <a:buChar char="•"/>
            </a:pPr>
            <a:r>
              <a:rPr lang="tr-TR" altLang="en-US"/>
              <a:t> </a:t>
            </a:r>
            <a:r>
              <a:rPr lang="en-US"/>
              <a:t>Öğrencilerin fiziki ve çevresel şartları farklı olması dolayısıyla her yerde aynı sonucu vermesi beklenemez. </a:t>
            </a:r>
            <a:endParaRPr lang="en-US"/>
          </a:p>
          <a:p>
            <a:pPr marL="285750" indent="-285750">
              <a:buFont typeface="Arial" panose="020B0604020202020204" pitchFamily="34" charset="0"/>
              <a:buChar char="•"/>
            </a:pPr>
            <a:r>
              <a:rPr lang="en-US"/>
              <a:t>Yetişkinler okuma ağırlıklı öğrendikleri için onlara uygun gelmez. </a:t>
            </a:r>
            <a:endParaRPr lang="en-US"/>
          </a:p>
          <a:p>
            <a:pPr marL="285750" indent="-285750">
              <a:buFont typeface="Arial" panose="020B0604020202020204" pitchFamily="34" charset="0"/>
              <a:buChar char="•"/>
            </a:pPr>
            <a:r>
              <a:rPr lang="en-US"/>
              <a:t> Sürekli konuşma kalıplarının ezberlenmesi öğrenciyi usandırır. </a:t>
            </a:r>
            <a:endParaRPr lang="en-US"/>
          </a:p>
          <a:p>
            <a:pPr marL="285750" indent="-285750">
              <a:buFont typeface="Arial" panose="020B0604020202020204" pitchFamily="34" charset="0"/>
              <a:buChar char="•"/>
            </a:pPr>
            <a:r>
              <a:rPr lang="en-US"/>
              <a:t> </a:t>
            </a:r>
            <a:r>
              <a:rPr lang="en-US" b="1" i="1">
                <a:solidFill>
                  <a:schemeClr val="tx1"/>
                </a:solidFill>
                <a:uFillTx/>
              </a:rPr>
              <a:t>Bağımsız düşünme ve üretim yeteneklerinin gelişimini engeller. </a:t>
            </a:r>
            <a:endParaRPr lang="en-US" b="1" i="1">
              <a:solidFill>
                <a:schemeClr val="tx1"/>
              </a:solidFill>
              <a:uFillTx/>
            </a:endParaRPr>
          </a:p>
          <a:p>
            <a:pPr marL="285750" indent="-285750">
              <a:buFont typeface="Arial" panose="020B0604020202020204" pitchFamily="34" charset="0"/>
              <a:buChar char="•"/>
            </a:pPr>
            <a:r>
              <a:rPr lang="en-US" b="1" i="1">
                <a:solidFill>
                  <a:schemeClr val="tx1"/>
                </a:solidFill>
                <a:uFillTx/>
              </a:rPr>
              <a:t> Uzun ve bıktırıcı tekrarlar başarılı öğrencilerin sıkılmalarına sebep olur. </a:t>
            </a:r>
            <a:r>
              <a:rPr lang="en-US"/>
              <a:t></a:t>
            </a:r>
            <a:endParaRPr lang="en-US"/>
          </a:p>
          <a:p>
            <a:pPr marL="285750" indent="-285750">
              <a:buFont typeface="Arial" panose="020B0604020202020204" pitchFamily="34" charset="0"/>
              <a:buChar char="•"/>
            </a:pPr>
            <a:r>
              <a:rPr lang="en-US"/>
              <a:t> Başlangıçta kitap kullanılmıyor olması kitaptan çalışamaya alışık olan öğrencilere pek hoş gelmez.</a:t>
            </a:r>
            <a:endParaRPr lang="en-US"/>
          </a:p>
          <a:p>
            <a:pPr marL="285750" indent="-285750">
              <a:buFont typeface="Arial" panose="020B0604020202020204" pitchFamily="34" charset="0"/>
              <a:buChar char="•"/>
            </a:pPr>
            <a:r>
              <a:rPr lang="en-US"/>
              <a:t>Okumaya az önem verilmesi yetişkin öğrenciler için uygun olmaz.  </a:t>
            </a:r>
            <a:endParaRPr lang="en-US"/>
          </a:p>
          <a:p>
            <a:pPr marL="285750" indent="-285750">
              <a:buFont typeface="Arial" panose="020B0604020202020204" pitchFamily="34" charset="0"/>
              <a:buChar char="•"/>
            </a:pPr>
            <a:r>
              <a:rPr lang="en-US" b="1" i="1">
                <a:solidFill>
                  <a:schemeClr val="tx1"/>
                </a:solidFill>
                <a:uFillTx/>
              </a:rPr>
              <a:t>Sadece duymaya dönük çalışılıyor olması , öğrencileri gizli ve yanlış notlar almaya iter. </a:t>
            </a:r>
            <a:endParaRPr lang="en-US"/>
          </a:p>
          <a:p>
            <a:pPr marL="285750" indent="-285750">
              <a:buFont typeface="Arial" panose="020B0604020202020204" pitchFamily="34" charset="0"/>
              <a:buChar char="•"/>
            </a:pPr>
            <a:r>
              <a:rPr lang="en-US"/>
              <a:t>Öğretmenin derse aşırı hazırlık yapması gerekir ve bu yorucudur. </a:t>
            </a:r>
            <a:endParaRPr lang="en-US"/>
          </a:p>
          <a:p>
            <a:pPr marL="285750" indent="-285750">
              <a:buFont typeface="Arial" panose="020B0604020202020204" pitchFamily="34" charset="0"/>
              <a:buChar char="•"/>
            </a:pPr>
            <a:r>
              <a:rPr lang="en-US"/>
              <a:t> Etkinlikler çeşitlilik arz etmediğinden öğrenciyi sıkar.  </a:t>
            </a:r>
            <a:endParaRPr lang="en-US"/>
          </a:p>
          <a:p>
            <a:pPr marL="285750" indent="-285750">
              <a:buFont typeface="Arial" panose="020B0604020202020204" pitchFamily="34" charset="0"/>
              <a:buChar char="•"/>
            </a:pPr>
            <a:r>
              <a:rPr lang="en-US"/>
              <a:t>Kelimeleri sözdiziminden daha önemli sayması dil öğretiminin bütünlük ilkesine aykırıdır. </a:t>
            </a:r>
            <a:endParaRPr lang="en-US"/>
          </a:p>
          <a:p>
            <a:pPr marL="285750" indent="-285750">
              <a:buFont typeface="Arial" panose="020B0604020202020204" pitchFamily="34" charset="0"/>
              <a:buChar char="•"/>
            </a:pPr>
            <a:r>
              <a:rPr lang="en-US"/>
              <a:t> </a:t>
            </a:r>
            <a:r>
              <a:rPr lang="en-US" b="1" i="1">
                <a:solidFill>
                  <a:schemeClr val="tx1"/>
                </a:solidFill>
                <a:uFillTx/>
              </a:rPr>
              <a:t>Alıştırma cümleleri genelde yapaydır</a:t>
            </a:r>
            <a:r>
              <a:rPr lang="en-US"/>
              <a:t>. </a:t>
            </a:r>
            <a:endParaRPr lang="en-US"/>
          </a:p>
          <a:p>
            <a:pPr marL="285750" indent="-285750">
              <a:buFont typeface="Arial" panose="020B0604020202020204" pitchFamily="34" charset="0"/>
              <a:buChar char="•"/>
            </a:pPr>
            <a:r>
              <a:rPr lang="en-US"/>
              <a:t> Problem çözme gibi işlemleri kullanmadığından dilbilgisi-çeviri yönteminden daha başarısızdır.</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sp>
        <p:nvSpPr>
          <p:cNvPr id="9" name="文本框 8"/>
          <p:cNvSpPr txBox="1"/>
          <p:nvPr/>
        </p:nvSpPr>
        <p:spPr>
          <a:xfrm>
            <a:off x="1074018" y="1920022"/>
            <a:ext cx="2567473" cy="645160"/>
          </a:xfrm>
          <a:prstGeom prst="rect">
            <a:avLst/>
          </a:prstGeom>
          <a:noFill/>
        </p:spPr>
        <p:txBody>
          <a:bodyPr wrap="square" rtlCol="0">
            <a:spAutoFit/>
          </a:bodyPr>
          <a:lstStyle/>
          <a:p>
            <a:pPr algn="ctr"/>
            <a:r>
              <a:rPr lang="tr-TR" sz="3600" b="1" dirty="0">
                <a:solidFill>
                  <a:srgbClr val="BE000C"/>
                </a:solidFill>
                <a:latin typeface="Arial" panose="020B0604020202020204" pitchFamily="34" charset="0"/>
                <a:cs typeface="+mn-ea"/>
                <a:sym typeface="Arial" panose="020B0604020202020204" pitchFamily="34" charset="0"/>
              </a:rPr>
              <a:t>Kaynakça</a:t>
            </a:r>
            <a:endParaRPr lang="tr-TR" sz="3600" b="1" dirty="0">
              <a:solidFill>
                <a:srgbClr val="BE000C"/>
              </a:solidFill>
              <a:latin typeface="Arial" panose="020B0604020202020204" pitchFamily="34" charset="0"/>
              <a:cs typeface="+mn-ea"/>
              <a:sym typeface="Arial" panose="020B0604020202020204" pitchFamily="34" charset="0"/>
            </a:endParaRPr>
          </a:p>
        </p:txBody>
      </p:sp>
      <p:pic>
        <p:nvPicPr>
          <p:cNvPr id="18" name="图片 1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cxnSp>
        <p:nvCxnSpPr>
          <p:cNvPr id="3" name="直接连接符 2"/>
          <p:cNvCxnSpPr/>
          <p:nvPr/>
        </p:nvCxnSpPr>
        <p:spPr>
          <a:xfrm>
            <a:off x="1384026" y="2916238"/>
            <a:ext cx="642551"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图片 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2" name="Text Box 1"/>
          <p:cNvSpPr txBox="1"/>
          <p:nvPr/>
        </p:nvSpPr>
        <p:spPr>
          <a:xfrm>
            <a:off x="546100" y="3240405"/>
            <a:ext cx="11386185" cy="2306955"/>
          </a:xfrm>
          <a:prstGeom prst="rect">
            <a:avLst/>
          </a:prstGeom>
          <a:noFill/>
        </p:spPr>
        <p:txBody>
          <a:bodyPr wrap="square" rtlCol="0" anchor="t">
            <a:spAutoFit/>
          </a:bodyPr>
          <a:p>
            <a:pPr marL="285750" indent="-285750">
              <a:buFont typeface="Arial" panose="020B0604020202020204" pitchFamily="34" charset="0"/>
              <a:buChar char="•"/>
            </a:pPr>
            <a:r>
              <a:rPr lang="en-US"/>
              <a:t>GÜR, Hakan; Dil Öğretim Yöntemleri (2): 1.Okuma Yöntemi, 2. İşitsel-Dilsel Yöntem , Dil Dergisi, (Ankara Üniversitesi, Tömer Yayınları, Sayı 34, Ağustos, 1995), ss. 42-47</a:t>
            </a:r>
            <a:endParaRPr lang="en-US"/>
          </a:p>
          <a:p>
            <a:pPr marL="285750" indent="-285750">
              <a:buFont typeface="Arial" panose="020B0604020202020204" pitchFamily="34" charset="0"/>
              <a:buChar char="•"/>
            </a:pPr>
            <a:r>
              <a:rPr lang="en-US"/>
              <a:t>Carroll, J. (1963). “Research on Teaching Foreign Languages”. In N. Gage (ed.), Handbook of Research on Language Teaching. (Chicago: RandMcNally). Pp. 1060-1100.</a:t>
            </a:r>
            <a:endParaRPr lang="en-US"/>
          </a:p>
          <a:p>
            <a:pPr marL="285750" indent="-285750">
              <a:buFont typeface="Arial" panose="020B0604020202020204" pitchFamily="34" charset="0"/>
              <a:buChar char="•"/>
            </a:pPr>
            <a:r>
              <a:rPr lang="en-US"/>
              <a:t>Richards, J. &amp; Rodgers, T. (2001). Approaches and Methods in Language Teaching. Cambridge: Cambridge University Press</a:t>
            </a:r>
            <a:endParaRPr lang="en-US"/>
          </a:p>
          <a:p>
            <a:pPr marL="285750" indent="-285750">
              <a:buFont typeface="Arial" panose="020B0604020202020204" pitchFamily="34" charset="0"/>
              <a:buChar char="•"/>
            </a:pPr>
            <a:r>
              <a:rPr lang="en-US"/>
              <a:t>Alemi, M. &amp; and Tavakoli, E. (2016) Iran University of Science and Technology 3rd International Conference on Applied Research in Language Studies www.ELSconf</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par>
                          <p:cTn id="11" fill="hold">
                            <p:stCondLst>
                              <p:cond delay="1537"/>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sp>
        <p:nvSpPr>
          <p:cNvPr id="8" name="文本框 7"/>
          <p:cNvSpPr txBox="1"/>
          <p:nvPr/>
        </p:nvSpPr>
        <p:spPr>
          <a:xfrm>
            <a:off x="4587240" y="1501140"/>
            <a:ext cx="3017520" cy="768350"/>
          </a:xfrm>
          <a:prstGeom prst="rect">
            <a:avLst/>
          </a:prstGeom>
          <a:noFill/>
        </p:spPr>
        <p:txBody>
          <a:bodyPr wrap="square" rtlCol="0">
            <a:spAutoFit/>
          </a:bodyPr>
          <a:lstStyle/>
          <a:p>
            <a:pPr algn="ctr" defTabSz="914400">
              <a:defRPr/>
            </a:pPr>
            <a:r>
              <a:rPr lang="tr-TR" altLang="en-US" sz="4400" b="1" dirty="0">
                <a:solidFill>
                  <a:srgbClr val="BE000C"/>
                </a:solidFill>
                <a:latin typeface="Arial" panose="020B0604020202020204" pitchFamily="34" charset="0"/>
                <a:cs typeface="+mn-ea"/>
                <a:sym typeface="Arial" panose="020B0604020202020204" pitchFamily="34" charset="0"/>
              </a:rPr>
              <a:t>İçerik</a:t>
            </a:r>
            <a:endParaRPr lang="tr-TR" altLang="en-US" sz="4400" b="1" dirty="0">
              <a:solidFill>
                <a:srgbClr val="BE000C"/>
              </a:solidFill>
              <a:latin typeface="Arial" panose="020B0604020202020204" pitchFamily="34" charset="0"/>
              <a:cs typeface="+mn-ea"/>
              <a:sym typeface="Arial" panose="020B0604020202020204" pitchFamily="34" charset="0"/>
            </a:endParaRPr>
          </a:p>
        </p:txBody>
      </p:sp>
      <p:pic>
        <p:nvPicPr>
          <p:cNvPr id="35" name="图片 34"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36" name="图片 3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2" name="Text Box 1"/>
          <p:cNvSpPr txBox="1"/>
          <p:nvPr/>
        </p:nvSpPr>
        <p:spPr>
          <a:xfrm>
            <a:off x="1863090" y="2573655"/>
            <a:ext cx="5237480" cy="2584450"/>
          </a:xfrm>
          <a:prstGeom prst="rect">
            <a:avLst/>
          </a:prstGeom>
          <a:noFill/>
        </p:spPr>
        <p:txBody>
          <a:bodyPr wrap="square" rtlCol="0" anchor="t">
            <a:spAutoFit/>
          </a:bodyPr>
          <a:p>
            <a:r>
              <a:rPr lang="en-US">
                <a:solidFill>
                  <a:schemeClr val="tx1"/>
                </a:solidFill>
                <a:uFillTx/>
                <a:ea typeface="DengXian" panose="02010600030101010101" charset="-122"/>
              </a:rPr>
              <a:t>T</a:t>
            </a:r>
            <a:r>
              <a:rPr lang="tr-TR">
                <a:solidFill>
                  <a:schemeClr val="tx1"/>
                </a:solidFill>
                <a:uFillTx/>
                <a:ea typeface="DengXian" panose="02010600030101010101" charset="-122"/>
              </a:rPr>
              <a:t>arihçe</a:t>
            </a:r>
            <a:endParaRPr lang="tr-TR">
              <a:solidFill>
                <a:schemeClr val="tx1"/>
              </a:solidFill>
              <a:uFillTx/>
              <a:ea typeface="DengXian" panose="02010600030101010101" charset="-122"/>
            </a:endParaRPr>
          </a:p>
          <a:p>
            <a:r>
              <a:rPr lang="tr-TR">
                <a:solidFill>
                  <a:schemeClr val="tx1"/>
                </a:solidFill>
                <a:uFillTx/>
                <a:ea typeface="DengXian" panose="02010600030101010101" charset="-122"/>
              </a:rPr>
              <a:t>Temel Özellikler</a:t>
            </a:r>
            <a:endParaRPr lang="en-US">
              <a:solidFill>
                <a:schemeClr val="tx1"/>
              </a:solidFill>
              <a:uFillTx/>
              <a:ea typeface="DengXian" panose="02010600030101010101" charset="-122"/>
            </a:endParaRPr>
          </a:p>
          <a:p>
            <a:r>
              <a:rPr lang="en-US">
                <a:solidFill>
                  <a:schemeClr val="tx1"/>
                </a:solidFill>
                <a:uFillTx/>
                <a:ea typeface="DengXian" panose="02010600030101010101" charset="-122"/>
              </a:rPr>
              <a:t>Öğretim Yaklaşımı </a:t>
            </a:r>
            <a:endParaRPr lang="en-US">
              <a:solidFill>
                <a:schemeClr val="tx1"/>
              </a:solidFill>
              <a:uFillTx/>
              <a:ea typeface="DengXian" panose="02010600030101010101" charset="-122"/>
            </a:endParaRPr>
          </a:p>
          <a:p>
            <a:r>
              <a:rPr lang="en-US">
                <a:solidFill>
                  <a:schemeClr val="tx1"/>
                </a:solidFill>
                <a:uFillTx/>
                <a:ea typeface="DengXian" panose="02010600030101010101" charset="-122"/>
              </a:rPr>
              <a:t>Öğretim Araç ve Teknikleri</a:t>
            </a:r>
            <a:endParaRPr lang="en-US">
              <a:solidFill>
                <a:schemeClr val="tx1"/>
              </a:solidFill>
              <a:uFillTx/>
              <a:ea typeface="DengXian" panose="02010600030101010101" charset="-122"/>
            </a:endParaRPr>
          </a:p>
          <a:p>
            <a:r>
              <a:rPr lang="en-US">
                <a:uFillTx/>
                <a:ea typeface="DengXian" panose="02010600030101010101" charset="-122"/>
                <a:sym typeface="+mn-ea"/>
              </a:rPr>
              <a:t>Öğretim Hedefleri </a:t>
            </a:r>
            <a:endParaRPr lang="en-US">
              <a:uFillTx/>
              <a:ea typeface="DengXian" panose="02010600030101010101" charset="-122"/>
              <a:sym typeface="+mn-ea"/>
            </a:endParaRPr>
          </a:p>
          <a:p>
            <a:r>
              <a:rPr lang="en-US">
                <a:solidFill>
                  <a:schemeClr val="tx1"/>
                </a:solidFill>
                <a:uFillTx/>
                <a:ea typeface="DengXian" panose="02010600030101010101" charset="-122"/>
              </a:rPr>
              <a:t>Öğrenci Görevleri </a:t>
            </a:r>
            <a:r>
              <a:rPr lang="tr-TR" altLang="en-US">
                <a:solidFill>
                  <a:schemeClr val="tx1"/>
                </a:solidFill>
                <a:uFillTx/>
                <a:ea typeface="DengXian" panose="02010600030101010101" charset="-122"/>
              </a:rPr>
              <a:t>-</a:t>
            </a:r>
            <a:r>
              <a:rPr lang="en-US">
                <a:solidFill>
                  <a:schemeClr val="tx1"/>
                </a:solidFill>
                <a:uFillTx/>
                <a:ea typeface="DengXian" panose="02010600030101010101" charset="-122"/>
              </a:rPr>
              <a:t>Öğretmen Görevleri</a:t>
            </a:r>
            <a:endParaRPr lang="en-US">
              <a:solidFill>
                <a:schemeClr val="tx1"/>
              </a:solidFill>
              <a:uFillTx/>
              <a:ea typeface="DengXian" panose="02010600030101010101" charset="-122"/>
            </a:endParaRPr>
          </a:p>
          <a:p>
            <a:r>
              <a:rPr lang="tr-TR" altLang="en-US">
                <a:solidFill>
                  <a:schemeClr val="tx1"/>
                </a:solidFill>
                <a:uFillTx/>
                <a:ea typeface="DengXian" panose="02010600030101010101" charset="-122"/>
              </a:rPr>
              <a:t>Avantajları</a:t>
            </a:r>
            <a:endParaRPr lang="en-US">
              <a:solidFill>
                <a:schemeClr val="tx1"/>
              </a:solidFill>
              <a:uFillTx/>
              <a:ea typeface="DengXian" panose="02010600030101010101" charset="-122"/>
            </a:endParaRPr>
          </a:p>
          <a:p>
            <a:r>
              <a:rPr lang="en-US">
                <a:solidFill>
                  <a:schemeClr val="tx1"/>
                </a:solidFill>
                <a:uFillTx/>
                <a:ea typeface="DengXian" panose="02010600030101010101" charset="-122"/>
              </a:rPr>
              <a:t>Eleştiriler  </a:t>
            </a:r>
            <a:endParaRPr lang="en-US">
              <a:solidFill>
                <a:schemeClr val="tx1"/>
              </a:solidFill>
              <a:uFillTx/>
              <a:ea typeface="DengXian" panose="02010600030101010101" charset="-122"/>
            </a:endParaRPr>
          </a:p>
          <a:p>
            <a:r>
              <a:rPr lang="tr-TR" altLang="en-US">
                <a:solidFill>
                  <a:schemeClr val="tx1"/>
                </a:solidFill>
                <a:uFillTx/>
                <a:ea typeface="DengXian" panose="02010600030101010101" charset="-122"/>
              </a:rPr>
              <a:t>Kaynakça</a:t>
            </a:r>
            <a:endParaRPr lang="tr-TR" altLang="en-US">
              <a:solidFill>
                <a:schemeClr val="tx1"/>
              </a:solidFill>
              <a:uFillTx/>
              <a:ea typeface="DengXian"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sp>
        <p:nvSpPr>
          <p:cNvPr id="9" name="文本框 8"/>
          <p:cNvSpPr txBox="1"/>
          <p:nvPr/>
        </p:nvSpPr>
        <p:spPr>
          <a:xfrm>
            <a:off x="1315953" y="1419642"/>
            <a:ext cx="2567473" cy="645160"/>
          </a:xfrm>
          <a:prstGeom prst="rect">
            <a:avLst/>
          </a:prstGeom>
          <a:noFill/>
        </p:spPr>
        <p:txBody>
          <a:bodyPr wrap="square" rtlCol="0">
            <a:spAutoFit/>
          </a:bodyPr>
          <a:lstStyle/>
          <a:p>
            <a:pPr algn="ctr"/>
            <a:r>
              <a:rPr lang="tr-TR" sz="3600" b="1" dirty="0">
                <a:solidFill>
                  <a:srgbClr val="BE000C"/>
                </a:solidFill>
                <a:latin typeface="Arial" panose="020B0604020202020204" pitchFamily="34" charset="0"/>
                <a:cs typeface="+mn-ea"/>
                <a:sym typeface="Arial" panose="020B0604020202020204" pitchFamily="34" charset="0"/>
              </a:rPr>
              <a:t>Tarihçe</a:t>
            </a:r>
            <a:endParaRPr lang="tr-TR" sz="3600" b="1" dirty="0">
              <a:solidFill>
                <a:srgbClr val="BE000C"/>
              </a:solidFill>
              <a:latin typeface="Arial" panose="020B0604020202020204" pitchFamily="34" charset="0"/>
              <a:cs typeface="+mn-ea"/>
              <a:sym typeface="Arial" panose="020B0604020202020204" pitchFamily="34" charset="0"/>
            </a:endParaRPr>
          </a:p>
        </p:txBody>
      </p:sp>
      <p:pic>
        <p:nvPicPr>
          <p:cNvPr id="18" name="图片 1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cxnSp>
        <p:nvCxnSpPr>
          <p:cNvPr id="3" name="直接连接符 2"/>
          <p:cNvCxnSpPr/>
          <p:nvPr/>
        </p:nvCxnSpPr>
        <p:spPr>
          <a:xfrm>
            <a:off x="1727835" y="2064385"/>
            <a:ext cx="8141335" cy="635"/>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pic>
        <p:nvPicPr>
          <p:cNvPr id="19" name="图片 18"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2" name="Text Box 1"/>
          <p:cNvSpPr txBox="1"/>
          <p:nvPr/>
        </p:nvSpPr>
        <p:spPr>
          <a:xfrm>
            <a:off x="1215390" y="2192020"/>
            <a:ext cx="10812145" cy="3969385"/>
          </a:xfrm>
          <a:prstGeom prst="rect">
            <a:avLst/>
          </a:prstGeom>
          <a:noFill/>
        </p:spPr>
        <p:txBody>
          <a:bodyPr wrap="square" rtlCol="0" anchor="t">
            <a:spAutoFit/>
          </a:bodyPr>
          <a:p>
            <a:r>
              <a:rPr lang="en-US"/>
              <a:t>Bu yöntemin apayrı bir öğretim yöntemi ve büyük bir etki olarak görüldüğü dönem oldukça kısa olmuştur. Sadece 1959’dan 1966’ya kadar sürmüştür. Bu dönemin başından itibaren hız kazanmasına rağmen sürekli eleştirilmiştir. sonuçta 1970 yılına gelindiğinde teorik ve pragmatik yönlerden ciddi biçimde eleştirilmiş ve yeni bir yöne duyulan gereksinim gitgide daha fazla dile getirilir hale gelmiştir.</a:t>
            </a:r>
            <a:endParaRPr lang="en-US"/>
          </a:p>
          <a:p>
            <a:r>
              <a:rPr lang="en-US"/>
              <a:t>İşitsel-dilsel yöntem Amerikan temelleri taşır.  Stern’in Fundamental Concepts Of Language Teaching adlı çalışmasından aktarılan bilgilere göre  işitsel-dilsel yöntemin temelleri İkinci Dünya Savaşı’nda Amerikan savaş dönemi dil programlarının “Ordu Yöntemi”nde bulunabilir. Moulton tarafından anlatılan ordu yönteminin teorisi ve uygulaması yine Moulton tarafından listelenen beş slogana dayanmaktaydı.</a:t>
            </a:r>
            <a:endParaRPr lang="en-US"/>
          </a:p>
          <a:p>
            <a:r>
              <a:rPr lang="en-US"/>
              <a:t>1.Dil yazma değil, konuşmadır.</a:t>
            </a:r>
            <a:endParaRPr lang="en-US"/>
          </a:p>
          <a:p>
            <a:r>
              <a:rPr lang="en-US"/>
              <a:t>2.Dil o dili ana dili olarak konuşanların konuştukları, ya da bizim onların konuşmaları gerektiğini düşündüğümüz şey değildir.</a:t>
            </a:r>
            <a:endParaRPr lang="en-US"/>
          </a:p>
          <a:p>
            <a:r>
              <a:rPr lang="en-US"/>
              <a:t>3.Diller birbirinden farklıdır.</a:t>
            </a:r>
            <a:endParaRPr lang="en-US"/>
          </a:p>
          <a:p>
            <a:r>
              <a:rPr lang="en-US"/>
              <a:t>4.Dil bir alışkanlıklar topluluğudur.</a:t>
            </a:r>
            <a:endParaRPr lang="en-US"/>
          </a:p>
          <a:p>
            <a:r>
              <a:rPr lang="en-US"/>
              <a:t>5.Dil hakkında öğretme, dili öğret.</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par>
                          <p:cTn id="11" fill="hold">
                            <p:stCondLst>
                              <p:cond delay="1424"/>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pic>
        <p:nvPicPr>
          <p:cNvPr id="18" name="图片 1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8" name="图片 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2" name="Picture 1" descr="time line"/>
          <p:cNvPicPr>
            <a:picLocks noChangeAspect="1"/>
          </p:cNvPicPr>
          <p:nvPr/>
        </p:nvPicPr>
        <p:blipFill>
          <a:blip r:embed="rId2"/>
          <a:stretch>
            <a:fillRect/>
          </a:stretch>
        </p:blipFill>
        <p:spPr>
          <a:xfrm>
            <a:off x="1628140" y="1713865"/>
            <a:ext cx="9668510" cy="42583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sp>
        <p:nvSpPr>
          <p:cNvPr id="9" name="文本框 8"/>
          <p:cNvSpPr txBox="1"/>
          <p:nvPr/>
        </p:nvSpPr>
        <p:spPr>
          <a:xfrm>
            <a:off x="956945" y="1569720"/>
            <a:ext cx="4138930" cy="645160"/>
          </a:xfrm>
          <a:prstGeom prst="rect">
            <a:avLst/>
          </a:prstGeom>
          <a:noFill/>
        </p:spPr>
        <p:txBody>
          <a:bodyPr wrap="square" rtlCol="0">
            <a:spAutoFit/>
          </a:bodyPr>
          <a:lstStyle/>
          <a:p>
            <a:pPr algn="ctr"/>
            <a:r>
              <a:rPr lang="tr-TR" altLang="en-US" sz="3600" b="1" dirty="0">
                <a:solidFill>
                  <a:srgbClr val="BE000C"/>
                </a:solidFill>
                <a:latin typeface="Arial" panose="020B0604020202020204" pitchFamily="34" charset="0"/>
                <a:cs typeface="+mn-ea"/>
                <a:sym typeface="Arial" panose="020B0604020202020204" pitchFamily="34" charset="0"/>
              </a:rPr>
              <a:t>Temel Özellikleri</a:t>
            </a:r>
            <a:endParaRPr lang="tr-TR" altLang="en-US" sz="3600" b="1" dirty="0">
              <a:solidFill>
                <a:srgbClr val="BE000C"/>
              </a:solidFill>
              <a:latin typeface="Arial" panose="020B0604020202020204" pitchFamily="34" charset="0"/>
              <a:cs typeface="+mn-ea"/>
              <a:sym typeface="Arial" panose="020B0604020202020204" pitchFamily="34" charset="0"/>
            </a:endParaRPr>
          </a:p>
        </p:txBody>
      </p:sp>
      <p:pic>
        <p:nvPicPr>
          <p:cNvPr id="18" name="图片 1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cxnSp>
        <p:nvCxnSpPr>
          <p:cNvPr id="3" name="直接连接符 2"/>
          <p:cNvCxnSpPr/>
          <p:nvPr/>
        </p:nvCxnSpPr>
        <p:spPr>
          <a:xfrm>
            <a:off x="1363706" y="2448878"/>
            <a:ext cx="642551"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图片 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2" name="Text Box 1"/>
          <p:cNvSpPr txBox="1"/>
          <p:nvPr/>
        </p:nvSpPr>
        <p:spPr>
          <a:xfrm>
            <a:off x="1052195" y="2676525"/>
            <a:ext cx="8910955" cy="3138170"/>
          </a:xfrm>
          <a:prstGeom prst="rect">
            <a:avLst/>
          </a:prstGeom>
          <a:noFill/>
        </p:spPr>
        <p:txBody>
          <a:bodyPr wrap="square" rtlCol="0" anchor="t">
            <a:spAutoFit/>
          </a:bodyPr>
          <a:p>
            <a:r>
              <a:rPr lang="en-US"/>
              <a:t>İşitsel-dilsel yöntem dil öğretiminin dil bilgisi ve psikolojiden türediğini açıkça savunan ilk dil öğretim yöntemidir. Bu yöntemi savunanlar, yöntemin bilimsel bir temele oturduğunu iddia ederler. Bilimsel disiplinlerden alınan prensiplerin kesin ve kullanılabilirbir form halinde dil öğretim malzemelerine ve günlük uygulamalara yansıyabileceğini gösterme çabasındadırlar.</a:t>
            </a:r>
            <a:endParaRPr lang="en-US"/>
          </a:p>
          <a:p>
            <a:r>
              <a:rPr lang="en-US">
                <a:sym typeface="+mn-ea"/>
              </a:rPr>
              <a:t> Kulak dil alışkanlığı yöntemi olarak da bilinir. Dinleme , anlama, konuşma becerilerinin kullanımıyla yabancı dili öğretmeye çalışır.  Psikolog Frederic Scinner in “ dil bir alışkanlık kazanmaktır” ilkesinden hareketle biçimlenmiştir.</a:t>
            </a:r>
            <a:endParaRPr lang="en-US"/>
          </a:p>
          <a:p>
            <a:endParaRPr lang="en-US"/>
          </a:p>
          <a:p>
            <a:r>
              <a:rPr lang="en-US"/>
              <a:t>“Bir dil her şeyden önce sosyal iletişim için bir sesler sistemidir; yazma, konuşma dilinin kaydedilmesi için ikincil bir türev sistemdir ”(Carroll, s.1963).</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par>
                          <p:cTn id="11" fill="hold">
                            <p:stCondLst>
                              <p:cond delay="2549"/>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17"/>
          <p:cNvSpPr/>
          <p:nvPr/>
        </p:nvSpPr>
        <p:spPr bwMode="auto">
          <a:xfrm>
            <a:off x="1199456" y="2180861"/>
            <a:ext cx="1942965" cy="3264363"/>
          </a:xfrm>
          <a:prstGeom prst="rect">
            <a:avLst/>
          </a:prstGeom>
          <a:solidFill>
            <a:schemeClr val="bg1">
              <a:alpha val="50000"/>
            </a:schemeClr>
          </a:solidFill>
          <a:ln w="9525" cap="flat">
            <a:solidFill>
              <a:srgbClr val="BE000C">
                <a:alpha val="50000"/>
              </a:srgbClr>
            </a:solidFill>
            <a:prstDash val="solid"/>
            <a:miter lim="800000"/>
            <a:headEnd type="none" w="med" len="med"/>
            <a:tailEnd type="none" w="med" len="med"/>
          </a:ln>
        </p:spPr>
        <p:txBody>
          <a:bodyPr lIns="0" tIns="0" rIns="0" bIns="0"/>
          <a:lstStyle/>
          <a:p>
            <a:endParaRPr lang="en-US" sz="2400">
              <a:latin typeface="Arial" panose="020B0604020202020204" pitchFamily="34" charset="0"/>
              <a:cs typeface="+mn-ea"/>
              <a:sym typeface="Arial" panose="020B0604020202020204" pitchFamily="34" charset="0"/>
            </a:endParaRPr>
          </a:p>
        </p:txBody>
      </p:sp>
      <p:sp>
        <p:nvSpPr>
          <p:cNvPr id="52" name="Rectangle 17"/>
          <p:cNvSpPr/>
          <p:nvPr/>
        </p:nvSpPr>
        <p:spPr bwMode="auto">
          <a:xfrm>
            <a:off x="3771462" y="2180861"/>
            <a:ext cx="1942965" cy="3264363"/>
          </a:xfrm>
          <a:prstGeom prst="rect">
            <a:avLst/>
          </a:prstGeom>
          <a:solidFill>
            <a:srgbClr val="BE000C">
              <a:alpha val="50000"/>
            </a:srgbClr>
          </a:solidFill>
          <a:ln w="9525" cap="flat">
            <a:solidFill>
              <a:srgbClr val="FF6570">
                <a:alpha val="50000"/>
              </a:srgbClr>
            </a:solidFill>
            <a:prstDash val="solid"/>
            <a:miter lim="800000"/>
            <a:headEnd type="none" w="med" len="med"/>
            <a:tailEnd type="none" w="med" len="med"/>
          </a:ln>
        </p:spPr>
        <p:txBody>
          <a:bodyPr lIns="0" tIns="0" rIns="0" bIns="0"/>
          <a:lstStyle/>
          <a:p>
            <a:endParaRPr lang="en-US" sz="2400">
              <a:latin typeface="Arial" panose="020B0604020202020204" pitchFamily="34" charset="0"/>
              <a:cs typeface="+mn-ea"/>
              <a:sym typeface="Arial" panose="020B0604020202020204" pitchFamily="34" charset="0"/>
            </a:endParaRPr>
          </a:p>
        </p:txBody>
      </p:sp>
      <p:sp>
        <p:nvSpPr>
          <p:cNvPr id="53" name="Rectangle 17"/>
          <p:cNvSpPr/>
          <p:nvPr/>
        </p:nvSpPr>
        <p:spPr bwMode="auto">
          <a:xfrm>
            <a:off x="6418992" y="2180861"/>
            <a:ext cx="1942965" cy="3264363"/>
          </a:xfrm>
          <a:prstGeom prst="rect">
            <a:avLst/>
          </a:prstGeom>
          <a:solidFill>
            <a:schemeClr val="bg1">
              <a:alpha val="50000"/>
            </a:schemeClr>
          </a:solidFill>
          <a:ln w="9525" cap="flat">
            <a:solidFill>
              <a:srgbClr val="BE000C">
                <a:alpha val="50000"/>
              </a:srgbClr>
            </a:solidFill>
            <a:prstDash val="solid"/>
            <a:miter lim="800000"/>
            <a:headEnd type="none" w="med" len="med"/>
            <a:tailEnd type="none" w="med" len="med"/>
          </a:ln>
        </p:spPr>
        <p:txBody>
          <a:bodyPr lIns="0" tIns="0" rIns="0" bIns="0"/>
          <a:lstStyle/>
          <a:p>
            <a:endParaRPr lang="en-US" sz="2400">
              <a:latin typeface="Arial" panose="020B0604020202020204" pitchFamily="34" charset="0"/>
              <a:cs typeface="+mn-ea"/>
              <a:sym typeface="Arial" panose="020B0604020202020204" pitchFamily="34" charset="0"/>
            </a:endParaRPr>
          </a:p>
        </p:txBody>
      </p:sp>
      <p:sp>
        <p:nvSpPr>
          <p:cNvPr id="54" name="Rectangle 17"/>
          <p:cNvSpPr/>
          <p:nvPr/>
        </p:nvSpPr>
        <p:spPr bwMode="auto">
          <a:xfrm>
            <a:off x="8969420" y="2180861"/>
            <a:ext cx="1942965" cy="3264363"/>
          </a:xfrm>
          <a:prstGeom prst="rect">
            <a:avLst/>
          </a:prstGeom>
          <a:solidFill>
            <a:srgbClr val="BE000C">
              <a:alpha val="50000"/>
            </a:srgbClr>
          </a:solidFill>
          <a:ln w="9525" cap="flat">
            <a:solidFill>
              <a:srgbClr val="FF6570">
                <a:alpha val="50000"/>
              </a:srgbClr>
            </a:solidFill>
            <a:prstDash val="solid"/>
            <a:miter lim="800000"/>
            <a:headEnd type="none" w="med" len="med"/>
            <a:tailEnd type="none" w="med" len="med"/>
          </a:ln>
        </p:spPr>
        <p:txBody>
          <a:bodyPr lIns="0" tIns="0" rIns="0" bIns="0"/>
          <a:lstStyle/>
          <a:p>
            <a:endParaRPr lang="en-US" sz="2400">
              <a:latin typeface="Arial" panose="020B0604020202020204" pitchFamily="34" charset="0"/>
              <a:cs typeface="+mn-ea"/>
              <a:sym typeface="Arial" panose="020B0604020202020204" pitchFamily="34" charset="0"/>
            </a:endParaRPr>
          </a:p>
        </p:txBody>
      </p:sp>
      <p:sp>
        <p:nvSpPr>
          <p:cNvPr id="23" name="Oval 7"/>
          <p:cNvSpPr/>
          <p:nvPr/>
        </p:nvSpPr>
        <p:spPr bwMode="auto">
          <a:xfrm>
            <a:off x="4333033" y="2450302"/>
            <a:ext cx="900545" cy="901268"/>
          </a:xfrm>
          <a:prstGeom prst="ellipse">
            <a:avLst/>
          </a:prstGeom>
          <a:solidFill>
            <a:srgbClr val="BE000C">
              <a:alpha val="89999"/>
            </a:srgbClr>
          </a:solidFill>
          <a:ln>
            <a:noFill/>
          </a:ln>
        </p:spPr>
        <p:txBody>
          <a:bodyPr lIns="0" tIns="0" rIns="0" bIns="0"/>
          <a:lstStyle/>
          <a:p>
            <a:endParaRPr lang="en-US" sz="2400">
              <a:latin typeface="Arial" panose="020B0604020202020204" pitchFamily="34" charset="0"/>
              <a:cs typeface="+mn-ea"/>
              <a:sym typeface="Arial" panose="020B0604020202020204" pitchFamily="34" charset="0"/>
            </a:endParaRPr>
          </a:p>
        </p:txBody>
      </p:sp>
      <p:sp>
        <p:nvSpPr>
          <p:cNvPr id="20" name="Oval 4"/>
          <p:cNvSpPr/>
          <p:nvPr/>
        </p:nvSpPr>
        <p:spPr bwMode="auto">
          <a:xfrm>
            <a:off x="1715028" y="2450302"/>
            <a:ext cx="901267" cy="901268"/>
          </a:xfrm>
          <a:prstGeom prst="ellipse">
            <a:avLst/>
          </a:prstGeom>
          <a:solidFill>
            <a:srgbClr val="BE000C">
              <a:alpha val="89999"/>
            </a:srgbClr>
          </a:solidFill>
          <a:ln>
            <a:noFill/>
          </a:ln>
        </p:spPr>
        <p:txBody>
          <a:bodyPr lIns="0" tIns="0" rIns="0" bIns="0"/>
          <a:lstStyle/>
          <a:p>
            <a:endParaRPr lang="en-US" sz="2400">
              <a:latin typeface="Arial" panose="020B0604020202020204" pitchFamily="34" charset="0"/>
              <a:cs typeface="+mn-ea"/>
              <a:sym typeface="Arial" panose="020B0604020202020204" pitchFamily="34" charset="0"/>
            </a:endParaRPr>
          </a:p>
        </p:txBody>
      </p:sp>
      <p:grpSp>
        <p:nvGrpSpPr>
          <p:cNvPr id="4" name="Group 3"/>
          <p:cNvGrpSpPr/>
          <p:nvPr/>
        </p:nvGrpSpPr>
        <p:grpSpPr>
          <a:xfrm>
            <a:off x="6956249" y="2450302"/>
            <a:ext cx="900545" cy="901268"/>
            <a:chOff x="5258922" y="2125758"/>
            <a:chExt cx="675409" cy="675951"/>
          </a:xfrm>
        </p:grpSpPr>
        <p:sp>
          <p:nvSpPr>
            <p:cNvPr id="26" name="Oval 10"/>
            <p:cNvSpPr/>
            <p:nvPr/>
          </p:nvSpPr>
          <p:spPr bwMode="auto">
            <a:xfrm>
              <a:off x="5258922" y="2125758"/>
              <a:ext cx="675409" cy="675951"/>
            </a:xfrm>
            <a:prstGeom prst="ellipse">
              <a:avLst/>
            </a:prstGeom>
            <a:solidFill>
              <a:srgbClr val="BE000C">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endParaRPr lang="en-US" sz="2400">
                <a:latin typeface="Arial" panose="020B0604020202020204" pitchFamily="34" charset="0"/>
                <a:cs typeface="+mn-ea"/>
                <a:sym typeface="Arial" panose="020B0604020202020204" pitchFamily="34" charset="0"/>
              </a:endParaRPr>
            </a:p>
          </p:txBody>
        </p:sp>
        <p:sp>
          <p:nvSpPr>
            <p:cNvPr id="102"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cs typeface="+mn-ea"/>
                <a:sym typeface="Arial" panose="020B0604020202020204" pitchFamily="34" charset="0"/>
              </a:endParaRPr>
            </a:p>
          </p:txBody>
        </p:sp>
      </p:grpSp>
      <p:grpSp>
        <p:nvGrpSpPr>
          <p:cNvPr id="63" name="组合 62"/>
          <p:cNvGrpSpPr/>
          <p:nvPr/>
        </p:nvGrpSpPr>
        <p:grpSpPr>
          <a:xfrm>
            <a:off x="1326693" y="3669677"/>
            <a:ext cx="1885316" cy="916967"/>
            <a:chOff x="1472836" y="2258204"/>
            <a:chExt cx="1413987" cy="687725"/>
          </a:xfrm>
        </p:grpSpPr>
        <p:sp>
          <p:nvSpPr>
            <p:cNvPr id="64" name="文本框 63"/>
            <p:cNvSpPr txBox="1"/>
            <p:nvPr/>
          </p:nvSpPr>
          <p:spPr>
            <a:xfrm>
              <a:off x="1472836" y="2595885"/>
              <a:ext cx="1292317" cy="350044"/>
            </a:xfrm>
            <a:prstGeom prst="rect">
              <a:avLst/>
            </a:prstGeom>
            <a:noFill/>
          </p:spPr>
          <p:txBody>
            <a:bodyPr wrap="square" rtlCol="0">
              <a:spAutoFit/>
            </a:bodyPr>
            <a:lstStyle/>
            <a:p>
              <a:pPr algn="ctr">
                <a:lnSpc>
                  <a:spcPct val="130000"/>
                </a:lnSpc>
              </a:pPr>
              <a:r>
                <a:rPr lang="tr-TR" altLang="en-US" sz="935">
                  <a:solidFill>
                    <a:schemeClr val="tx1">
                      <a:lumMod val="75000"/>
                      <a:lumOff val="25000"/>
                    </a:schemeClr>
                  </a:solidFill>
                  <a:latin typeface="Arial" panose="020B0604020202020204" pitchFamily="34" charset="0"/>
                  <a:cs typeface="+mn-ea"/>
                  <a:sym typeface="Arial" panose="020B0604020202020204" pitchFamily="34" charset="0"/>
                </a:rPr>
                <a:t>Ö</a:t>
              </a: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ğrenci duyduğu anda tekrarlar.</a:t>
              </a:r>
              <a:endParaRPr lang="en-US" altLang="zh-CN" sz="935">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65" name="TextBox 76"/>
            <p:cNvSpPr txBox="1"/>
            <p:nvPr/>
          </p:nvSpPr>
          <p:spPr>
            <a:xfrm>
              <a:off x="1472836" y="2258204"/>
              <a:ext cx="1413987" cy="345281"/>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r>
                <a:rPr lang="tr-TR" altLang="en-US" sz="2400" dirty="0">
                  <a:latin typeface="Arial" panose="020B0604020202020204" pitchFamily="34" charset="0"/>
                  <a:ea typeface="+mn-ea"/>
                  <a:cs typeface="+mn-ea"/>
                  <a:sym typeface="Arial" panose="020B0604020202020204" pitchFamily="34" charset="0"/>
                </a:rPr>
                <a:t>Tekrarlama</a:t>
              </a:r>
              <a:endParaRPr lang="tr-TR" altLang="en-US" sz="2400" dirty="0">
                <a:latin typeface="Arial" panose="020B0604020202020204" pitchFamily="34" charset="0"/>
                <a:ea typeface="+mn-ea"/>
                <a:cs typeface="+mn-ea"/>
                <a:sym typeface="Arial" panose="020B0604020202020204" pitchFamily="34" charset="0"/>
              </a:endParaRPr>
            </a:p>
          </p:txBody>
        </p:sp>
      </p:grpSp>
      <p:grpSp>
        <p:nvGrpSpPr>
          <p:cNvPr id="66" name="组合 65"/>
          <p:cNvGrpSpPr/>
          <p:nvPr/>
        </p:nvGrpSpPr>
        <p:grpSpPr>
          <a:xfrm>
            <a:off x="3921760" y="3658248"/>
            <a:ext cx="1723089" cy="1116356"/>
            <a:chOff x="1472836" y="2249632"/>
            <a:chExt cx="1292317" cy="837267"/>
          </a:xfrm>
        </p:grpSpPr>
        <p:sp>
          <p:nvSpPr>
            <p:cNvPr id="67" name="文本框 66"/>
            <p:cNvSpPr txBox="1"/>
            <p:nvPr/>
          </p:nvSpPr>
          <p:spPr>
            <a:xfrm>
              <a:off x="1472836" y="2595885"/>
              <a:ext cx="1292317" cy="491014"/>
            </a:xfrm>
            <a:prstGeom prst="rect">
              <a:avLst/>
            </a:prstGeom>
            <a:noFill/>
          </p:spPr>
          <p:txBody>
            <a:bodyPr wrap="square" rtlCol="0">
              <a:spAutoFit/>
            </a:bodyPr>
            <a:lstStyle/>
            <a:p>
              <a:pPr algn="ctr">
                <a:lnSpc>
                  <a:spcPct val="130000"/>
                </a:lnSpc>
              </a:pP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Cümledeki bir kelime tekrarlandığında başka bir biçimde görünür.</a:t>
              </a:r>
              <a:endParaRPr lang="en-US" altLang="zh-CN" sz="935">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68" name="TextBox 76"/>
            <p:cNvSpPr txBox="1"/>
            <p:nvPr/>
          </p:nvSpPr>
          <p:spPr>
            <a:xfrm>
              <a:off x="1542369" y="2249632"/>
              <a:ext cx="914400" cy="345281"/>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r>
                <a:rPr lang="tr-TR" altLang="en-US" sz="2400">
                  <a:latin typeface="Arial" panose="020B0604020202020204" pitchFamily="34" charset="0"/>
                  <a:ea typeface="+mn-ea"/>
                  <a:cs typeface="+mn-ea"/>
                  <a:sym typeface="Arial" panose="020B0604020202020204" pitchFamily="34" charset="0"/>
                </a:rPr>
                <a:t>Çekim</a:t>
              </a:r>
              <a:endParaRPr lang="tr-TR" altLang="en-US" sz="2400" dirty="0">
                <a:latin typeface="Arial" panose="020B0604020202020204" pitchFamily="34" charset="0"/>
                <a:ea typeface="+mn-ea"/>
                <a:cs typeface="+mn-ea"/>
                <a:sym typeface="Arial" panose="020B0604020202020204" pitchFamily="34" charset="0"/>
              </a:endParaRPr>
            </a:p>
          </p:txBody>
        </p:sp>
      </p:grpSp>
      <p:grpSp>
        <p:nvGrpSpPr>
          <p:cNvPr id="69" name="组合 68"/>
          <p:cNvGrpSpPr/>
          <p:nvPr/>
        </p:nvGrpSpPr>
        <p:grpSpPr>
          <a:xfrm>
            <a:off x="6419035" y="3659517"/>
            <a:ext cx="1820880" cy="927127"/>
            <a:chOff x="1399493" y="2250584"/>
            <a:chExt cx="1365660" cy="695345"/>
          </a:xfrm>
        </p:grpSpPr>
        <p:sp>
          <p:nvSpPr>
            <p:cNvPr id="70" name="文本框 69"/>
            <p:cNvSpPr txBox="1"/>
            <p:nvPr/>
          </p:nvSpPr>
          <p:spPr>
            <a:xfrm>
              <a:off x="1472836" y="2595885"/>
              <a:ext cx="1292317" cy="350044"/>
            </a:xfrm>
            <a:prstGeom prst="rect">
              <a:avLst/>
            </a:prstGeom>
            <a:noFill/>
          </p:spPr>
          <p:txBody>
            <a:bodyPr wrap="square" rtlCol="0">
              <a:spAutoFit/>
            </a:bodyPr>
            <a:lstStyle/>
            <a:p>
              <a:pPr algn="ctr">
                <a:lnSpc>
                  <a:spcPct val="130000"/>
                </a:lnSpc>
              </a:pP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 </a:t>
              </a:r>
              <a:r>
                <a:rPr lang="tr-TR" altLang="en-US" sz="935">
                  <a:solidFill>
                    <a:schemeClr val="tx1">
                      <a:lumMod val="75000"/>
                      <a:lumOff val="25000"/>
                    </a:schemeClr>
                  </a:solidFill>
                  <a:latin typeface="Arial" panose="020B0604020202020204" pitchFamily="34" charset="0"/>
                  <a:cs typeface="+mn-ea"/>
                  <a:sym typeface="Arial" panose="020B0604020202020204" pitchFamily="34" charset="0"/>
                </a:rPr>
                <a:t>B</a:t>
              </a: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ir sözcük </a:t>
              </a:r>
              <a:r>
                <a:rPr lang="tr-TR" altLang="en-US" sz="935">
                  <a:solidFill>
                    <a:schemeClr val="tx1">
                      <a:lumMod val="75000"/>
                      <a:lumOff val="25000"/>
                    </a:schemeClr>
                  </a:solidFill>
                  <a:latin typeface="Arial" panose="020B0604020202020204" pitchFamily="34" charset="0"/>
                  <a:cs typeface="+mn-ea"/>
                  <a:sym typeface="Arial" panose="020B0604020202020204" pitchFamily="34" charset="0"/>
                </a:rPr>
                <a:t>yeni bir sözcük ile </a:t>
              </a: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değiştirilir.</a:t>
              </a:r>
              <a:endParaRPr lang="en-US" altLang="zh-CN" sz="935">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71" name="TextBox 76"/>
            <p:cNvSpPr txBox="1"/>
            <p:nvPr/>
          </p:nvSpPr>
          <p:spPr>
            <a:xfrm>
              <a:off x="1399493" y="2250584"/>
              <a:ext cx="1344930" cy="345281"/>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r>
                <a:rPr lang="tr-TR" altLang="en-US" sz="2400">
                  <a:latin typeface="Arial" panose="020B0604020202020204" pitchFamily="34" charset="0"/>
                  <a:ea typeface="+mn-ea"/>
                  <a:cs typeface="+mn-ea"/>
                  <a:sym typeface="Arial" panose="020B0604020202020204" pitchFamily="34" charset="0"/>
                </a:rPr>
                <a:t>Değiştirme</a:t>
              </a:r>
              <a:endParaRPr lang="tr-TR" altLang="en-US" sz="2400" dirty="0">
                <a:latin typeface="Arial" panose="020B0604020202020204" pitchFamily="34" charset="0"/>
                <a:ea typeface="+mn-ea"/>
                <a:cs typeface="+mn-ea"/>
                <a:sym typeface="Arial" panose="020B0604020202020204" pitchFamily="34" charset="0"/>
              </a:endParaRPr>
            </a:p>
          </p:txBody>
        </p:sp>
      </p:grpSp>
      <p:grpSp>
        <p:nvGrpSpPr>
          <p:cNvPr id="72" name="组合 71"/>
          <p:cNvGrpSpPr/>
          <p:nvPr/>
        </p:nvGrpSpPr>
        <p:grpSpPr>
          <a:xfrm>
            <a:off x="8212735" y="3669677"/>
            <a:ext cx="3428365" cy="916967"/>
            <a:chOff x="798467" y="2258204"/>
            <a:chExt cx="2571274" cy="687725"/>
          </a:xfrm>
        </p:grpSpPr>
        <p:sp>
          <p:nvSpPr>
            <p:cNvPr id="73" name="文本框 72"/>
            <p:cNvSpPr txBox="1"/>
            <p:nvPr/>
          </p:nvSpPr>
          <p:spPr>
            <a:xfrm>
              <a:off x="1472836" y="2595885"/>
              <a:ext cx="1292317" cy="350044"/>
            </a:xfrm>
            <a:prstGeom prst="rect">
              <a:avLst/>
            </a:prstGeom>
            <a:noFill/>
          </p:spPr>
          <p:txBody>
            <a:bodyPr wrap="square" rtlCol="0">
              <a:spAutoFit/>
            </a:bodyPr>
            <a:lstStyle/>
            <a:p>
              <a:pPr algn="ctr">
                <a:lnSpc>
                  <a:spcPct val="130000"/>
                </a:lnSpc>
              </a:pPr>
              <a:r>
                <a:rPr lang="tr-TR" altLang="en-US" sz="935">
                  <a:solidFill>
                    <a:schemeClr val="tx1">
                      <a:lumMod val="75000"/>
                      <a:lumOff val="25000"/>
                    </a:schemeClr>
                  </a:solidFill>
                  <a:latin typeface="Arial" panose="020B0604020202020204" pitchFamily="34" charset="0"/>
                  <a:cs typeface="+mn-ea"/>
                  <a:sym typeface="Arial" panose="020B0604020202020204" pitchFamily="34" charset="0"/>
                </a:rPr>
                <a:t>Ö</a:t>
              </a: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ğrenci bir ifadeyi </a:t>
              </a:r>
              <a:r>
                <a:rPr lang="tr-TR" altLang="en-US" sz="935">
                  <a:solidFill>
                    <a:schemeClr val="tx1">
                      <a:lumMod val="75000"/>
                      <a:lumOff val="25000"/>
                    </a:schemeClr>
                  </a:solidFill>
                  <a:latin typeface="Arial" panose="020B0604020202020204" pitchFamily="34" charset="0"/>
                  <a:cs typeface="+mn-ea"/>
                  <a:sym typeface="Arial" panose="020B0604020202020204" pitchFamily="34" charset="0"/>
                </a:rPr>
                <a:t>başka bir biçimde</a:t>
              </a:r>
              <a:r>
                <a:rPr lang="en-US" altLang="zh-CN" sz="935">
                  <a:solidFill>
                    <a:schemeClr val="tx1">
                      <a:lumMod val="75000"/>
                      <a:lumOff val="25000"/>
                    </a:schemeClr>
                  </a:solidFill>
                  <a:latin typeface="Arial" panose="020B0604020202020204" pitchFamily="34" charset="0"/>
                  <a:cs typeface="+mn-ea"/>
                  <a:sym typeface="Arial" panose="020B0604020202020204" pitchFamily="34" charset="0"/>
                </a:rPr>
                <a:t> yeniden ifade eder.</a:t>
              </a:r>
              <a:endParaRPr lang="en-US" altLang="zh-CN" sz="935">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74" name="TextBox 76"/>
            <p:cNvSpPr txBox="1"/>
            <p:nvPr/>
          </p:nvSpPr>
          <p:spPr>
            <a:xfrm>
              <a:off x="798467" y="2258204"/>
              <a:ext cx="2571274" cy="345281"/>
            </a:xfrm>
            <a:prstGeom prst="rect">
              <a:avLst/>
            </a:prstGeom>
            <a:noFill/>
          </p:spPr>
          <p:txBody>
            <a:bodyPr wrap="square" rtlCol="0">
              <a:spAutoFit/>
            </a:bodyPr>
            <a:lstStyle>
              <a:defPPr>
                <a:defRPr lang="zh-CN"/>
              </a:defPPr>
              <a:lvl1pPr algn="ctr">
                <a:defRPr>
                  <a:latin typeface="Microsoft YaHei" panose="020B0503020204020204" charset="-122"/>
                  <a:ea typeface="Microsoft YaHei" panose="020B0503020204020204" charset="-122"/>
                </a:defRPr>
              </a:lvl1pPr>
            </a:lstStyle>
            <a:p>
              <a:r>
                <a:rPr lang="tr-TR" altLang="en-US" sz="2400">
                  <a:latin typeface="Arial" panose="020B0604020202020204" pitchFamily="34" charset="0"/>
                  <a:ea typeface="+mn-ea"/>
                  <a:cs typeface="+mn-ea"/>
                  <a:sym typeface="Arial" panose="020B0604020202020204" pitchFamily="34" charset="0"/>
                </a:rPr>
                <a:t>Yeniden düzenleme</a:t>
              </a:r>
              <a:endParaRPr lang="tr-TR" altLang="en-US" sz="2400" dirty="0">
                <a:latin typeface="Arial" panose="020B0604020202020204" pitchFamily="34" charset="0"/>
                <a:ea typeface="+mn-ea"/>
                <a:cs typeface="+mn-ea"/>
                <a:sym typeface="Arial" panose="020B0604020202020204" pitchFamily="34" charset="0"/>
              </a:endParaRPr>
            </a:p>
          </p:txBody>
        </p:sp>
      </p:grpSp>
      <p:sp>
        <p:nvSpPr>
          <p:cNvPr id="77" name="Freeform 32"/>
          <p:cNvSpPr/>
          <p:nvPr/>
        </p:nvSpPr>
        <p:spPr bwMode="auto">
          <a:xfrm>
            <a:off x="4559830" y="2731493"/>
            <a:ext cx="480053" cy="38434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pPr defTabSz="1219200">
              <a:defRPr/>
            </a:pPr>
            <a:endParaRPr lang="en-US" sz="2400">
              <a:solidFill>
                <a:prstClr val="black"/>
              </a:solidFill>
              <a:latin typeface="Arial" panose="020B0604020202020204" pitchFamily="34" charset="0"/>
              <a:cs typeface="+mn-ea"/>
              <a:sym typeface="Arial" panose="020B0604020202020204" pitchFamily="34" charset="0"/>
            </a:endParaRPr>
          </a:p>
        </p:txBody>
      </p:sp>
      <p:pic>
        <p:nvPicPr>
          <p:cNvPr id="31" name="图片 30"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0" y="5688129"/>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32" name="图片 31"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3" name="Freeform 32"/>
          <p:cNvSpPr/>
          <p:nvPr/>
        </p:nvSpPr>
        <p:spPr bwMode="auto">
          <a:xfrm>
            <a:off x="1925215" y="2687043"/>
            <a:ext cx="480053" cy="38434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p>
            <a:pPr defTabSz="1219200">
              <a:defRPr/>
            </a:pPr>
            <a:endParaRPr lang="en-US" sz="2400">
              <a:solidFill>
                <a:prstClr val="black"/>
              </a:solidFill>
              <a:latin typeface="Arial" panose="020B0604020202020204" pitchFamily="34" charset="0"/>
              <a:cs typeface="+mn-ea"/>
              <a:sym typeface="Arial" panose="020B0604020202020204" pitchFamily="34" charset="0"/>
            </a:endParaRPr>
          </a:p>
        </p:txBody>
      </p:sp>
      <p:grpSp>
        <p:nvGrpSpPr>
          <p:cNvPr id="5" name="Group 4"/>
          <p:cNvGrpSpPr/>
          <p:nvPr/>
        </p:nvGrpSpPr>
        <p:grpSpPr>
          <a:xfrm>
            <a:off x="9490534" y="2477607"/>
            <a:ext cx="900545" cy="901268"/>
            <a:chOff x="5258922" y="2125758"/>
            <a:chExt cx="675409" cy="675951"/>
          </a:xfrm>
        </p:grpSpPr>
        <p:sp>
          <p:nvSpPr>
            <p:cNvPr id="6" name="Oval 10"/>
            <p:cNvSpPr/>
            <p:nvPr/>
          </p:nvSpPr>
          <p:spPr bwMode="auto">
            <a:xfrm>
              <a:off x="5258922" y="2125758"/>
              <a:ext cx="675409" cy="675951"/>
            </a:xfrm>
            <a:prstGeom prst="ellipse">
              <a:avLst/>
            </a:prstGeom>
            <a:solidFill>
              <a:srgbClr val="BE000C">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p>
              <a:endParaRPr lang="en-US" sz="2400">
                <a:latin typeface="Arial" panose="020B0604020202020204" pitchFamily="34" charset="0"/>
                <a:cs typeface="+mn-ea"/>
                <a:sym typeface="Arial" panose="020B0604020202020204" pitchFamily="34" charset="0"/>
              </a:endParaRPr>
            </a:p>
          </p:txBody>
        </p:sp>
        <p:sp>
          <p:nvSpPr>
            <p:cNvPr id="7"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p>
              <a:endParaRPr lang="en-US" sz="2400">
                <a:latin typeface="Arial" panose="020B0604020202020204" pitchFamily="34" charset="0"/>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6"/>
          <p:cNvSpPr>
            <a:spLocks noEditPoints="1"/>
          </p:cNvSpPr>
          <p:nvPr/>
        </p:nvSpPr>
        <p:spPr bwMode="auto">
          <a:xfrm>
            <a:off x="2512673" y="3362097"/>
            <a:ext cx="430236" cy="430236"/>
          </a:xfrm>
          <a:custGeom>
            <a:avLst/>
            <a:gdLst>
              <a:gd name="T0" fmla="*/ 120 w 128"/>
              <a:gd name="T1" fmla="*/ 0 h 128"/>
              <a:gd name="T2" fmla="*/ 8 w 128"/>
              <a:gd name="T3" fmla="*/ 0 h 128"/>
              <a:gd name="T4" fmla="*/ 0 w 128"/>
              <a:gd name="T5" fmla="*/ 8 h 128"/>
              <a:gd name="T6" fmla="*/ 0 w 128"/>
              <a:gd name="T7" fmla="*/ 92 h 128"/>
              <a:gd name="T8" fmla="*/ 8 w 128"/>
              <a:gd name="T9" fmla="*/ 100 h 128"/>
              <a:gd name="T10" fmla="*/ 120 w 128"/>
              <a:gd name="T11" fmla="*/ 100 h 128"/>
              <a:gd name="T12" fmla="*/ 128 w 128"/>
              <a:gd name="T13" fmla="*/ 92 h 128"/>
              <a:gd name="T14" fmla="*/ 128 w 128"/>
              <a:gd name="T15" fmla="*/ 8 h 128"/>
              <a:gd name="T16" fmla="*/ 120 w 128"/>
              <a:gd name="T17" fmla="*/ 0 h 128"/>
              <a:gd name="T18" fmla="*/ 120 w 128"/>
              <a:gd name="T19" fmla="*/ 72 h 128"/>
              <a:gd name="T20" fmla="*/ 112 w 128"/>
              <a:gd name="T21" fmla="*/ 80 h 128"/>
              <a:gd name="T22" fmla="*/ 16 w 128"/>
              <a:gd name="T23" fmla="*/ 80 h 128"/>
              <a:gd name="T24" fmla="*/ 8 w 128"/>
              <a:gd name="T25" fmla="*/ 72 h 128"/>
              <a:gd name="T26" fmla="*/ 8 w 128"/>
              <a:gd name="T27" fmla="*/ 16 h 128"/>
              <a:gd name="T28" fmla="*/ 16 w 128"/>
              <a:gd name="T29" fmla="*/ 8 h 128"/>
              <a:gd name="T30" fmla="*/ 112 w 128"/>
              <a:gd name="T31" fmla="*/ 8 h 128"/>
              <a:gd name="T32" fmla="*/ 120 w 128"/>
              <a:gd name="T33" fmla="*/ 16 h 128"/>
              <a:gd name="T34" fmla="*/ 120 w 128"/>
              <a:gd name="T35" fmla="*/ 72 h 128"/>
              <a:gd name="T36" fmla="*/ 72 w 128"/>
              <a:gd name="T37" fmla="*/ 104 h 128"/>
              <a:gd name="T38" fmla="*/ 76 w 128"/>
              <a:gd name="T39" fmla="*/ 108 h 128"/>
              <a:gd name="T40" fmla="*/ 76 w 128"/>
              <a:gd name="T41" fmla="*/ 112 h 128"/>
              <a:gd name="T42" fmla="*/ 79 w 128"/>
              <a:gd name="T43" fmla="*/ 118 h 128"/>
              <a:gd name="T44" fmla="*/ 89 w 128"/>
              <a:gd name="T45" fmla="*/ 126 h 128"/>
              <a:gd name="T46" fmla="*/ 88 w 128"/>
              <a:gd name="T47" fmla="*/ 128 h 128"/>
              <a:gd name="T48" fmla="*/ 40 w 128"/>
              <a:gd name="T49" fmla="*/ 128 h 128"/>
              <a:gd name="T50" fmla="*/ 39 w 128"/>
              <a:gd name="T51" fmla="*/ 126 h 128"/>
              <a:gd name="T52" fmla="*/ 49 w 128"/>
              <a:gd name="T53" fmla="*/ 118 h 128"/>
              <a:gd name="T54" fmla="*/ 52 w 128"/>
              <a:gd name="T55" fmla="*/ 112 h 128"/>
              <a:gd name="T56" fmla="*/ 52 w 128"/>
              <a:gd name="T57" fmla="*/ 108 h 128"/>
              <a:gd name="T58" fmla="*/ 56 w 128"/>
              <a:gd name="T59" fmla="*/ 104 h 128"/>
              <a:gd name="T60" fmla="*/ 72 w 128"/>
              <a:gd name="T61"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0" y="0"/>
                </a:moveTo>
                <a:cubicBezTo>
                  <a:pt x="8" y="0"/>
                  <a:pt x="8" y="0"/>
                  <a:pt x="8" y="0"/>
                </a:cubicBezTo>
                <a:cubicBezTo>
                  <a:pt x="4" y="0"/>
                  <a:pt x="0" y="4"/>
                  <a:pt x="0" y="8"/>
                </a:cubicBezTo>
                <a:cubicBezTo>
                  <a:pt x="0" y="92"/>
                  <a:pt x="0" y="92"/>
                  <a:pt x="0" y="92"/>
                </a:cubicBezTo>
                <a:cubicBezTo>
                  <a:pt x="0" y="96"/>
                  <a:pt x="4" y="100"/>
                  <a:pt x="8" y="100"/>
                </a:cubicBezTo>
                <a:cubicBezTo>
                  <a:pt x="120" y="100"/>
                  <a:pt x="120" y="100"/>
                  <a:pt x="120" y="100"/>
                </a:cubicBezTo>
                <a:cubicBezTo>
                  <a:pt x="124" y="100"/>
                  <a:pt x="128" y="96"/>
                  <a:pt x="128" y="92"/>
                </a:cubicBezTo>
                <a:cubicBezTo>
                  <a:pt x="128" y="8"/>
                  <a:pt x="128" y="8"/>
                  <a:pt x="128" y="8"/>
                </a:cubicBezTo>
                <a:cubicBezTo>
                  <a:pt x="128" y="4"/>
                  <a:pt x="124" y="0"/>
                  <a:pt x="120" y="0"/>
                </a:cubicBezTo>
                <a:moveTo>
                  <a:pt x="120" y="72"/>
                </a:moveTo>
                <a:cubicBezTo>
                  <a:pt x="120" y="76"/>
                  <a:pt x="116" y="80"/>
                  <a:pt x="112" y="80"/>
                </a:cubicBezTo>
                <a:cubicBezTo>
                  <a:pt x="16" y="80"/>
                  <a:pt x="16" y="80"/>
                  <a:pt x="16" y="80"/>
                </a:cubicBezTo>
                <a:cubicBezTo>
                  <a:pt x="12" y="80"/>
                  <a:pt x="8" y="76"/>
                  <a:pt x="8" y="72"/>
                </a:cubicBezTo>
                <a:cubicBezTo>
                  <a:pt x="8" y="16"/>
                  <a:pt x="8" y="16"/>
                  <a:pt x="8" y="16"/>
                </a:cubicBezTo>
                <a:cubicBezTo>
                  <a:pt x="8" y="12"/>
                  <a:pt x="12" y="8"/>
                  <a:pt x="16" y="8"/>
                </a:cubicBezTo>
                <a:cubicBezTo>
                  <a:pt x="112" y="8"/>
                  <a:pt x="112" y="8"/>
                  <a:pt x="112" y="8"/>
                </a:cubicBezTo>
                <a:cubicBezTo>
                  <a:pt x="116" y="8"/>
                  <a:pt x="120" y="12"/>
                  <a:pt x="120" y="16"/>
                </a:cubicBezTo>
                <a:lnTo>
                  <a:pt x="120" y="72"/>
                </a:lnTo>
                <a:close/>
                <a:moveTo>
                  <a:pt x="72" y="104"/>
                </a:moveTo>
                <a:cubicBezTo>
                  <a:pt x="74" y="104"/>
                  <a:pt x="76" y="106"/>
                  <a:pt x="76" y="108"/>
                </a:cubicBezTo>
                <a:cubicBezTo>
                  <a:pt x="76" y="112"/>
                  <a:pt x="76" y="112"/>
                  <a:pt x="76" y="112"/>
                </a:cubicBezTo>
                <a:cubicBezTo>
                  <a:pt x="76" y="114"/>
                  <a:pt x="77" y="117"/>
                  <a:pt x="79" y="118"/>
                </a:cubicBezTo>
                <a:cubicBezTo>
                  <a:pt x="89" y="126"/>
                  <a:pt x="89" y="126"/>
                  <a:pt x="89" y="126"/>
                </a:cubicBezTo>
                <a:cubicBezTo>
                  <a:pt x="91" y="127"/>
                  <a:pt x="90" y="128"/>
                  <a:pt x="88" y="128"/>
                </a:cubicBezTo>
                <a:cubicBezTo>
                  <a:pt x="40" y="128"/>
                  <a:pt x="40" y="128"/>
                  <a:pt x="40" y="128"/>
                </a:cubicBezTo>
                <a:cubicBezTo>
                  <a:pt x="38" y="128"/>
                  <a:pt x="37" y="127"/>
                  <a:pt x="39" y="126"/>
                </a:cubicBezTo>
                <a:cubicBezTo>
                  <a:pt x="49" y="118"/>
                  <a:pt x="49" y="118"/>
                  <a:pt x="49" y="118"/>
                </a:cubicBezTo>
                <a:cubicBezTo>
                  <a:pt x="51" y="117"/>
                  <a:pt x="52" y="114"/>
                  <a:pt x="52" y="112"/>
                </a:cubicBezTo>
                <a:cubicBezTo>
                  <a:pt x="52" y="108"/>
                  <a:pt x="52" y="108"/>
                  <a:pt x="52" y="108"/>
                </a:cubicBezTo>
                <a:cubicBezTo>
                  <a:pt x="52" y="106"/>
                  <a:pt x="54" y="104"/>
                  <a:pt x="56" y="104"/>
                </a:cubicBezTo>
                <a:lnTo>
                  <a:pt x="72" y="10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mn-ea"/>
              <a:sym typeface="Arial" panose="020B0604020202020204" pitchFamily="34" charset="0"/>
            </a:endParaRPr>
          </a:p>
        </p:txBody>
      </p:sp>
      <p:sp>
        <p:nvSpPr>
          <p:cNvPr id="25" name="Freeform 22"/>
          <p:cNvSpPr/>
          <p:nvPr/>
        </p:nvSpPr>
        <p:spPr bwMode="auto">
          <a:xfrm>
            <a:off x="9207942" y="3405639"/>
            <a:ext cx="468000" cy="360000"/>
          </a:xfrm>
          <a:custGeom>
            <a:avLst/>
            <a:gdLst>
              <a:gd name="T0" fmla="*/ 169 w 169"/>
              <a:gd name="T1" fmla="*/ 117 h 117"/>
              <a:gd name="T2" fmla="*/ 169 w 169"/>
              <a:gd name="T3" fmla="*/ 112 h 117"/>
              <a:gd name="T4" fmla="*/ 92 w 169"/>
              <a:gd name="T5" fmla="*/ 39 h 117"/>
              <a:gd name="T6" fmla="*/ 92 w 169"/>
              <a:gd name="T7" fmla="*/ 30 h 117"/>
              <a:gd name="T8" fmla="*/ 100 w 169"/>
              <a:gd name="T9" fmla="*/ 16 h 117"/>
              <a:gd name="T10" fmla="*/ 84 w 169"/>
              <a:gd name="T11" fmla="*/ 0 h 117"/>
              <a:gd name="T12" fmla="*/ 69 w 169"/>
              <a:gd name="T13" fmla="*/ 16 h 117"/>
              <a:gd name="T14" fmla="*/ 77 w 169"/>
              <a:gd name="T15" fmla="*/ 30 h 117"/>
              <a:gd name="T16" fmla="*/ 77 w 169"/>
              <a:gd name="T17" fmla="*/ 39 h 117"/>
              <a:gd name="T18" fmla="*/ 0 w 169"/>
              <a:gd name="T19" fmla="*/ 112 h 117"/>
              <a:gd name="T20" fmla="*/ 0 w 169"/>
              <a:gd name="T21" fmla="*/ 117 h 117"/>
              <a:gd name="T22" fmla="*/ 169 w 169"/>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17">
                <a:moveTo>
                  <a:pt x="169" y="117"/>
                </a:moveTo>
                <a:cubicBezTo>
                  <a:pt x="169" y="115"/>
                  <a:pt x="169" y="113"/>
                  <a:pt x="169" y="112"/>
                </a:cubicBezTo>
                <a:cubicBezTo>
                  <a:pt x="169" y="74"/>
                  <a:pt x="135" y="42"/>
                  <a:pt x="92" y="39"/>
                </a:cubicBezTo>
                <a:cubicBezTo>
                  <a:pt x="92" y="30"/>
                  <a:pt x="92" y="30"/>
                  <a:pt x="92" y="30"/>
                </a:cubicBezTo>
                <a:cubicBezTo>
                  <a:pt x="97" y="27"/>
                  <a:pt x="100" y="22"/>
                  <a:pt x="100" y="16"/>
                </a:cubicBezTo>
                <a:cubicBezTo>
                  <a:pt x="100" y="7"/>
                  <a:pt x="93" y="0"/>
                  <a:pt x="84" y="0"/>
                </a:cubicBezTo>
                <a:cubicBezTo>
                  <a:pt x="76" y="0"/>
                  <a:pt x="69" y="7"/>
                  <a:pt x="69" y="16"/>
                </a:cubicBezTo>
                <a:cubicBezTo>
                  <a:pt x="69" y="22"/>
                  <a:pt x="72" y="27"/>
                  <a:pt x="77" y="30"/>
                </a:cubicBezTo>
                <a:cubicBezTo>
                  <a:pt x="77" y="39"/>
                  <a:pt x="77" y="39"/>
                  <a:pt x="77" y="39"/>
                </a:cubicBezTo>
                <a:cubicBezTo>
                  <a:pt x="34" y="42"/>
                  <a:pt x="0" y="74"/>
                  <a:pt x="0" y="112"/>
                </a:cubicBezTo>
                <a:cubicBezTo>
                  <a:pt x="0" y="113"/>
                  <a:pt x="0" y="115"/>
                  <a:pt x="0" y="117"/>
                </a:cubicBezTo>
                <a:lnTo>
                  <a:pt x="169" y="117"/>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latin typeface="Arial" panose="020B0604020202020204" pitchFamily="34" charset="0"/>
              <a:cs typeface="+mn-ea"/>
              <a:sym typeface="Arial" panose="020B0604020202020204" pitchFamily="34" charset="0"/>
            </a:endParaRPr>
          </a:p>
        </p:txBody>
      </p:sp>
      <p:pic>
        <p:nvPicPr>
          <p:cNvPr id="39" name="图片 38"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42545" y="5656379"/>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40" name="图片 39"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8864606" y="585997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2" name="Text Box 1"/>
          <p:cNvSpPr txBox="1"/>
          <p:nvPr/>
        </p:nvSpPr>
        <p:spPr>
          <a:xfrm>
            <a:off x="1531620" y="1731010"/>
            <a:ext cx="7592060" cy="3692525"/>
          </a:xfrm>
          <a:prstGeom prst="rect">
            <a:avLst/>
          </a:prstGeom>
          <a:noFill/>
        </p:spPr>
        <p:txBody>
          <a:bodyPr wrap="square" rtlCol="0" anchor="t">
            <a:spAutoFit/>
          </a:bodyPr>
          <a:p>
            <a:pPr marL="285750" indent="-285750">
              <a:buFont typeface="Arial" panose="020B0604020202020204" pitchFamily="34" charset="0"/>
              <a:buChar char="•"/>
            </a:pPr>
            <a:r>
              <a:rPr lang="en-US"/>
              <a:t>Başlangıçta mekanik, biçimsel etkinlik ve alıştırmaları kullanır.  </a:t>
            </a:r>
            <a:endParaRPr lang="en-US"/>
          </a:p>
          <a:p>
            <a:pPr marL="285750" indent="-285750">
              <a:buFont typeface="Arial" panose="020B0604020202020204" pitchFamily="34" charset="0"/>
              <a:buChar char="•"/>
            </a:pPr>
            <a:r>
              <a:rPr lang="en-US"/>
              <a:t>Dinle –söyle , tekrarla- ezberle, toplu tekrar gibi temel dil becerileri örgü alıştırmaları yapılır. </a:t>
            </a:r>
            <a:endParaRPr lang="en-US"/>
          </a:p>
          <a:p>
            <a:pPr marL="285750" indent="-285750">
              <a:buFont typeface="Arial" panose="020B0604020202020204" pitchFamily="34" charset="0"/>
              <a:buChar char="•"/>
            </a:pPr>
            <a:r>
              <a:rPr lang="en-US"/>
              <a:t>Bağlama uygun diyalog konuşmaları alıştırma modellerinin esas yapısını oluşturur. </a:t>
            </a:r>
            <a:endParaRPr lang="en-US"/>
          </a:p>
          <a:p>
            <a:pPr marL="285750" indent="-285750">
              <a:buFont typeface="Arial" panose="020B0604020202020204" pitchFamily="34" charset="0"/>
              <a:buChar char="•"/>
            </a:pPr>
            <a:r>
              <a:rPr lang="en-US"/>
              <a:t> Hedef dilin toplumuyla ilgili kültürel bilgiler bağlam içinde diyaloglarla verilir. </a:t>
            </a:r>
            <a:endParaRPr lang="en-US"/>
          </a:p>
          <a:p>
            <a:pPr marL="285750" indent="-285750">
              <a:buFont typeface="Arial" panose="020B0604020202020204" pitchFamily="34" charset="0"/>
              <a:buChar char="•"/>
            </a:pPr>
            <a:r>
              <a:rPr lang="en-US"/>
              <a:t>Önce modern bir diyalog dinletilir. </a:t>
            </a:r>
            <a:endParaRPr lang="en-US"/>
          </a:p>
          <a:p>
            <a:pPr marL="285750" indent="-285750">
              <a:buFont typeface="Arial" panose="020B0604020202020204" pitchFamily="34" charset="0"/>
              <a:buChar char="•"/>
            </a:pPr>
            <a:r>
              <a:rPr lang="en-US"/>
              <a:t>Öğrenciler her bir satırı koro halinde söyler anahtar yapılar üzerinde durulur. </a:t>
            </a:r>
            <a:endParaRPr lang="en-US"/>
          </a:p>
          <a:p>
            <a:pPr marL="285750" indent="-285750">
              <a:buFont typeface="Arial" panose="020B0604020202020204" pitchFamily="34" charset="0"/>
              <a:buChar char="•"/>
            </a:pPr>
            <a:r>
              <a:rPr lang="en-US"/>
              <a:t>Dilbilgisi yapısı üzerinde meleke kazanımı için cümlede kelime değişiklikleri de yapılarak yeni yapılar oluşturulur. </a:t>
            </a:r>
            <a:endParaRPr lang="en-US"/>
          </a:p>
          <a:p>
            <a:pPr marL="285750" indent="-285750">
              <a:buFont typeface="Arial" panose="020B0604020202020204" pitchFamily="34" charset="0"/>
              <a:buChar char="•"/>
            </a:pPr>
            <a:r>
              <a:rPr lang="en-US"/>
              <a:t>Özgün cümleler oluşturmaları istenir.</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6"/>
          <p:cNvSpPr>
            <a:spLocks noEditPoints="1"/>
          </p:cNvSpPr>
          <p:nvPr/>
        </p:nvSpPr>
        <p:spPr bwMode="auto">
          <a:xfrm>
            <a:off x="2512673" y="3362097"/>
            <a:ext cx="430236" cy="430236"/>
          </a:xfrm>
          <a:custGeom>
            <a:avLst/>
            <a:gdLst>
              <a:gd name="T0" fmla="*/ 120 w 128"/>
              <a:gd name="T1" fmla="*/ 0 h 128"/>
              <a:gd name="T2" fmla="*/ 8 w 128"/>
              <a:gd name="T3" fmla="*/ 0 h 128"/>
              <a:gd name="T4" fmla="*/ 0 w 128"/>
              <a:gd name="T5" fmla="*/ 8 h 128"/>
              <a:gd name="T6" fmla="*/ 0 w 128"/>
              <a:gd name="T7" fmla="*/ 92 h 128"/>
              <a:gd name="T8" fmla="*/ 8 w 128"/>
              <a:gd name="T9" fmla="*/ 100 h 128"/>
              <a:gd name="T10" fmla="*/ 120 w 128"/>
              <a:gd name="T11" fmla="*/ 100 h 128"/>
              <a:gd name="T12" fmla="*/ 128 w 128"/>
              <a:gd name="T13" fmla="*/ 92 h 128"/>
              <a:gd name="T14" fmla="*/ 128 w 128"/>
              <a:gd name="T15" fmla="*/ 8 h 128"/>
              <a:gd name="T16" fmla="*/ 120 w 128"/>
              <a:gd name="T17" fmla="*/ 0 h 128"/>
              <a:gd name="T18" fmla="*/ 120 w 128"/>
              <a:gd name="T19" fmla="*/ 72 h 128"/>
              <a:gd name="T20" fmla="*/ 112 w 128"/>
              <a:gd name="T21" fmla="*/ 80 h 128"/>
              <a:gd name="T22" fmla="*/ 16 w 128"/>
              <a:gd name="T23" fmla="*/ 80 h 128"/>
              <a:gd name="T24" fmla="*/ 8 w 128"/>
              <a:gd name="T25" fmla="*/ 72 h 128"/>
              <a:gd name="T26" fmla="*/ 8 w 128"/>
              <a:gd name="T27" fmla="*/ 16 h 128"/>
              <a:gd name="T28" fmla="*/ 16 w 128"/>
              <a:gd name="T29" fmla="*/ 8 h 128"/>
              <a:gd name="T30" fmla="*/ 112 w 128"/>
              <a:gd name="T31" fmla="*/ 8 h 128"/>
              <a:gd name="T32" fmla="*/ 120 w 128"/>
              <a:gd name="T33" fmla="*/ 16 h 128"/>
              <a:gd name="T34" fmla="*/ 120 w 128"/>
              <a:gd name="T35" fmla="*/ 72 h 128"/>
              <a:gd name="T36" fmla="*/ 72 w 128"/>
              <a:gd name="T37" fmla="*/ 104 h 128"/>
              <a:gd name="T38" fmla="*/ 76 w 128"/>
              <a:gd name="T39" fmla="*/ 108 h 128"/>
              <a:gd name="T40" fmla="*/ 76 w 128"/>
              <a:gd name="T41" fmla="*/ 112 h 128"/>
              <a:gd name="T42" fmla="*/ 79 w 128"/>
              <a:gd name="T43" fmla="*/ 118 h 128"/>
              <a:gd name="T44" fmla="*/ 89 w 128"/>
              <a:gd name="T45" fmla="*/ 126 h 128"/>
              <a:gd name="T46" fmla="*/ 88 w 128"/>
              <a:gd name="T47" fmla="*/ 128 h 128"/>
              <a:gd name="T48" fmla="*/ 40 w 128"/>
              <a:gd name="T49" fmla="*/ 128 h 128"/>
              <a:gd name="T50" fmla="*/ 39 w 128"/>
              <a:gd name="T51" fmla="*/ 126 h 128"/>
              <a:gd name="T52" fmla="*/ 49 w 128"/>
              <a:gd name="T53" fmla="*/ 118 h 128"/>
              <a:gd name="T54" fmla="*/ 52 w 128"/>
              <a:gd name="T55" fmla="*/ 112 h 128"/>
              <a:gd name="T56" fmla="*/ 52 w 128"/>
              <a:gd name="T57" fmla="*/ 108 h 128"/>
              <a:gd name="T58" fmla="*/ 56 w 128"/>
              <a:gd name="T59" fmla="*/ 104 h 128"/>
              <a:gd name="T60" fmla="*/ 72 w 128"/>
              <a:gd name="T61"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0" y="0"/>
                </a:moveTo>
                <a:cubicBezTo>
                  <a:pt x="8" y="0"/>
                  <a:pt x="8" y="0"/>
                  <a:pt x="8" y="0"/>
                </a:cubicBezTo>
                <a:cubicBezTo>
                  <a:pt x="4" y="0"/>
                  <a:pt x="0" y="4"/>
                  <a:pt x="0" y="8"/>
                </a:cubicBezTo>
                <a:cubicBezTo>
                  <a:pt x="0" y="92"/>
                  <a:pt x="0" y="92"/>
                  <a:pt x="0" y="92"/>
                </a:cubicBezTo>
                <a:cubicBezTo>
                  <a:pt x="0" y="96"/>
                  <a:pt x="4" y="100"/>
                  <a:pt x="8" y="100"/>
                </a:cubicBezTo>
                <a:cubicBezTo>
                  <a:pt x="120" y="100"/>
                  <a:pt x="120" y="100"/>
                  <a:pt x="120" y="100"/>
                </a:cubicBezTo>
                <a:cubicBezTo>
                  <a:pt x="124" y="100"/>
                  <a:pt x="128" y="96"/>
                  <a:pt x="128" y="92"/>
                </a:cubicBezTo>
                <a:cubicBezTo>
                  <a:pt x="128" y="8"/>
                  <a:pt x="128" y="8"/>
                  <a:pt x="128" y="8"/>
                </a:cubicBezTo>
                <a:cubicBezTo>
                  <a:pt x="128" y="4"/>
                  <a:pt x="124" y="0"/>
                  <a:pt x="120" y="0"/>
                </a:cubicBezTo>
                <a:moveTo>
                  <a:pt x="120" y="72"/>
                </a:moveTo>
                <a:cubicBezTo>
                  <a:pt x="120" y="76"/>
                  <a:pt x="116" y="80"/>
                  <a:pt x="112" y="80"/>
                </a:cubicBezTo>
                <a:cubicBezTo>
                  <a:pt x="16" y="80"/>
                  <a:pt x="16" y="80"/>
                  <a:pt x="16" y="80"/>
                </a:cubicBezTo>
                <a:cubicBezTo>
                  <a:pt x="12" y="80"/>
                  <a:pt x="8" y="76"/>
                  <a:pt x="8" y="72"/>
                </a:cubicBezTo>
                <a:cubicBezTo>
                  <a:pt x="8" y="16"/>
                  <a:pt x="8" y="16"/>
                  <a:pt x="8" y="16"/>
                </a:cubicBezTo>
                <a:cubicBezTo>
                  <a:pt x="8" y="12"/>
                  <a:pt x="12" y="8"/>
                  <a:pt x="16" y="8"/>
                </a:cubicBezTo>
                <a:cubicBezTo>
                  <a:pt x="112" y="8"/>
                  <a:pt x="112" y="8"/>
                  <a:pt x="112" y="8"/>
                </a:cubicBezTo>
                <a:cubicBezTo>
                  <a:pt x="116" y="8"/>
                  <a:pt x="120" y="12"/>
                  <a:pt x="120" y="16"/>
                </a:cubicBezTo>
                <a:lnTo>
                  <a:pt x="120" y="72"/>
                </a:lnTo>
                <a:close/>
                <a:moveTo>
                  <a:pt x="72" y="104"/>
                </a:moveTo>
                <a:cubicBezTo>
                  <a:pt x="74" y="104"/>
                  <a:pt x="76" y="106"/>
                  <a:pt x="76" y="108"/>
                </a:cubicBezTo>
                <a:cubicBezTo>
                  <a:pt x="76" y="112"/>
                  <a:pt x="76" y="112"/>
                  <a:pt x="76" y="112"/>
                </a:cubicBezTo>
                <a:cubicBezTo>
                  <a:pt x="76" y="114"/>
                  <a:pt x="77" y="117"/>
                  <a:pt x="79" y="118"/>
                </a:cubicBezTo>
                <a:cubicBezTo>
                  <a:pt x="89" y="126"/>
                  <a:pt x="89" y="126"/>
                  <a:pt x="89" y="126"/>
                </a:cubicBezTo>
                <a:cubicBezTo>
                  <a:pt x="91" y="127"/>
                  <a:pt x="90" y="128"/>
                  <a:pt x="88" y="128"/>
                </a:cubicBezTo>
                <a:cubicBezTo>
                  <a:pt x="40" y="128"/>
                  <a:pt x="40" y="128"/>
                  <a:pt x="40" y="128"/>
                </a:cubicBezTo>
                <a:cubicBezTo>
                  <a:pt x="38" y="128"/>
                  <a:pt x="37" y="127"/>
                  <a:pt x="39" y="126"/>
                </a:cubicBezTo>
                <a:cubicBezTo>
                  <a:pt x="49" y="118"/>
                  <a:pt x="49" y="118"/>
                  <a:pt x="49" y="118"/>
                </a:cubicBezTo>
                <a:cubicBezTo>
                  <a:pt x="51" y="117"/>
                  <a:pt x="52" y="114"/>
                  <a:pt x="52" y="112"/>
                </a:cubicBezTo>
                <a:cubicBezTo>
                  <a:pt x="52" y="108"/>
                  <a:pt x="52" y="108"/>
                  <a:pt x="52" y="108"/>
                </a:cubicBezTo>
                <a:cubicBezTo>
                  <a:pt x="52" y="106"/>
                  <a:pt x="54" y="104"/>
                  <a:pt x="56" y="104"/>
                </a:cubicBezTo>
                <a:lnTo>
                  <a:pt x="72" y="10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mn-ea"/>
              <a:sym typeface="Arial" panose="020B0604020202020204" pitchFamily="34" charset="0"/>
            </a:endParaRPr>
          </a:p>
        </p:txBody>
      </p:sp>
      <p:sp>
        <p:nvSpPr>
          <p:cNvPr id="25" name="Freeform 22"/>
          <p:cNvSpPr/>
          <p:nvPr/>
        </p:nvSpPr>
        <p:spPr bwMode="auto">
          <a:xfrm>
            <a:off x="9207942" y="3405639"/>
            <a:ext cx="468000" cy="360000"/>
          </a:xfrm>
          <a:custGeom>
            <a:avLst/>
            <a:gdLst>
              <a:gd name="T0" fmla="*/ 169 w 169"/>
              <a:gd name="T1" fmla="*/ 117 h 117"/>
              <a:gd name="T2" fmla="*/ 169 w 169"/>
              <a:gd name="T3" fmla="*/ 112 h 117"/>
              <a:gd name="T4" fmla="*/ 92 w 169"/>
              <a:gd name="T5" fmla="*/ 39 h 117"/>
              <a:gd name="T6" fmla="*/ 92 w 169"/>
              <a:gd name="T7" fmla="*/ 30 h 117"/>
              <a:gd name="T8" fmla="*/ 100 w 169"/>
              <a:gd name="T9" fmla="*/ 16 h 117"/>
              <a:gd name="T10" fmla="*/ 84 w 169"/>
              <a:gd name="T11" fmla="*/ 0 h 117"/>
              <a:gd name="T12" fmla="*/ 69 w 169"/>
              <a:gd name="T13" fmla="*/ 16 h 117"/>
              <a:gd name="T14" fmla="*/ 77 w 169"/>
              <a:gd name="T15" fmla="*/ 30 h 117"/>
              <a:gd name="T16" fmla="*/ 77 w 169"/>
              <a:gd name="T17" fmla="*/ 39 h 117"/>
              <a:gd name="T18" fmla="*/ 0 w 169"/>
              <a:gd name="T19" fmla="*/ 112 h 117"/>
              <a:gd name="T20" fmla="*/ 0 w 169"/>
              <a:gd name="T21" fmla="*/ 117 h 117"/>
              <a:gd name="T22" fmla="*/ 169 w 169"/>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17">
                <a:moveTo>
                  <a:pt x="169" y="117"/>
                </a:moveTo>
                <a:cubicBezTo>
                  <a:pt x="169" y="115"/>
                  <a:pt x="169" y="113"/>
                  <a:pt x="169" y="112"/>
                </a:cubicBezTo>
                <a:cubicBezTo>
                  <a:pt x="169" y="74"/>
                  <a:pt x="135" y="42"/>
                  <a:pt x="92" y="39"/>
                </a:cubicBezTo>
                <a:cubicBezTo>
                  <a:pt x="92" y="30"/>
                  <a:pt x="92" y="30"/>
                  <a:pt x="92" y="30"/>
                </a:cubicBezTo>
                <a:cubicBezTo>
                  <a:pt x="97" y="27"/>
                  <a:pt x="100" y="22"/>
                  <a:pt x="100" y="16"/>
                </a:cubicBezTo>
                <a:cubicBezTo>
                  <a:pt x="100" y="7"/>
                  <a:pt x="93" y="0"/>
                  <a:pt x="84" y="0"/>
                </a:cubicBezTo>
                <a:cubicBezTo>
                  <a:pt x="76" y="0"/>
                  <a:pt x="69" y="7"/>
                  <a:pt x="69" y="16"/>
                </a:cubicBezTo>
                <a:cubicBezTo>
                  <a:pt x="69" y="22"/>
                  <a:pt x="72" y="27"/>
                  <a:pt x="77" y="30"/>
                </a:cubicBezTo>
                <a:cubicBezTo>
                  <a:pt x="77" y="39"/>
                  <a:pt x="77" y="39"/>
                  <a:pt x="77" y="39"/>
                </a:cubicBezTo>
                <a:cubicBezTo>
                  <a:pt x="34" y="42"/>
                  <a:pt x="0" y="74"/>
                  <a:pt x="0" y="112"/>
                </a:cubicBezTo>
                <a:cubicBezTo>
                  <a:pt x="0" y="113"/>
                  <a:pt x="0" y="115"/>
                  <a:pt x="0" y="117"/>
                </a:cubicBezTo>
                <a:lnTo>
                  <a:pt x="169" y="117"/>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latin typeface="Arial" panose="020B0604020202020204" pitchFamily="34" charset="0"/>
              <a:cs typeface="+mn-ea"/>
              <a:sym typeface="Arial" panose="020B0604020202020204" pitchFamily="34" charset="0"/>
            </a:endParaRPr>
          </a:p>
        </p:txBody>
      </p:sp>
      <p:pic>
        <p:nvPicPr>
          <p:cNvPr id="39" name="图片 38"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42545" y="5656379"/>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40" name="图片 39"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8864606" y="585997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pic>
        <p:nvPicPr>
          <p:cNvPr id="3" name="Picture 2" descr="t an p"/>
          <p:cNvPicPr>
            <a:picLocks noChangeAspect="1"/>
          </p:cNvPicPr>
          <p:nvPr/>
        </p:nvPicPr>
        <p:blipFill>
          <a:blip r:embed="rId2"/>
          <a:stretch>
            <a:fillRect/>
          </a:stretch>
        </p:blipFill>
        <p:spPr>
          <a:xfrm>
            <a:off x="2226310" y="201930"/>
            <a:ext cx="7449820" cy="6454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361" t="52677" r="1361" b="32036"/>
          <a:stretch>
            <a:fillRect/>
          </a:stretch>
        </p:blipFill>
        <p:spPr>
          <a:xfrm>
            <a:off x="0" y="-589935"/>
            <a:ext cx="12192000" cy="2654710"/>
          </a:xfrm>
          <a:custGeom>
            <a:avLst/>
            <a:gdLst>
              <a:gd name="connsiteX0" fmla="*/ 0 w 12192000"/>
              <a:gd name="connsiteY0" fmla="*/ 0 h 2654710"/>
              <a:gd name="connsiteX1" fmla="*/ 12192000 w 12192000"/>
              <a:gd name="connsiteY1" fmla="*/ 0 h 2654710"/>
              <a:gd name="connsiteX2" fmla="*/ 12192000 w 12192000"/>
              <a:gd name="connsiteY2" fmla="*/ 2654710 h 2654710"/>
              <a:gd name="connsiteX3" fmla="*/ 9723520 w 12192000"/>
              <a:gd name="connsiteY3" fmla="*/ 2654710 h 2654710"/>
              <a:gd name="connsiteX4" fmla="*/ 9723520 w 12192000"/>
              <a:gd name="connsiteY4" fmla="*/ 2179636 h 2654710"/>
              <a:gd name="connsiteX5" fmla="*/ 6298886 w 12192000"/>
              <a:gd name="connsiteY5" fmla="*/ 2179636 h 2654710"/>
              <a:gd name="connsiteX6" fmla="*/ 6207952 w 12192000"/>
              <a:gd name="connsiteY6" fmla="*/ 2007413 h 2654710"/>
              <a:gd name="connsiteX7" fmla="*/ 5274084 w 12192000"/>
              <a:gd name="connsiteY7" fmla="*/ 1496982 h 2654710"/>
              <a:gd name="connsiteX8" fmla="*/ 4340218 w 12192000"/>
              <a:gd name="connsiteY8" fmla="*/ 2007413 h 2654710"/>
              <a:gd name="connsiteX9" fmla="*/ 4249284 w 12192000"/>
              <a:gd name="connsiteY9" fmla="*/ 2179636 h 2654710"/>
              <a:gd name="connsiteX10" fmla="*/ 516946 w 12192000"/>
              <a:gd name="connsiteY10" fmla="*/ 2179636 h 2654710"/>
              <a:gd name="connsiteX11" fmla="*/ 516946 w 12192000"/>
              <a:gd name="connsiteY11" fmla="*/ 2303429 h 2654710"/>
              <a:gd name="connsiteX12" fmla="*/ 294968 w 12192000"/>
              <a:gd name="connsiteY12" fmla="*/ 2303429 h 2654710"/>
              <a:gd name="connsiteX13" fmla="*/ 294968 w 12192000"/>
              <a:gd name="connsiteY13" fmla="*/ 2654710 h 2654710"/>
              <a:gd name="connsiteX14" fmla="*/ 0 w 12192000"/>
              <a:gd name="connsiteY14" fmla="*/ 2654710 h 26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54710">
                <a:moveTo>
                  <a:pt x="0" y="0"/>
                </a:moveTo>
                <a:lnTo>
                  <a:pt x="12192000" y="0"/>
                </a:lnTo>
                <a:lnTo>
                  <a:pt x="12192000" y="2654710"/>
                </a:lnTo>
                <a:lnTo>
                  <a:pt x="9723520" y="2654710"/>
                </a:lnTo>
                <a:lnTo>
                  <a:pt x="9723520" y="2179636"/>
                </a:lnTo>
                <a:lnTo>
                  <a:pt x="6298886" y="2179636"/>
                </a:lnTo>
                <a:lnTo>
                  <a:pt x="6207952" y="2007413"/>
                </a:lnTo>
                <a:cubicBezTo>
                  <a:pt x="6005565" y="1699455"/>
                  <a:pt x="5662826" y="1496982"/>
                  <a:pt x="5274084" y="1496982"/>
                </a:cubicBezTo>
                <a:cubicBezTo>
                  <a:pt x="4885343" y="1496982"/>
                  <a:pt x="4542605" y="1699455"/>
                  <a:pt x="4340218" y="2007413"/>
                </a:cubicBezTo>
                <a:lnTo>
                  <a:pt x="4249284" y="2179636"/>
                </a:lnTo>
                <a:lnTo>
                  <a:pt x="516946" y="2179636"/>
                </a:lnTo>
                <a:lnTo>
                  <a:pt x="516946" y="2303429"/>
                </a:lnTo>
                <a:lnTo>
                  <a:pt x="294968" y="2303429"/>
                </a:lnTo>
                <a:lnTo>
                  <a:pt x="294968" y="2654710"/>
                </a:lnTo>
                <a:lnTo>
                  <a:pt x="0" y="2654710"/>
                </a:lnTo>
                <a:close/>
              </a:path>
            </a:pathLst>
          </a:custGeom>
        </p:spPr>
      </p:pic>
      <p:pic>
        <p:nvPicPr>
          <p:cNvPr id="18" name="图片 1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01" r="48258" b="572"/>
          <a:stretch>
            <a:fillRect/>
          </a:stretch>
        </p:blipFill>
        <p:spPr>
          <a:xfrm>
            <a:off x="-2" y="5667153"/>
            <a:ext cx="4866969" cy="119084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cxnSp>
        <p:nvCxnSpPr>
          <p:cNvPr id="3" name="直接连接符 2"/>
          <p:cNvCxnSpPr/>
          <p:nvPr/>
        </p:nvCxnSpPr>
        <p:spPr>
          <a:xfrm>
            <a:off x="1915521" y="2459673"/>
            <a:ext cx="642551"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图片 7" descr="图片包含 文字&#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192" t="90531" r="51431" b="572"/>
          <a:stretch>
            <a:fillRect/>
          </a:stretch>
        </p:blipFill>
        <p:spPr>
          <a:xfrm rot="19798116" flipH="1">
            <a:off x="9023991" y="6273994"/>
            <a:ext cx="4351038" cy="1131978"/>
          </a:xfrm>
          <a:custGeom>
            <a:avLst/>
            <a:gdLst>
              <a:gd name="connsiteX0" fmla="*/ 0 w 2560998"/>
              <a:gd name="connsiteY0" fmla="*/ 0 h 855407"/>
              <a:gd name="connsiteX1" fmla="*/ 1651819 w 2560998"/>
              <a:gd name="connsiteY1" fmla="*/ 0 h 855407"/>
              <a:gd name="connsiteX2" fmla="*/ 1651819 w 2560998"/>
              <a:gd name="connsiteY2" fmla="*/ 309716 h 855407"/>
              <a:gd name="connsiteX3" fmla="*/ 2560998 w 2560998"/>
              <a:gd name="connsiteY3" fmla="*/ 309716 h 855407"/>
              <a:gd name="connsiteX4" fmla="*/ 2560998 w 2560998"/>
              <a:gd name="connsiteY4" fmla="*/ 855407 h 855407"/>
              <a:gd name="connsiteX5" fmla="*/ 0 w 2560998"/>
              <a:gd name="connsiteY5" fmla="*/ 855407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98" h="855407">
                <a:moveTo>
                  <a:pt x="0" y="0"/>
                </a:moveTo>
                <a:lnTo>
                  <a:pt x="1651819" y="0"/>
                </a:lnTo>
                <a:lnTo>
                  <a:pt x="1651819" y="309716"/>
                </a:lnTo>
                <a:lnTo>
                  <a:pt x="2560998" y="309716"/>
                </a:lnTo>
                <a:lnTo>
                  <a:pt x="2560998" y="855407"/>
                </a:lnTo>
                <a:lnTo>
                  <a:pt x="0" y="855407"/>
                </a:lnTo>
                <a:close/>
              </a:path>
            </a:pathLst>
          </a:custGeom>
        </p:spPr>
      </p:pic>
      <p:sp>
        <p:nvSpPr>
          <p:cNvPr id="4" name="Text Box 3"/>
          <p:cNvSpPr txBox="1"/>
          <p:nvPr/>
        </p:nvSpPr>
        <p:spPr>
          <a:xfrm>
            <a:off x="928370" y="2459990"/>
            <a:ext cx="9698355" cy="3138170"/>
          </a:xfrm>
          <a:prstGeom prst="rect">
            <a:avLst/>
          </a:prstGeom>
          <a:noFill/>
        </p:spPr>
        <p:txBody>
          <a:bodyPr wrap="square" rtlCol="0" anchor="t">
            <a:spAutoFit/>
          </a:bodyPr>
          <a:p>
            <a:pPr marL="285750" indent="-285750">
              <a:buFont typeface="Arial" panose="020B0604020202020204" pitchFamily="34" charset="0"/>
              <a:buChar char="•"/>
            </a:pPr>
            <a:r>
              <a:rPr lang="en-US"/>
              <a:t>Anadil ile hedef dil arasında benzetim yaparak öğrenimin etkileşimi sağlanır. </a:t>
            </a:r>
            <a:endParaRPr lang="en-US"/>
          </a:p>
          <a:p>
            <a:pPr marL="285750" indent="-285750">
              <a:buFont typeface="Arial" panose="020B0604020202020204" pitchFamily="34" charset="0"/>
              <a:buChar char="•"/>
            </a:pPr>
            <a:r>
              <a:rPr lang="en-US"/>
              <a:t>Anadil kullanımı karşılıklı çeviriler yapılarak devam eder. </a:t>
            </a:r>
            <a:endParaRPr lang="en-US"/>
          </a:p>
          <a:p>
            <a:pPr marL="285750" indent="-285750">
              <a:buFont typeface="Arial" panose="020B0604020202020204" pitchFamily="34" charset="0"/>
              <a:buChar char="•"/>
            </a:pPr>
            <a:r>
              <a:rPr lang="en-US"/>
              <a:t>Anadil kullanımı tamamen kısıtlanmamıştır. </a:t>
            </a:r>
            <a:endParaRPr lang="en-US"/>
          </a:p>
          <a:p>
            <a:pPr marL="285750" indent="-285750">
              <a:buFont typeface="Arial" panose="020B0604020202020204" pitchFamily="34" charset="0"/>
              <a:buChar char="•"/>
            </a:pPr>
            <a:r>
              <a:rPr lang="en-US"/>
              <a:t>Yöntem taklit, tekrar ve pekiştirmeler üzerine kuruludur. </a:t>
            </a:r>
            <a:endParaRPr lang="en-US"/>
          </a:p>
          <a:p>
            <a:pPr marL="285750" indent="-285750">
              <a:buFont typeface="Arial" panose="020B0604020202020204" pitchFamily="34" charset="0"/>
              <a:buChar char="•"/>
            </a:pPr>
            <a:r>
              <a:rPr lang="en-US"/>
              <a:t>Dilin her bir kuralını yapılardan oluşan bir bağlam içinde öğretir. </a:t>
            </a:r>
            <a:endParaRPr lang="en-US"/>
          </a:p>
          <a:p>
            <a:pPr marL="285750" indent="-285750">
              <a:buFont typeface="Arial" panose="020B0604020202020204" pitchFamily="34" charset="0"/>
              <a:buChar char="•"/>
            </a:pPr>
            <a:r>
              <a:rPr lang="en-US"/>
              <a:t>Diller arasındaki benzerlik ve zıtlıkların karşılaştırılması yerine oldukları gibi kabul esası üzerine kurulurudur. </a:t>
            </a:r>
            <a:endParaRPr lang="en-US"/>
          </a:p>
          <a:p>
            <a:pPr marL="285750" indent="-285750">
              <a:buFont typeface="Arial" panose="020B0604020202020204" pitchFamily="34" charset="0"/>
              <a:buChar char="•"/>
            </a:pPr>
            <a:r>
              <a:rPr lang="en-US"/>
              <a:t>Belli sayıda dilbilgisi kuralının öğrenimiyle sınırsız sayıda yapı üretilebileceğinden hareket eder.</a:t>
            </a:r>
            <a:endParaRPr lang="en-US"/>
          </a:p>
          <a:p>
            <a:pPr marL="285750" indent="-285750">
              <a:buFont typeface="Arial" panose="020B0604020202020204" pitchFamily="34" charset="0"/>
              <a:buChar char="•"/>
            </a:pPr>
            <a:r>
              <a:rPr lang="en-US"/>
              <a:t>Telaffuzun anadil olarak hedef dili konuşanlarınki gibi olması gerekir. </a:t>
            </a:r>
            <a:endParaRPr lang="en-US"/>
          </a:p>
          <a:p>
            <a:pPr marL="285750" indent="-285750">
              <a:buFont typeface="Arial" panose="020B0604020202020204" pitchFamily="34" charset="0"/>
              <a:buChar char="•"/>
            </a:pPr>
            <a:r>
              <a:rPr lang="en-US"/>
              <a:t>Taklit, ezber ve ikili veya daha kalabalık gruplar halinde alıştırmaların yapılması yönünde odaklanarak öğretimi düzenler.</a:t>
            </a:r>
            <a:endParaRPr lang="en-US"/>
          </a:p>
        </p:txBody>
      </p:sp>
      <p:sp>
        <p:nvSpPr>
          <p:cNvPr id="5" name="文本框 8"/>
          <p:cNvSpPr txBox="1"/>
          <p:nvPr/>
        </p:nvSpPr>
        <p:spPr>
          <a:xfrm>
            <a:off x="1084580" y="1367790"/>
            <a:ext cx="4330065" cy="645160"/>
          </a:xfrm>
          <a:prstGeom prst="rect">
            <a:avLst/>
          </a:prstGeom>
          <a:noFill/>
        </p:spPr>
        <p:txBody>
          <a:bodyPr wrap="square" rtlCol="0">
            <a:spAutoFit/>
          </a:bodyPr>
          <a:p>
            <a:pPr algn="ctr"/>
            <a:r>
              <a:rPr lang="en-US" altLang="zh-CN" sz="3600" b="1" dirty="0">
                <a:solidFill>
                  <a:srgbClr val="BE000C"/>
                </a:solidFill>
                <a:latin typeface="Arial" panose="020B0604020202020204" pitchFamily="34" charset="0"/>
                <a:cs typeface="+mn-ea"/>
                <a:sym typeface="Arial" panose="020B0604020202020204" pitchFamily="34" charset="0"/>
              </a:rPr>
              <a:t>Öğretim Yaklaşımı </a:t>
            </a:r>
            <a:endParaRPr lang="en-US" altLang="zh-CN" sz="3600" b="1" dirty="0">
              <a:solidFill>
                <a:srgbClr val="BE000C"/>
              </a:solidFill>
              <a:latin typeface="Arial" panose="020B0604020202020204" pitchFamily="34" charset="0"/>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15000"/>
                                  </p:iterate>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 calcmode="lin" valueType="num">
                                      <p:cBhvr>
                                        <p:cTn id="13" dur="750" fill="hold"/>
                                        <p:tgtEl>
                                          <p:spTgt spid="5"/>
                                        </p:tgtEl>
                                        <p:attrNameLst>
                                          <p:attrName>style.rotation</p:attrName>
                                        </p:attrNameLst>
                                      </p:cBhvr>
                                      <p:tavLst>
                                        <p:tav tm="0">
                                          <p:val>
                                            <p:fltVal val="90"/>
                                          </p:val>
                                        </p:tav>
                                        <p:tav tm="100000">
                                          <p:val>
                                            <p:fltVal val="0"/>
                                          </p:val>
                                        </p:tav>
                                      </p:tavLst>
                                    </p:anim>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4aiwf2l">
      <a:majorFont>
        <a:latin typeface="DengXian"/>
        <a:ea typeface="Arial"/>
        <a:cs typeface=""/>
      </a:majorFont>
      <a:minorFont>
        <a:latin typeface="DengXian"/>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7174</Words>
  <Application>WPS Presentation</Application>
  <PresentationFormat>宽屏</PresentationFormat>
  <Paragraphs>140</Paragraphs>
  <Slides>14</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SimSun</vt:lpstr>
      <vt:lpstr>Wingdings</vt:lpstr>
      <vt:lpstr>Calibri</vt:lpstr>
      <vt:lpstr>华文楷体</vt:lpstr>
      <vt:lpstr>Microsoft YaHei</vt:lpstr>
      <vt:lpstr>Gill Sans</vt:lpstr>
      <vt:lpstr>FontAwesome</vt:lpstr>
      <vt:lpstr>League Gothic Regular</vt:lpstr>
      <vt:lpstr>DengXian</vt:lpstr>
      <vt:lpstr>Arial Unicode MS</vt:lpstr>
      <vt:lpstr>Segoe Print</vt:lpstr>
      <vt:lpstr>Georgia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google1569262937</cp:lastModifiedBy>
  <cp:revision>333</cp:revision>
  <dcterms:created xsi:type="dcterms:W3CDTF">2019-02-18T19:55:00Z</dcterms:created>
  <dcterms:modified xsi:type="dcterms:W3CDTF">2020-05-01T15:33:03Z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1033-11.2.0.8342</vt:lpwstr>
  </property>
</Properties>
</file>