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2" r:id="rId5"/>
    <p:sldId id="263" r:id="rId6"/>
    <p:sldId id="264" r:id="rId7"/>
    <p:sldId id="266" r:id="rId8"/>
    <p:sldId id="268" r:id="rId9"/>
    <p:sldId id="270" r:id="rId10"/>
    <p:sldId id="271" r:id="rId11"/>
    <p:sldId id="272" r:id="rId12"/>
    <p:sldId id="275" r:id="rId13"/>
    <p:sldId id="277" r:id="rId14"/>
    <p:sldId id="279" r:id="rId15"/>
    <p:sldId id="280" r:id="rId16"/>
    <p:sldId id="281" r:id="rId17"/>
    <p:sldId id="282" r:id="rId18"/>
    <p:sldId id="283" r:id="rId19"/>
    <p:sldId id="284" r:id="rId20"/>
    <p:sldId id="286" r:id="rId21"/>
    <p:sldId id="287" r:id="rId22"/>
    <p:sldId id="288" r:id="rId23"/>
    <p:sldId id="289" r:id="rId24"/>
    <p:sldId id="290" r:id="rId25"/>
    <p:sldId id="291" r:id="rId26"/>
    <p:sldId id="421" r:id="rId27"/>
    <p:sldId id="296" r:id="rId28"/>
    <p:sldId id="297" r:id="rId29"/>
    <p:sldId id="394" r:id="rId30"/>
    <p:sldId id="298" r:id="rId31"/>
    <p:sldId id="301" r:id="rId32"/>
    <p:sldId id="304" r:id="rId33"/>
    <p:sldId id="306" r:id="rId34"/>
    <p:sldId id="307" r:id="rId35"/>
    <p:sldId id="314" r:id="rId36"/>
    <p:sldId id="312" r:id="rId37"/>
    <p:sldId id="313" r:id="rId38"/>
    <p:sldId id="317" r:id="rId39"/>
    <p:sldId id="318" r:id="rId40"/>
    <p:sldId id="319" r:id="rId41"/>
    <p:sldId id="320" r:id="rId42"/>
    <p:sldId id="323" r:id="rId43"/>
    <p:sldId id="325" r:id="rId44"/>
    <p:sldId id="328" r:id="rId45"/>
    <p:sldId id="331" r:id="rId46"/>
    <p:sldId id="400" r:id="rId47"/>
    <p:sldId id="401" r:id="rId48"/>
    <p:sldId id="402" r:id="rId49"/>
    <p:sldId id="403" r:id="rId50"/>
    <p:sldId id="345" r:id="rId51"/>
    <p:sldId id="346" r:id="rId52"/>
    <p:sldId id="347" r:id="rId53"/>
    <p:sldId id="349" r:id="rId54"/>
    <p:sldId id="351" r:id="rId55"/>
    <p:sldId id="404" r:id="rId56"/>
    <p:sldId id="405" r:id="rId57"/>
    <p:sldId id="406" r:id="rId58"/>
    <p:sldId id="407" r:id="rId59"/>
    <p:sldId id="408" r:id="rId60"/>
    <p:sldId id="409" r:id="rId61"/>
    <p:sldId id="410" r:id="rId62"/>
    <p:sldId id="411" r:id="rId63"/>
    <p:sldId id="413" r:id="rId64"/>
    <p:sldId id="414" r:id="rId65"/>
    <p:sldId id="415" r:id="rId66"/>
    <p:sldId id="416" r:id="rId67"/>
    <p:sldId id="417" r:id="rId68"/>
    <p:sldId id="418" r:id="rId69"/>
    <p:sldId id="419" r:id="rId70"/>
    <p:sldId id="420" r:id="rId71"/>
    <p:sldId id="422" r:id="rId72"/>
    <p:sldId id="423" r:id="rId73"/>
    <p:sldId id="424" r:id="rId74"/>
    <p:sldId id="425" r:id="rId75"/>
    <p:sldId id="42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73" d="100"/>
          <a:sy n="73"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grpSp>
      </p:grpSp>
      <p:sp>
        <p:nvSpPr>
          <p:cNvPr id="15379"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r>
              <a:rPr lang="tr-TR"/>
              <a:t>Asıl başlık stili için tıklatın</a:t>
            </a:r>
          </a:p>
        </p:txBody>
      </p:sp>
      <p:sp>
        <p:nvSpPr>
          <p:cNvPr id="15380"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r>
              <a:rPr lang="tr-TR"/>
              <a:t>Asıl alt başlık stilini düzenlemek için tıklatın</a:t>
            </a:r>
          </a:p>
        </p:txBody>
      </p:sp>
      <p:sp>
        <p:nvSpPr>
          <p:cNvPr id="18" name="Rectangle 16"/>
          <p:cNvSpPr>
            <a:spLocks noGrp="1" noChangeArrowheads="1"/>
          </p:cNvSpPr>
          <p:nvPr>
            <p:ph type="dt" sz="half" idx="10"/>
          </p:nvPr>
        </p:nvSpPr>
        <p:spPr>
          <a:xfrm>
            <a:off x="609600" y="6248400"/>
            <a:ext cx="2844800" cy="457200"/>
          </a:xfrm>
        </p:spPr>
        <p:txBody>
          <a:bodyPr/>
          <a:lstStyle>
            <a:lvl1pPr>
              <a:defRPr/>
            </a:lvl1pPr>
          </a:lstStyle>
          <a:p>
            <a:pPr>
              <a:defRPr/>
            </a:pPr>
            <a:endParaRPr lang="tr-TR">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1441CB4C-0876-425C-A73E-BC04D7EE924C}"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313769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4BFEA4F-06E0-4BD0-BCEC-4A6A666E7D6B}" type="slidenum">
              <a:rPr lang="tr-TR" altLang="en-US">
                <a:solidFill>
                  <a:srgbClr val="000000"/>
                </a:solidFill>
              </a:rPr>
              <a:pPr>
                <a:defRPr/>
              </a:pPr>
              <a:t>‹#›</a:t>
            </a:fld>
            <a:endParaRPr lang="tr-TR"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28878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457200"/>
            <a:ext cx="2743200" cy="5410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457200"/>
            <a:ext cx="80264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C9DE5D3-DA88-43D0-A89B-DFCE47247F12}" type="slidenum">
              <a:rPr lang="tr-TR" altLang="en-US">
                <a:solidFill>
                  <a:srgbClr val="000000"/>
                </a:solidFill>
              </a:rPr>
              <a:pPr>
                <a:defRPr/>
              </a:pPr>
              <a:t>‹#›</a:t>
            </a:fld>
            <a:endParaRPr lang="tr-TR"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103187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696AE18-E5F9-448B-8AE2-A2DDC4E95405}" type="slidenum">
              <a:rPr lang="tr-TR" altLang="en-US">
                <a:solidFill>
                  <a:srgbClr val="000000"/>
                </a:solidFill>
              </a:rPr>
              <a:pPr>
                <a:defRPr/>
              </a:pPr>
              <a:t>‹#›</a:t>
            </a:fld>
            <a:endParaRPr lang="tr-TR"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53017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D78EA57-6A8F-4CC4-86D9-6499B1D33CBE}" type="slidenum">
              <a:rPr lang="tr-TR" altLang="en-US">
                <a:solidFill>
                  <a:srgbClr val="000000"/>
                </a:solidFill>
              </a:rPr>
              <a:pPr>
                <a:defRPr/>
              </a:pPr>
              <a:t>‹#›</a:t>
            </a:fld>
            <a:endParaRPr lang="tr-TR"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87314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EBD7574-C181-4567-AD2D-1861FB1B2CBB}" type="slidenum">
              <a:rPr lang="tr-TR" altLang="en-US">
                <a:solidFill>
                  <a:srgbClr val="000000"/>
                </a:solidFill>
              </a:rPr>
              <a:pPr>
                <a:defRPr/>
              </a:pPr>
              <a:t>‹#›</a:t>
            </a:fld>
            <a:endParaRPr lang="tr-TR"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393952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77C95353-2B55-4948-B9B1-7B962D1488D1}" type="slidenum">
              <a:rPr lang="tr-TR" altLang="en-US">
                <a:solidFill>
                  <a:srgbClr val="000000"/>
                </a:solidFill>
              </a:rPr>
              <a:pPr>
                <a:defRPr/>
              </a:pPr>
              <a:t>‹#›</a:t>
            </a:fld>
            <a:endParaRPr lang="tr-TR"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230394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4F481D2-0B9E-4F15-AF1E-3D200DCE4FD1}" type="slidenum">
              <a:rPr lang="tr-TR" altLang="en-US">
                <a:solidFill>
                  <a:srgbClr val="000000"/>
                </a:solidFill>
              </a:rPr>
              <a:pPr>
                <a:defRPr/>
              </a:pPr>
              <a:t>‹#›</a:t>
            </a:fld>
            <a:endParaRPr lang="tr-TR"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114418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82E6507-B15C-44C6-8BDD-AA3E8CDBF310}" type="slidenum">
              <a:rPr lang="tr-TR" altLang="en-US">
                <a:solidFill>
                  <a:srgbClr val="000000"/>
                </a:solidFill>
              </a:rPr>
              <a:pPr>
                <a:defRPr/>
              </a:pPr>
              <a:t>‹#›</a:t>
            </a:fld>
            <a:endParaRPr lang="tr-TR"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6526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F9943B5-EEF9-4C80-9F30-B19852389CEA}" type="slidenum">
              <a:rPr lang="tr-TR" altLang="en-US">
                <a:solidFill>
                  <a:srgbClr val="000000"/>
                </a:solidFill>
              </a:rPr>
              <a:pPr>
                <a:defRPr/>
              </a:pPr>
              <a:t>‹#›</a:t>
            </a:fld>
            <a:endParaRPr lang="tr-TR"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275761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9C8AEE4-2ABD-4117-98FC-55BCD53D6B83}" type="slidenum">
              <a:rPr lang="tr-TR" altLang="en-US">
                <a:solidFill>
                  <a:srgbClr val="000000"/>
                </a:solidFill>
              </a:rPr>
              <a:pPr>
                <a:defRPr/>
              </a:pPr>
              <a:t>‹#›</a:t>
            </a:fld>
            <a:endParaRPr lang="tr-TR"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tr-TR">
              <a:solidFill>
                <a:srgbClr val="000000"/>
              </a:solidFill>
            </a:endParaRPr>
          </a:p>
        </p:txBody>
      </p:sp>
    </p:spTree>
    <p:extLst>
      <p:ext uri="{BB962C8B-B14F-4D97-AF65-F5344CB8AC3E}">
        <p14:creationId xmlns:p14="http://schemas.microsoft.com/office/powerpoint/2010/main" val="48687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fontAlgn="base">
              <a:spcBef>
                <a:spcPct val="0"/>
              </a:spcBef>
              <a:spcAft>
                <a:spcPct val="0"/>
              </a:spcAft>
              <a:defRPr/>
            </a:pPr>
            <a:endParaRPr lang="tr-TR">
              <a:solidFill>
                <a:srgbClr val="000000"/>
              </a:solidFill>
            </a:endParaRPr>
          </a:p>
        </p:txBody>
      </p:sp>
      <p:sp>
        <p:nvSpPr>
          <p:cNvPr id="14339"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fontAlgn="base">
              <a:spcBef>
                <a:spcPct val="0"/>
              </a:spcBef>
              <a:spcAft>
                <a:spcPct val="0"/>
              </a:spcAft>
              <a:defRPr/>
            </a:pPr>
            <a:fld id="{00A77DD2-4DDF-4C41-B33C-211D1DF801DF}" type="slidenum">
              <a:rPr lang="tr-TR" altLang="en-US">
                <a:solidFill>
                  <a:srgbClr val="000000"/>
                </a:solidFill>
              </a:rPr>
              <a:pPr fontAlgn="base">
                <a:spcBef>
                  <a:spcPct val="0"/>
                </a:spcBef>
                <a:spcAft>
                  <a:spcPct val="0"/>
                </a:spcAft>
                <a:defRPr/>
              </a:pPr>
              <a:t>‹#›</a:t>
            </a:fld>
            <a:endParaRPr lang="tr-TR" altLang="en-US">
              <a:solidFill>
                <a:srgbClr val="000000"/>
              </a:solidFill>
            </a:endParaRPr>
          </a:p>
        </p:txBody>
      </p:sp>
      <p:grpSp>
        <p:nvGrpSpPr>
          <p:cNvPr id="1028" name="Group 4"/>
          <p:cNvGrpSpPr>
            <a:grpSpLocks/>
          </p:cNvGrpSpPr>
          <p:nvPr/>
        </p:nvGrpSpPr>
        <p:grpSpPr bwMode="auto">
          <a:xfrm>
            <a:off x="0" y="0"/>
            <a:ext cx="12192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smtClean="0">
                <a:solidFill>
                  <a:srgbClr val="9999CC"/>
                </a:solidFill>
              </a:endParaRPr>
            </a:p>
          </p:txBody>
        </p:sp>
      </p:gr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p>
        </p:txBody>
      </p:sp>
      <p:sp>
        <p:nvSpPr>
          <p:cNvPr id="14352"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fontAlgn="base">
              <a:spcBef>
                <a:spcPct val="0"/>
              </a:spcBef>
              <a:spcAft>
                <a:spcPct val="0"/>
              </a:spcAft>
              <a:defRPr/>
            </a:pPr>
            <a:endParaRPr lang="tr-TR">
              <a:solidFill>
                <a:srgbClr val="000000"/>
              </a:solidFill>
            </a:endParaRPr>
          </a:p>
        </p:txBody>
      </p:sp>
    </p:spTree>
    <p:extLst>
      <p:ext uri="{BB962C8B-B14F-4D97-AF65-F5344CB8AC3E}">
        <p14:creationId xmlns:p14="http://schemas.microsoft.com/office/powerpoint/2010/main" val="3175410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48200" y="1828800"/>
            <a:ext cx="6019800" cy="2209800"/>
          </a:xfrm>
        </p:spPr>
        <p:txBody>
          <a:bodyPr/>
          <a:lstStyle/>
          <a:p>
            <a:pPr eaLnBrk="1" hangingPunct="1"/>
            <a:r>
              <a:rPr lang="en-US" altLang="en-US" sz="2900"/>
              <a:t>ALTERNETİF (TAMAMLAYICI) ÖLÇME DEĞERLENDİRME TEKNİKLERİ</a:t>
            </a:r>
            <a:endParaRPr lang="tr-TR" altLang="en-US" sz="2900"/>
          </a:p>
        </p:txBody>
      </p:sp>
    </p:spTree>
    <p:extLst>
      <p:ext uri="{BB962C8B-B14F-4D97-AF65-F5344CB8AC3E}">
        <p14:creationId xmlns:p14="http://schemas.microsoft.com/office/powerpoint/2010/main" val="227044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1981200" y="685800"/>
            <a:ext cx="8229600" cy="1066800"/>
          </a:xfrm>
        </p:spPr>
        <p:txBody>
          <a:bodyPr/>
          <a:lstStyle/>
          <a:p>
            <a:pPr eaLnBrk="1" hangingPunct="1"/>
            <a:r>
              <a:rPr lang="tr-TR" altLang="en-US" smtClean="0">
                <a:solidFill>
                  <a:schemeClr val="bg2"/>
                </a:solidFill>
              </a:rPr>
              <a:t>GÖZLEM İÇİN ÖNERİLER</a:t>
            </a:r>
          </a:p>
        </p:txBody>
      </p:sp>
      <p:sp>
        <p:nvSpPr>
          <p:cNvPr id="17411" name="2 İçerik Yer Tutucusu"/>
          <p:cNvSpPr>
            <a:spLocks noGrp="1"/>
          </p:cNvSpPr>
          <p:nvPr>
            <p:ph idx="1"/>
          </p:nvPr>
        </p:nvSpPr>
        <p:spPr>
          <a:xfrm>
            <a:off x="627797" y="1614986"/>
            <a:ext cx="10781731" cy="4390030"/>
          </a:xfrm>
        </p:spPr>
        <p:txBody>
          <a:bodyPr/>
          <a:lstStyle/>
          <a:p>
            <a:pPr eaLnBrk="1" hangingPunct="1">
              <a:buFont typeface="Wingdings" panose="05000000000000000000" pitchFamily="2" charset="2"/>
              <a:buNone/>
            </a:pPr>
            <a:endParaRPr lang="tr-TR" altLang="en-US" sz="2400" dirty="0"/>
          </a:p>
          <a:p>
            <a:pPr algn="just" eaLnBrk="1" hangingPunct="1"/>
            <a:r>
              <a:rPr lang="tr-TR" altLang="en-US" sz="2400" dirty="0"/>
              <a:t>Ölçütleri koyarken bütün öğrenciler için aynı </a:t>
            </a:r>
            <a:r>
              <a:rPr lang="tr-TR" altLang="en-US" sz="2400" dirty="0" smtClean="0"/>
              <a:t>standartlar </a:t>
            </a:r>
            <a:r>
              <a:rPr lang="tr-TR" altLang="en-US" sz="2400" dirty="0" err="1" smtClean="0"/>
              <a:t>kullanı</a:t>
            </a:r>
            <a:r>
              <a:rPr lang="en-US" altLang="en-US" sz="2400" dirty="0" err="1" smtClean="0"/>
              <a:t>lmalı</a:t>
            </a:r>
            <a:r>
              <a:rPr lang="tr-TR" altLang="en-US" sz="2400" dirty="0" smtClean="0"/>
              <a:t>.</a:t>
            </a:r>
            <a:endParaRPr lang="tr-TR" altLang="en-US" sz="2400" dirty="0"/>
          </a:p>
          <a:p>
            <a:pPr algn="just" eaLnBrk="1" hangingPunct="1"/>
            <a:r>
              <a:rPr lang="tr-TR" altLang="en-US" sz="2400" dirty="0" smtClean="0"/>
              <a:t>Her öğrenci </a:t>
            </a:r>
            <a:r>
              <a:rPr lang="tr-TR" altLang="en-US" sz="2400" dirty="0"/>
              <a:t>birkaç kez </a:t>
            </a:r>
            <a:r>
              <a:rPr lang="tr-TR" altLang="en-US" sz="2400" dirty="0" smtClean="0"/>
              <a:t>gözlemle</a:t>
            </a:r>
            <a:r>
              <a:rPr lang="en-US" altLang="en-US" sz="2400" dirty="0" err="1" smtClean="0"/>
              <a:t>nmeli</a:t>
            </a:r>
            <a:r>
              <a:rPr lang="tr-TR" altLang="en-US" sz="2400" dirty="0" smtClean="0"/>
              <a:t>.</a:t>
            </a:r>
            <a:endParaRPr lang="tr-TR" altLang="en-US" sz="2400" dirty="0"/>
          </a:p>
          <a:p>
            <a:pPr algn="just" eaLnBrk="1" hangingPunct="1"/>
            <a:r>
              <a:rPr lang="tr-TR" altLang="en-US" sz="2400" dirty="0" smtClean="0"/>
              <a:t>Her öğrenci </a:t>
            </a:r>
            <a:r>
              <a:rPr lang="tr-TR" altLang="en-US" sz="2400" dirty="0"/>
              <a:t>değişik durumlarda ve farklı günlerde </a:t>
            </a:r>
            <a:r>
              <a:rPr lang="tr-TR" altLang="en-US" sz="2400" dirty="0" smtClean="0"/>
              <a:t>gözlemle</a:t>
            </a:r>
            <a:r>
              <a:rPr lang="en-US" altLang="en-US" sz="2400" dirty="0" err="1" smtClean="0"/>
              <a:t>nmeli</a:t>
            </a:r>
            <a:r>
              <a:rPr lang="tr-TR" altLang="en-US" sz="2400" dirty="0" smtClean="0"/>
              <a:t>.</a:t>
            </a:r>
            <a:endParaRPr lang="tr-TR" altLang="en-US" sz="2400" dirty="0"/>
          </a:p>
          <a:p>
            <a:pPr algn="just" eaLnBrk="1" hangingPunct="1"/>
            <a:r>
              <a:rPr lang="tr-TR" altLang="en-US" sz="2400" dirty="0" smtClean="0"/>
              <a:t>Her öğrenci </a:t>
            </a:r>
            <a:r>
              <a:rPr lang="tr-TR" altLang="en-US" sz="2400" dirty="0"/>
              <a:t>değişik özellikler, beceriler ve davranışlara göre </a:t>
            </a:r>
            <a:r>
              <a:rPr lang="tr-TR" altLang="en-US" sz="2400" dirty="0" err="1" smtClean="0"/>
              <a:t>değerlendiri</a:t>
            </a:r>
            <a:r>
              <a:rPr lang="en-US" altLang="en-US" sz="2400" dirty="0" err="1" smtClean="0"/>
              <a:t>lmeli</a:t>
            </a:r>
            <a:r>
              <a:rPr lang="tr-TR" altLang="en-US" sz="2400" dirty="0" smtClean="0"/>
              <a:t>.</a:t>
            </a:r>
            <a:endParaRPr lang="tr-TR" altLang="en-US" sz="2400" dirty="0"/>
          </a:p>
          <a:p>
            <a:pPr algn="just" eaLnBrk="1" hangingPunct="1"/>
            <a:r>
              <a:rPr lang="tr-TR" altLang="en-US" sz="2400" dirty="0"/>
              <a:t>Yapılan gözlem için </a:t>
            </a:r>
            <a:r>
              <a:rPr lang="tr-TR" altLang="en-US" sz="2400" dirty="0" smtClean="0"/>
              <a:t>değerlendirme, mümkün</a:t>
            </a:r>
            <a:r>
              <a:rPr lang="en-US" altLang="en-US" sz="2400" dirty="0" smtClean="0"/>
              <a:t>se </a:t>
            </a:r>
            <a:r>
              <a:rPr lang="en-US" altLang="en-US" sz="2400" dirty="0" err="1" smtClean="0"/>
              <a:t>hemen</a:t>
            </a:r>
            <a:r>
              <a:rPr lang="en-US" altLang="en-US" sz="2400" dirty="0" smtClean="0"/>
              <a:t> </a:t>
            </a:r>
            <a:r>
              <a:rPr lang="tr-TR" altLang="en-US" sz="2400" dirty="0" err="1" smtClean="0"/>
              <a:t>kaydedi</a:t>
            </a:r>
            <a:r>
              <a:rPr lang="en-US" altLang="en-US" sz="2400" dirty="0" err="1" smtClean="0"/>
              <a:t>lmeli</a:t>
            </a:r>
            <a:r>
              <a:rPr lang="tr-TR" altLang="en-US" sz="2400" dirty="0" smtClean="0"/>
              <a:t>.</a:t>
            </a:r>
            <a:r>
              <a:rPr lang="tr-TR" altLang="en-US" sz="2400" b="1" dirty="0"/>
              <a:t> </a:t>
            </a:r>
            <a:endParaRPr lang="tr-TR" altLang="en-US" sz="2400" dirty="0"/>
          </a:p>
          <a:p>
            <a:pPr eaLnBrk="1" hangingPunct="1"/>
            <a:endParaRPr lang="tr-TR" altLang="en-US" dirty="0" smtClean="0"/>
          </a:p>
        </p:txBody>
      </p:sp>
    </p:spTree>
    <p:extLst>
      <p:ext uri="{BB962C8B-B14F-4D97-AF65-F5344CB8AC3E}">
        <p14:creationId xmlns:p14="http://schemas.microsoft.com/office/powerpoint/2010/main" val="3639875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30070" y="145575"/>
            <a:ext cx="10972800" cy="1371600"/>
          </a:xfrm>
        </p:spPr>
        <p:txBody>
          <a:bodyPr/>
          <a:lstStyle/>
          <a:p>
            <a:pPr eaLnBrk="1" hangingPunct="1"/>
            <a:r>
              <a:rPr lang="tr-TR" altLang="en-US" dirty="0" smtClean="0">
                <a:solidFill>
                  <a:schemeClr val="bg2"/>
                </a:solidFill>
              </a:rPr>
              <a:t>VEE DİYAGRAMI</a:t>
            </a:r>
          </a:p>
        </p:txBody>
      </p:sp>
      <p:sp>
        <p:nvSpPr>
          <p:cNvPr id="18435" name="Rectangle 3"/>
          <p:cNvSpPr>
            <a:spLocks noGrp="1" noChangeArrowheads="1"/>
          </p:cNvSpPr>
          <p:nvPr>
            <p:ph type="body" idx="1"/>
          </p:nvPr>
        </p:nvSpPr>
        <p:spPr>
          <a:xfrm>
            <a:off x="359389" y="1285163"/>
            <a:ext cx="11514161" cy="5020103"/>
          </a:xfrm>
        </p:spPr>
        <p:txBody>
          <a:bodyPr/>
          <a:lstStyle/>
          <a:p>
            <a:pPr algn="just" eaLnBrk="1" hangingPunct="1">
              <a:spcBef>
                <a:spcPts val="1200"/>
              </a:spcBef>
              <a:spcAft>
                <a:spcPts val="1200"/>
              </a:spcAft>
            </a:pPr>
            <a:r>
              <a:rPr lang="en-US" altLang="en-US" sz="2400" dirty="0" err="1" smtClean="0"/>
              <a:t>Vee</a:t>
            </a:r>
            <a:r>
              <a:rPr lang="en-US" altLang="en-US" sz="2400" dirty="0" smtClean="0"/>
              <a:t> </a:t>
            </a:r>
            <a:r>
              <a:rPr lang="tr-TR" altLang="en-US" sz="2400" dirty="0" smtClean="0"/>
              <a:t>diyagramları</a:t>
            </a:r>
            <a:r>
              <a:rPr lang="tr-TR" altLang="en-US" sz="2400" dirty="0"/>
              <a:t>, kavramların oluşumunda ve kavramlar arası ilişki kurmaya yardımcı olur. </a:t>
            </a:r>
          </a:p>
          <a:p>
            <a:pPr algn="just" eaLnBrk="1" hangingPunct="1">
              <a:spcBef>
                <a:spcPts val="1200"/>
              </a:spcBef>
              <a:spcAft>
                <a:spcPts val="1200"/>
              </a:spcAft>
            </a:pPr>
            <a:r>
              <a:rPr lang="tr-TR" altLang="en-US" sz="2400" dirty="0" err="1"/>
              <a:t>Vee</a:t>
            </a:r>
            <a:r>
              <a:rPr lang="tr-TR" altLang="en-US" sz="2400" dirty="0"/>
              <a:t> Diyagramlarının </a:t>
            </a:r>
            <a:r>
              <a:rPr lang="tr-TR" altLang="en-US" sz="2400" i="1" dirty="0"/>
              <a:t>fen alanındaki laboratuvar çalışmalarında amacı netleştirmek ve öğrencilere yol göstermek için kullanılır</a:t>
            </a:r>
            <a:r>
              <a:rPr lang="tr-TR" altLang="en-US" sz="2400" dirty="0"/>
              <a:t>. </a:t>
            </a:r>
          </a:p>
          <a:p>
            <a:pPr algn="just" eaLnBrk="1" hangingPunct="1">
              <a:spcBef>
                <a:spcPts val="1200"/>
              </a:spcBef>
              <a:spcAft>
                <a:spcPts val="1200"/>
              </a:spcAft>
            </a:pPr>
            <a:r>
              <a:rPr lang="tr-TR" altLang="en-US" sz="2400" i="1" dirty="0"/>
              <a:t>Laboratuvarda kullanıldığında, öğrencilerin deneylerindeki teorik bilgileri ile uygulamadaki ilişkileri kurmalarında oldukça etkilidir</a:t>
            </a:r>
            <a:r>
              <a:rPr lang="tr-TR" altLang="en-US" sz="2400" i="1" dirty="0" smtClean="0"/>
              <a:t>.</a:t>
            </a:r>
            <a:endParaRPr lang="en-US" altLang="en-US" sz="2400" i="1" dirty="0" smtClean="0"/>
          </a:p>
          <a:p>
            <a:pPr algn="just" eaLnBrk="1" hangingPunct="1">
              <a:spcBef>
                <a:spcPts val="1200"/>
              </a:spcBef>
              <a:spcAft>
                <a:spcPts val="1200"/>
              </a:spcAft>
              <a:defRPr/>
            </a:pPr>
            <a:r>
              <a:rPr lang="tr-TR" altLang="en-US" sz="2400" dirty="0"/>
              <a:t>Uygulama ile öğrencinin </a:t>
            </a:r>
            <a:r>
              <a:rPr lang="tr-TR" altLang="en-US" sz="2400" dirty="0" err="1"/>
              <a:t>psiko</a:t>
            </a:r>
            <a:r>
              <a:rPr lang="tr-TR" altLang="en-US" sz="2400" dirty="0"/>
              <a:t>-motor davranışlarının gelişmesinin yanında, öğrencinin aklında bilginin yapılandırılmasını da sağlar.</a:t>
            </a:r>
            <a:endParaRPr lang="en-US" altLang="en-US" sz="2400" dirty="0"/>
          </a:p>
          <a:p>
            <a:pPr algn="just" eaLnBrk="1" hangingPunct="1">
              <a:spcBef>
                <a:spcPts val="1200"/>
              </a:spcBef>
              <a:spcAft>
                <a:spcPts val="1200"/>
              </a:spcAft>
              <a:defRPr/>
            </a:pPr>
            <a:r>
              <a:rPr lang="tr-TR" altLang="en-US" sz="2400" dirty="0" smtClean="0"/>
              <a:t>Öğrencinin </a:t>
            </a:r>
            <a:r>
              <a:rPr lang="tr-TR" altLang="en-US" sz="2400" dirty="0"/>
              <a:t>bilişsel düzeyde daha anlamlı, derin ve kalıcı öğrenmenin gerçekleşeceği varsayımına dayanarak sınıf içi ve sınıf dışı bir etkinliktir.</a:t>
            </a:r>
          </a:p>
          <a:p>
            <a:pPr algn="just" eaLnBrk="1" hangingPunct="1"/>
            <a:endParaRPr lang="tr-TR" altLang="en-US" sz="2400" i="1" dirty="0"/>
          </a:p>
        </p:txBody>
      </p:sp>
    </p:spTree>
    <p:extLst>
      <p:ext uri="{BB962C8B-B14F-4D97-AF65-F5344CB8AC3E}">
        <p14:creationId xmlns:p14="http://schemas.microsoft.com/office/powerpoint/2010/main" val="1520474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etin kutusu 4"/>
          <p:cNvSpPr txBox="1">
            <a:spLocks noChangeArrowheads="1"/>
          </p:cNvSpPr>
          <p:nvPr/>
        </p:nvSpPr>
        <p:spPr bwMode="auto">
          <a:xfrm>
            <a:off x="2079625" y="2303464"/>
            <a:ext cx="3048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dirty="0" err="1">
                <a:solidFill>
                  <a:srgbClr val="000000"/>
                </a:solidFill>
              </a:rPr>
              <a:t>Teoriler</a:t>
            </a:r>
            <a:endParaRPr lang="en-US" altLang="en-US" dirty="0">
              <a:solidFill>
                <a:srgbClr val="000000"/>
              </a:solidFill>
            </a:endParaRPr>
          </a:p>
          <a:p>
            <a:pPr eaLnBrk="0" fontAlgn="base" hangingPunct="0">
              <a:spcBef>
                <a:spcPct val="0"/>
              </a:spcBef>
              <a:spcAft>
                <a:spcPct val="0"/>
              </a:spcAft>
            </a:pPr>
            <a:r>
              <a:rPr lang="en-US" altLang="en-US" dirty="0">
                <a:solidFill>
                  <a:srgbClr val="000000"/>
                </a:solidFill>
              </a:rPr>
              <a:t>(</a:t>
            </a:r>
            <a:r>
              <a:rPr lang="en-US" altLang="en-US" dirty="0" err="1">
                <a:solidFill>
                  <a:srgbClr val="000000"/>
                </a:solidFill>
              </a:rPr>
              <a:t>Olayların</a:t>
            </a:r>
            <a:r>
              <a:rPr lang="en-US" altLang="en-US" dirty="0">
                <a:solidFill>
                  <a:srgbClr val="000000"/>
                </a:solidFill>
              </a:rPr>
              <a:t> </a:t>
            </a:r>
            <a:r>
              <a:rPr lang="en-US" altLang="en-US" dirty="0" err="1">
                <a:solidFill>
                  <a:srgbClr val="000000"/>
                </a:solidFill>
              </a:rPr>
              <a:t>niçin</a:t>
            </a:r>
            <a:r>
              <a:rPr lang="en-US" altLang="en-US" dirty="0">
                <a:solidFill>
                  <a:srgbClr val="000000"/>
                </a:solidFill>
              </a:rPr>
              <a:t> </a:t>
            </a:r>
            <a:r>
              <a:rPr lang="en-US" altLang="en-US" dirty="0" err="1">
                <a:solidFill>
                  <a:srgbClr val="000000"/>
                </a:solidFill>
              </a:rPr>
              <a:t>olduğunu</a:t>
            </a:r>
            <a:r>
              <a:rPr lang="en-US" altLang="en-US" dirty="0">
                <a:solidFill>
                  <a:srgbClr val="000000"/>
                </a:solidFill>
              </a:rPr>
              <a:t> </a:t>
            </a:r>
            <a:r>
              <a:rPr lang="en-US" altLang="en-US" dirty="0" err="1">
                <a:solidFill>
                  <a:srgbClr val="000000"/>
                </a:solidFill>
              </a:rPr>
              <a:t>açıklayan</a:t>
            </a:r>
            <a:r>
              <a:rPr lang="en-US" altLang="en-US" dirty="0">
                <a:solidFill>
                  <a:srgbClr val="000000"/>
                </a:solidFill>
              </a:rPr>
              <a:t>, </a:t>
            </a:r>
            <a:r>
              <a:rPr lang="en-US" altLang="en-US" dirty="0" err="1">
                <a:solidFill>
                  <a:srgbClr val="000000"/>
                </a:solidFill>
              </a:rPr>
              <a:t>kavramlar</a:t>
            </a:r>
            <a:r>
              <a:rPr lang="en-US" altLang="en-US" dirty="0">
                <a:solidFill>
                  <a:srgbClr val="000000"/>
                </a:solidFill>
              </a:rPr>
              <a:t> </a:t>
            </a:r>
            <a:r>
              <a:rPr lang="en-US" altLang="en-US" dirty="0" err="1">
                <a:solidFill>
                  <a:srgbClr val="000000"/>
                </a:solidFill>
              </a:rPr>
              <a:t>ve</a:t>
            </a:r>
            <a:r>
              <a:rPr lang="en-US" altLang="en-US" dirty="0">
                <a:solidFill>
                  <a:srgbClr val="000000"/>
                </a:solidFill>
              </a:rPr>
              <a:t> </a:t>
            </a:r>
            <a:r>
              <a:rPr lang="en-US" altLang="en-US" dirty="0" err="1">
                <a:solidFill>
                  <a:srgbClr val="000000"/>
                </a:solidFill>
              </a:rPr>
              <a:t>ilkelerin</a:t>
            </a:r>
            <a:r>
              <a:rPr lang="en-US" altLang="en-US" dirty="0">
                <a:solidFill>
                  <a:srgbClr val="000000"/>
                </a:solidFill>
              </a:rPr>
              <a:t> </a:t>
            </a:r>
            <a:r>
              <a:rPr lang="en-US" altLang="en-US" dirty="0" err="1">
                <a:solidFill>
                  <a:srgbClr val="000000"/>
                </a:solidFill>
              </a:rPr>
              <a:t>düzenlendiği</a:t>
            </a:r>
            <a:r>
              <a:rPr lang="en-US" altLang="en-US" dirty="0">
                <a:solidFill>
                  <a:srgbClr val="000000"/>
                </a:solidFill>
              </a:rPr>
              <a:t> </a:t>
            </a:r>
            <a:r>
              <a:rPr lang="en-US" altLang="en-US" dirty="0" err="1">
                <a:solidFill>
                  <a:srgbClr val="000000"/>
                </a:solidFill>
              </a:rPr>
              <a:t>ifadeler</a:t>
            </a:r>
            <a:r>
              <a:rPr lang="en-US" altLang="en-US" dirty="0">
                <a:solidFill>
                  <a:srgbClr val="000000"/>
                </a:solidFill>
              </a:rPr>
              <a:t>) </a:t>
            </a:r>
          </a:p>
          <a:p>
            <a:pPr algn="ctr" eaLnBrk="0" fontAlgn="base" hangingPunct="0">
              <a:spcBef>
                <a:spcPct val="0"/>
              </a:spcBef>
              <a:spcAft>
                <a:spcPct val="0"/>
              </a:spcAft>
            </a:pPr>
            <a:r>
              <a:rPr lang="en-US" altLang="en-US" dirty="0" err="1">
                <a:solidFill>
                  <a:srgbClr val="000000"/>
                </a:solidFill>
              </a:rPr>
              <a:t>İlkeler</a:t>
            </a:r>
            <a:endParaRPr lang="en-US" altLang="en-US" dirty="0">
              <a:solidFill>
                <a:srgbClr val="000000"/>
              </a:solidFill>
            </a:endParaRPr>
          </a:p>
          <a:p>
            <a:pPr eaLnBrk="0" fontAlgn="base" hangingPunct="0">
              <a:spcBef>
                <a:spcPct val="0"/>
              </a:spcBef>
              <a:spcAft>
                <a:spcPct val="0"/>
              </a:spcAft>
            </a:pPr>
            <a:r>
              <a:rPr lang="en-US" altLang="en-US" dirty="0">
                <a:solidFill>
                  <a:srgbClr val="000000"/>
                </a:solidFill>
              </a:rPr>
              <a:t> (</a:t>
            </a:r>
            <a:r>
              <a:rPr lang="en-US" altLang="en-US" dirty="0" err="1">
                <a:solidFill>
                  <a:srgbClr val="000000"/>
                </a:solidFill>
              </a:rPr>
              <a:t>Olayların</a:t>
            </a:r>
            <a:r>
              <a:rPr lang="en-US" altLang="en-US" dirty="0">
                <a:solidFill>
                  <a:srgbClr val="000000"/>
                </a:solidFill>
              </a:rPr>
              <a:t> </a:t>
            </a:r>
            <a:r>
              <a:rPr lang="en-US" altLang="en-US" dirty="0" err="1">
                <a:solidFill>
                  <a:srgbClr val="000000"/>
                </a:solidFill>
              </a:rPr>
              <a:t>nasıl</a:t>
            </a:r>
            <a:r>
              <a:rPr lang="en-US" altLang="en-US" dirty="0">
                <a:solidFill>
                  <a:srgbClr val="000000"/>
                </a:solidFill>
              </a:rPr>
              <a:t> </a:t>
            </a:r>
            <a:r>
              <a:rPr lang="en-US" altLang="en-US" dirty="0" err="1">
                <a:solidFill>
                  <a:srgbClr val="000000"/>
                </a:solidFill>
              </a:rPr>
              <a:t>ortaya</a:t>
            </a:r>
            <a:r>
              <a:rPr lang="en-US" altLang="en-US" dirty="0">
                <a:solidFill>
                  <a:srgbClr val="000000"/>
                </a:solidFill>
              </a:rPr>
              <a:t> </a:t>
            </a:r>
            <a:r>
              <a:rPr lang="en-US" altLang="en-US" dirty="0" err="1">
                <a:solidFill>
                  <a:srgbClr val="000000"/>
                </a:solidFill>
              </a:rPr>
              <a:t>çıktığını</a:t>
            </a:r>
            <a:r>
              <a:rPr lang="en-US" altLang="en-US" dirty="0">
                <a:solidFill>
                  <a:srgbClr val="000000"/>
                </a:solidFill>
              </a:rPr>
              <a:t> </a:t>
            </a:r>
            <a:r>
              <a:rPr lang="en-US" altLang="en-US" dirty="0" err="1">
                <a:solidFill>
                  <a:srgbClr val="000000"/>
                </a:solidFill>
              </a:rPr>
              <a:t>açıklayan</a:t>
            </a:r>
            <a:r>
              <a:rPr lang="en-US" altLang="en-US" dirty="0">
                <a:solidFill>
                  <a:srgbClr val="000000"/>
                </a:solidFill>
              </a:rPr>
              <a:t>, </a:t>
            </a:r>
            <a:r>
              <a:rPr lang="en-US" altLang="en-US" dirty="0" err="1">
                <a:solidFill>
                  <a:srgbClr val="000000"/>
                </a:solidFill>
              </a:rPr>
              <a:t>iki</a:t>
            </a:r>
            <a:r>
              <a:rPr lang="en-US" altLang="en-US" dirty="0">
                <a:solidFill>
                  <a:srgbClr val="000000"/>
                </a:solidFill>
              </a:rPr>
              <a:t> </a:t>
            </a:r>
            <a:r>
              <a:rPr lang="en-US" altLang="en-US" dirty="0" err="1">
                <a:solidFill>
                  <a:srgbClr val="000000"/>
                </a:solidFill>
              </a:rPr>
              <a:t>veya</a:t>
            </a:r>
            <a:r>
              <a:rPr lang="en-US" altLang="en-US" dirty="0">
                <a:solidFill>
                  <a:srgbClr val="000000"/>
                </a:solidFill>
              </a:rPr>
              <a:t> </a:t>
            </a:r>
            <a:r>
              <a:rPr lang="en-US" altLang="en-US" dirty="0" err="1">
                <a:solidFill>
                  <a:srgbClr val="000000"/>
                </a:solidFill>
              </a:rPr>
              <a:t>daha</a:t>
            </a:r>
            <a:r>
              <a:rPr lang="en-US" altLang="en-US" dirty="0">
                <a:solidFill>
                  <a:srgbClr val="000000"/>
                </a:solidFill>
              </a:rPr>
              <a:t> </a:t>
            </a:r>
            <a:r>
              <a:rPr lang="en-US" altLang="en-US" dirty="0" err="1">
                <a:solidFill>
                  <a:srgbClr val="000000"/>
                </a:solidFill>
              </a:rPr>
              <a:t>fazla</a:t>
            </a:r>
            <a:r>
              <a:rPr lang="en-US" altLang="en-US" dirty="0">
                <a:solidFill>
                  <a:srgbClr val="000000"/>
                </a:solidFill>
              </a:rPr>
              <a:t> </a:t>
            </a:r>
            <a:r>
              <a:rPr lang="en-US" altLang="en-US" dirty="0" err="1">
                <a:solidFill>
                  <a:srgbClr val="000000"/>
                </a:solidFill>
              </a:rPr>
              <a:t>kavram</a:t>
            </a:r>
            <a:r>
              <a:rPr lang="en-US" altLang="en-US" dirty="0">
                <a:solidFill>
                  <a:srgbClr val="000000"/>
                </a:solidFill>
              </a:rPr>
              <a:t> </a:t>
            </a:r>
            <a:r>
              <a:rPr lang="en-US" altLang="en-US" dirty="0" err="1">
                <a:solidFill>
                  <a:srgbClr val="000000"/>
                </a:solidFill>
              </a:rPr>
              <a:t>arasındaki</a:t>
            </a:r>
            <a:r>
              <a:rPr lang="en-US" altLang="en-US" dirty="0">
                <a:solidFill>
                  <a:srgbClr val="000000"/>
                </a:solidFill>
              </a:rPr>
              <a:t> </a:t>
            </a:r>
            <a:r>
              <a:rPr lang="en-US" altLang="en-US" dirty="0" err="1">
                <a:solidFill>
                  <a:srgbClr val="000000"/>
                </a:solidFill>
              </a:rPr>
              <a:t>önemli</a:t>
            </a:r>
            <a:r>
              <a:rPr lang="en-US" altLang="en-US" dirty="0">
                <a:solidFill>
                  <a:srgbClr val="000000"/>
                </a:solidFill>
              </a:rPr>
              <a:t> </a:t>
            </a:r>
            <a:r>
              <a:rPr lang="en-US" altLang="en-US" dirty="0" err="1">
                <a:solidFill>
                  <a:srgbClr val="000000"/>
                </a:solidFill>
              </a:rPr>
              <a:t>ilişkiler</a:t>
            </a:r>
            <a:r>
              <a:rPr lang="en-US" altLang="en-US" dirty="0">
                <a:solidFill>
                  <a:srgbClr val="000000"/>
                </a:solidFill>
              </a:rPr>
              <a:t>)</a:t>
            </a:r>
          </a:p>
          <a:p>
            <a:pPr eaLnBrk="0" fontAlgn="base" hangingPunct="0">
              <a:spcBef>
                <a:spcPct val="0"/>
              </a:spcBef>
              <a:spcAft>
                <a:spcPct val="0"/>
              </a:spcAft>
            </a:pPr>
            <a:endParaRPr lang="en-US" altLang="en-US" dirty="0">
              <a:solidFill>
                <a:srgbClr val="000000"/>
              </a:solidFill>
            </a:endParaRPr>
          </a:p>
          <a:p>
            <a:pPr algn="ctr" eaLnBrk="0" fontAlgn="base" hangingPunct="0">
              <a:spcBef>
                <a:spcPct val="0"/>
              </a:spcBef>
              <a:spcAft>
                <a:spcPct val="0"/>
              </a:spcAft>
            </a:pPr>
            <a:r>
              <a:rPr lang="en-US" altLang="en-US" dirty="0">
                <a:solidFill>
                  <a:srgbClr val="000000"/>
                </a:solidFill>
              </a:rPr>
              <a:t> </a:t>
            </a:r>
            <a:r>
              <a:rPr lang="en-US" altLang="en-US" dirty="0" err="1">
                <a:solidFill>
                  <a:srgbClr val="000000"/>
                </a:solidFill>
              </a:rPr>
              <a:t>Kavramlar</a:t>
            </a:r>
            <a:r>
              <a:rPr lang="en-US" altLang="en-US" dirty="0">
                <a:solidFill>
                  <a:srgbClr val="000000"/>
                </a:solidFill>
              </a:rPr>
              <a:t> </a:t>
            </a:r>
          </a:p>
          <a:p>
            <a:pPr eaLnBrk="0" fontAlgn="base" hangingPunct="0">
              <a:spcBef>
                <a:spcPct val="0"/>
              </a:spcBef>
              <a:spcAft>
                <a:spcPct val="0"/>
              </a:spcAft>
            </a:pPr>
            <a:r>
              <a:rPr lang="en-US" altLang="en-US" dirty="0">
                <a:solidFill>
                  <a:srgbClr val="000000"/>
                </a:solidFill>
              </a:rPr>
              <a:t>(</a:t>
            </a:r>
            <a:r>
              <a:rPr lang="en-US" altLang="en-US" dirty="0" err="1">
                <a:solidFill>
                  <a:srgbClr val="000000"/>
                </a:solidFill>
              </a:rPr>
              <a:t>Bazı</a:t>
            </a:r>
            <a:r>
              <a:rPr lang="en-US" altLang="en-US" dirty="0">
                <a:solidFill>
                  <a:srgbClr val="000000"/>
                </a:solidFill>
              </a:rPr>
              <a:t> </a:t>
            </a:r>
            <a:r>
              <a:rPr lang="en-US" altLang="en-US" dirty="0" err="1">
                <a:solidFill>
                  <a:srgbClr val="000000"/>
                </a:solidFill>
              </a:rPr>
              <a:t>etiketlerle</a:t>
            </a:r>
            <a:r>
              <a:rPr lang="en-US" altLang="en-US" dirty="0">
                <a:solidFill>
                  <a:srgbClr val="000000"/>
                </a:solidFill>
              </a:rPr>
              <a:t> </a:t>
            </a:r>
            <a:r>
              <a:rPr lang="en-US" altLang="en-US" dirty="0" err="1">
                <a:solidFill>
                  <a:srgbClr val="000000"/>
                </a:solidFill>
              </a:rPr>
              <a:t>gösterilen</a:t>
            </a:r>
            <a:r>
              <a:rPr lang="en-US" altLang="en-US" dirty="0">
                <a:solidFill>
                  <a:srgbClr val="000000"/>
                </a:solidFill>
              </a:rPr>
              <a:t>, </a:t>
            </a:r>
            <a:r>
              <a:rPr lang="en-US" altLang="en-US" dirty="0" err="1">
                <a:solidFill>
                  <a:srgbClr val="000000"/>
                </a:solidFill>
              </a:rPr>
              <a:t>olaylar</a:t>
            </a:r>
            <a:r>
              <a:rPr lang="en-US" altLang="en-US" dirty="0">
                <a:solidFill>
                  <a:srgbClr val="000000"/>
                </a:solidFill>
              </a:rPr>
              <a:t> </a:t>
            </a:r>
            <a:r>
              <a:rPr lang="en-US" altLang="en-US" dirty="0" err="1">
                <a:solidFill>
                  <a:srgbClr val="000000"/>
                </a:solidFill>
              </a:rPr>
              <a:t>veya</a:t>
            </a:r>
            <a:r>
              <a:rPr lang="en-US" altLang="en-US" dirty="0">
                <a:solidFill>
                  <a:srgbClr val="000000"/>
                </a:solidFill>
              </a:rPr>
              <a:t> </a:t>
            </a:r>
            <a:r>
              <a:rPr lang="en-US" altLang="en-US" dirty="0" err="1">
                <a:solidFill>
                  <a:srgbClr val="000000"/>
                </a:solidFill>
              </a:rPr>
              <a:t>nesnelerde</a:t>
            </a:r>
            <a:r>
              <a:rPr lang="en-US" altLang="en-US" dirty="0">
                <a:solidFill>
                  <a:srgbClr val="000000"/>
                </a:solidFill>
              </a:rPr>
              <a:t> </a:t>
            </a:r>
            <a:r>
              <a:rPr lang="en-US" altLang="en-US" dirty="0" err="1">
                <a:solidFill>
                  <a:srgbClr val="000000"/>
                </a:solidFill>
              </a:rPr>
              <a:t>algılanan</a:t>
            </a:r>
            <a:r>
              <a:rPr lang="en-US" altLang="en-US" dirty="0">
                <a:solidFill>
                  <a:srgbClr val="000000"/>
                </a:solidFill>
              </a:rPr>
              <a:t> </a:t>
            </a:r>
            <a:r>
              <a:rPr lang="en-US" altLang="en-US" dirty="0" err="1">
                <a:solidFill>
                  <a:srgbClr val="000000"/>
                </a:solidFill>
              </a:rPr>
              <a:t>düzenlilikler</a:t>
            </a:r>
            <a:r>
              <a:rPr lang="en-US" altLang="en-US" dirty="0">
                <a:solidFill>
                  <a:srgbClr val="000000"/>
                </a:solidFill>
              </a:rPr>
              <a:t>)</a:t>
            </a:r>
          </a:p>
        </p:txBody>
      </p:sp>
      <p:cxnSp>
        <p:nvCxnSpPr>
          <p:cNvPr id="7" name="Düz Bağlayıcı 6"/>
          <p:cNvCxnSpPr/>
          <p:nvPr/>
        </p:nvCxnSpPr>
        <p:spPr>
          <a:xfrm>
            <a:off x="2438400" y="2057400"/>
            <a:ext cx="2590800" cy="0"/>
          </a:xfrm>
          <a:prstGeom prst="line">
            <a:avLst/>
          </a:prstGeom>
        </p:spPr>
        <p:style>
          <a:lnRef idx="1">
            <a:schemeClr val="dk1"/>
          </a:lnRef>
          <a:fillRef idx="0">
            <a:schemeClr val="dk1"/>
          </a:fillRef>
          <a:effectRef idx="0">
            <a:schemeClr val="dk1"/>
          </a:effectRef>
          <a:fontRef idx="minor">
            <a:schemeClr val="tx1"/>
          </a:fontRef>
        </p:style>
      </p:cxnSp>
      <p:cxnSp>
        <p:nvCxnSpPr>
          <p:cNvPr id="9" name="Düz Bağlayıcı 8"/>
          <p:cNvCxnSpPr/>
          <p:nvPr/>
        </p:nvCxnSpPr>
        <p:spPr>
          <a:xfrm>
            <a:off x="5005388" y="2057400"/>
            <a:ext cx="1185862" cy="3403600"/>
          </a:xfrm>
          <a:prstGeom prst="line">
            <a:avLst/>
          </a:prstGeom>
        </p:spPr>
        <p:style>
          <a:lnRef idx="1">
            <a:schemeClr val="dk1"/>
          </a:lnRef>
          <a:fillRef idx="0">
            <a:schemeClr val="dk1"/>
          </a:fillRef>
          <a:effectRef idx="0">
            <a:schemeClr val="dk1"/>
          </a:effectRef>
          <a:fontRef idx="minor">
            <a:schemeClr val="tx1"/>
          </a:fontRef>
        </p:style>
      </p:cxnSp>
      <p:cxnSp>
        <p:nvCxnSpPr>
          <p:cNvPr id="11" name="Düz Bağlayıcı 10"/>
          <p:cNvCxnSpPr/>
          <p:nvPr/>
        </p:nvCxnSpPr>
        <p:spPr>
          <a:xfrm flipV="1">
            <a:off x="6183314" y="2057400"/>
            <a:ext cx="1360487" cy="3403600"/>
          </a:xfrm>
          <a:prstGeom prst="line">
            <a:avLst/>
          </a:prstGeom>
        </p:spPr>
        <p:style>
          <a:lnRef idx="1">
            <a:schemeClr val="dk1"/>
          </a:lnRef>
          <a:fillRef idx="0">
            <a:schemeClr val="dk1"/>
          </a:fillRef>
          <a:effectRef idx="0">
            <a:schemeClr val="dk1"/>
          </a:effectRef>
          <a:fontRef idx="minor">
            <a:schemeClr val="tx1"/>
          </a:fontRef>
        </p:style>
      </p:cxnSp>
      <p:cxnSp>
        <p:nvCxnSpPr>
          <p:cNvPr id="13" name="Düz Bağlayıcı 12"/>
          <p:cNvCxnSpPr/>
          <p:nvPr/>
        </p:nvCxnSpPr>
        <p:spPr>
          <a:xfrm>
            <a:off x="7543800" y="2057400"/>
            <a:ext cx="2590800" cy="0"/>
          </a:xfrm>
          <a:prstGeom prst="line">
            <a:avLst/>
          </a:prstGeom>
        </p:spPr>
        <p:style>
          <a:lnRef idx="1">
            <a:schemeClr val="dk1"/>
          </a:lnRef>
          <a:fillRef idx="0">
            <a:schemeClr val="dk1"/>
          </a:fillRef>
          <a:effectRef idx="0">
            <a:schemeClr val="dk1"/>
          </a:effectRef>
          <a:fontRef idx="minor">
            <a:schemeClr val="tx1"/>
          </a:fontRef>
        </p:style>
      </p:cxnSp>
      <p:sp>
        <p:nvSpPr>
          <p:cNvPr id="21511" name="Dikdörtgen 15"/>
          <p:cNvSpPr>
            <a:spLocks noChangeArrowheads="1"/>
          </p:cNvSpPr>
          <p:nvPr/>
        </p:nvSpPr>
        <p:spPr bwMode="auto">
          <a:xfrm>
            <a:off x="5295900" y="1579564"/>
            <a:ext cx="2133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a:solidFill>
                  <a:srgbClr val="000000"/>
                </a:solidFill>
              </a:rPr>
              <a:t>    ODAK SORUSU</a:t>
            </a:r>
          </a:p>
          <a:p>
            <a:pPr eaLnBrk="0" fontAlgn="base" hangingPunct="0">
              <a:spcBef>
                <a:spcPct val="0"/>
              </a:spcBef>
              <a:spcAft>
                <a:spcPct val="0"/>
              </a:spcAft>
            </a:pPr>
            <a:r>
              <a:rPr lang="en-US" altLang="en-US">
                <a:solidFill>
                  <a:srgbClr val="000000"/>
                </a:solidFill>
              </a:rPr>
              <a:t> (İki kısım arasında etkileşimi sağlayan, araştırmaya yön veren sorular)</a:t>
            </a:r>
          </a:p>
        </p:txBody>
      </p:sp>
      <p:sp>
        <p:nvSpPr>
          <p:cNvPr id="21512" name="Dikdörtgen 16"/>
          <p:cNvSpPr>
            <a:spLocks noChangeArrowheads="1"/>
          </p:cNvSpPr>
          <p:nvPr/>
        </p:nvSpPr>
        <p:spPr bwMode="auto">
          <a:xfrm>
            <a:off x="4724400" y="5495926"/>
            <a:ext cx="2819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a:solidFill>
                  <a:srgbClr val="000000"/>
                </a:solidFill>
              </a:rPr>
              <a:t>Olaylar</a:t>
            </a:r>
          </a:p>
          <a:p>
            <a:pPr eaLnBrk="0" fontAlgn="base" hangingPunct="0">
              <a:spcBef>
                <a:spcPct val="0"/>
              </a:spcBef>
              <a:spcAft>
                <a:spcPct val="0"/>
              </a:spcAft>
            </a:pPr>
            <a:r>
              <a:rPr lang="en-US" altLang="en-US">
                <a:solidFill>
                  <a:srgbClr val="000000"/>
                </a:solidFill>
              </a:rPr>
              <a:t>(Veri toplamada izlenilecek yol ve kullanılacak araçlar)</a:t>
            </a:r>
          </a:p>
        </p:txBody>
      </p:sp>
      <p:sp>
        <p:nvSpPr>
          <p:cNvPr id="21513" name="Dikdörtgen 17"/>
          <p:cNvSpPr>
            <a:spLocks noChangeArrowheads="1"/>
          </p:cNvSpPr>
          <p:nvPr/>
        </p:nvSpPr>
        <p:spPr bwMode="auto">
          <a:xfrm>
            <a:off x="7353300" y="2093914"/>
            <a:ext cx="33147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a:solidFill>
                  <a:srgbClr val="000000"/>
                </a:solidFill>
              </a:rPr>
              <a:t>Bilgi iddiaları </a:t>
            </a:r>
          </a:p>
          <a:p>
            <a:pPr eaLnBrk="0" fontAlgn="base" hangingPunct="0">
              <a:spcBef>
                <a:spcPct val="0"/>
              </a:spcBef>
              <a:spcAft>
                <a:spcPct val="0"/>
              </a:spcAft>
            </a:pPr>
            <a:r>
              <a:rPr lang="en-US" altLang="en-US">
                <a:solidFill>
                  <a:srgbClr val="000000"/>
                </a:solidFill>
              </a:rPr>
              <a:t>(Araştırmada odak sorularına yanıt olarak, veri dönüşümlerinin yorumlanmasıyla elde edilen yeni bilgiler) </a:t>
            </a:r>
          </a:p>
          <a:p>
            <a:pPr eaLnBrk="0" fontAlgn="base" hangingPunct="0">
              <a:spcBef>
                <a:spcPct val="0"/>
              </a:spcBef>
              <a:spcAft>
                <a:spcPct val="0"/>
              </a:spcAft>
            </a:pPr>
            <a:endParaRPr lang="en-US" altLang="en-US">
              <a:solidFill>
                <a:srgbClr val="000000"/>
              </a:solidFill>
            </a:endParaRPr>
          </a:p>
          <a:p>
            <a:pPr algn="ctr" eaLnBrk="0" fontAlgn="base" hangingPunct="0">
              <a:spcBef>
                <a:spcPct val="0"/>
              </a:spcBef>
              <a:spcAft>
                <a:spcPct val="0"/>
              </a:spcAft>
            </a:pPr>
            <a:r>
              <a:rPr lang="en-US" altLang="en-US">
                <a:solidFill>
                  <a:srgbClr val="000000"/>
                </a:solidFill>
              </a:rPr>
              <a:t>Veri dönüşümleri</a:t>
            </a:r>
          </a:p>
          <a:p>
            <a:pPr eaLnBrk="0" fontAlgn="base" hangingPunct="0">
              <a:spcBef>
                <a:spcPct val="0"/>
              </a:spcBef>
              <a:spcAft>
                <a:spcPct val="0"/>
              </a:spcAft>
            </a:pPr>
            <a:r>
              <a:rPr lang="en-US" altLang="en-US">
                <a:solidFill>
                  <a:srgbClr val="000000"/>
                </a:solidFill>
              </a:rPr>
              <a:t> (Verilerin tablo, çizelge veya grafik kullanılarak uygun formda düzenlenmesi)</a:t>
            </a:r>
          </a:p>
          <a:p>
            <a:pPr eaLnBrk="0" fontAlgn="base" hangingPunct="0">
              <a:spcBef>
                <a:spcPct val="0"/>
              </a:spcBef>
              <a:spcAft>
                <a:spcPct val="0"/>
              </a:spcAft>
            </a:pPr>
            <a:endParaRPr lang="en-US" altLang="en-US">
              <a:solidFill>
                <a:srgbClr val="000000"/>
              </a:solidFill>
            </a:endParaRPr>
          </a:p>
          <a:p>
            <a:pPr algn="ctr" eaLnBrk="0" fontAlgn="base" hangingPunct="0">
              <a:spcBef>
                <a:spcPct val="0"/>
              </a:spcBef>
              <a:spcAft>
                <a:spcPct val="0"/>
              </a:spcAft>
            </a:pPr>
            <a:r>
              <a:rPr lang="en-US" altLang="en-US">
                <a:solidFill>
                  <a:srgbClr val="000000"/>
                </a:solidFill>
              </a:rPr>
              <a:t> Kayıtlar </a:t>
            </a:r>
          </a:p>
          <a:p>
            <a:pPr eaLnBrk="0" fontAlgn="base" hangingPunct="0">
              <a:spcBef>
                <a:spcPct val="0"/>
              </a:spcBef>
              <a:spcAft>
                <a:spcPct val="0"/>
              </a:spcAft>
            </a:pPr>
            <a:r>
              <a:rPr lang="en-US" altLang="en-US">
                <a:solidFill>
                  <a:srgbClr val="000000"/>
                </a:solidFill>
              </a:rPr>
              <a:t>(Deney sırasında toplanan veriler: Örneğin: yapılan gözlemler, alınan ölçümler)</a:t>
            </a:r>
          </a:p>
        </p:txBody>
      </p:sp>
      <p:sp>
        <p:nvSpPr>
          <p:cNvPr id="21514" name="Metin kutusu 18"/>
          <p:cNvSpPr txBox="1">
            <a:spLocks noChangeArrowheads="1"/>
          </p:cNvSpPr>
          <p:nvPr/>
        </p:nvSpPr>
        <p:spPr bwMode="auto">
          <a:xfrm>
            <a:off x="2362200" y="1579564"/>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a:solidFill>
                  <a:srgbClr val="000000"/>
                </a:solidFill>
              </a:rPr>
              <a:t>KAVRAMSAL KISIM</a:t>
            </a:r>
          </a:p>
        </p:txBody>
      </p:sp>
      <p:sp>
        <p:nvSpPr>
          <p:cNvPr id="21515" name="Metin kutusu 19"/>
          <p:cNvSpPr txBox="1">
            <a:spLocks noChangeArrowheads="1"/>
          </p:cNvSpPr>
          <p:nvPr/>
        </p:nvSpPr>
        <p:spPr bwMode="auto">
          <a:xfrm>
            <a:off x="7734300" y="1579564"/>
            <a:ext cx="2400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a:solidFill>
                  <a:srgbClr val="000000"/>
                </a:solidFill>
              </a:rPr>
              <a:t>YÖNTEMSEL KISIM</a:t>
            </a:r>
          </a:p>
        </p:txBody>
      </p:sp>
    </p:spTree>
    <p:extLst>
      <p:ext uri="{BB962C8B-B14F-4D97-AF65-F5344CB8AC3E}">
        <p14:creationId xmlns:p14="http://schemas.microsoft.com/office/powerpoint/2010/main" val="2662876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altLang="en-US" sz="4000">
                <a:solidFill>
                  <a:schemeClr val="bg2"/>
                </a:solidFill>
              </a:rPr>
              <a:t>TANILAYICI DALLANMIŞ AĞAÇ</a:t>
            </a:r>
          </a:p>
        </p:txBody>
      </p:sp>
      <p:sp>
        <p:nvSpPr>
          <p:cNvPr id="23555" name="Rectangle 3"/>
          <p:cNvSpPr>
            <a:spLocks noGrp="1" noChangeArrowheads="1"/>
          </p:cNvSpPr>
          <p:nvPr>
            <p:ph type="body" idx="1"/>
          </p:nvPr>
        </p:nvSpPr>
        <p:spPr>
          <a:xfrm>
            <a:off x="900752" y="2267803"/>
            <a:ext cx="10399593" cy="3886200"/>
          </a:xfrm>
        </p:spPr>
        <p:txBody>
          <a:bodyPr/>
          <a:lstStyle/>
          <a:p>
            <a:pPr algn="just" eaLnBrk="1" hangingPunct="1"/>
            <a:r>
              <a:rPr lang="tr-TR" altLang="en-US" sz="2400" dirty="0"/>
              <a:t>Bir ağaç diyagramına yerleştirilen birbiriyle ilişkili önermelere, öğrencilerin doğru veya yanlış yanıtlar vererek bir sonuca ulaşmalarını sağlayan ve bu sayede öğrencilerin zihin yapılarındaki bilgi örüntüleriyle kavram yanılgılarını tespit etmeyi amaçlayan bir ölçme ve değerlendirme aracıdır. </a:t>
            </a:r>
          </a:p>
        </p:txBody>
      </p:sp>
    </p:spTree>
    <p:extLst>
      <p:ext uri="{BB962C8B-B14F-4D97-AF65-F5344CB8AC3E}">
        <p14:creationId xmlns:p14="http://schemas.microsoft.com/office/powerpoint/2010/main" val="1371739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etin kutusu 3"/>
          <p:cNvSpPr txBox="1">
            <a:spLocks noChangeArrowheads="1"/>
          </p:cNvSpPr>
          <p:nvPr/>
        </p:nvSpPr>
        <p:spPr bwMode="auto">
          <a:xfrm>
            <a:off x="2982913" y="3475039"/>
            <a:ext cx="830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pic>
        <p:nvPicPr>
          <p:cNvPr id="25603" name="Picture 4" descr="http://images.slideplayer.biz.tr/10/2753442/slides/slide_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69" y="527050"/>
            <a:ext cx="10372299"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62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egitimbilimlerinotlari.com/wp-content/uploads/2014/12/Tan%C4%B1lay%C4%B1c%C4%B1-Dallanm%C4%B1%C5%9F-A%C4%9Fa%C3%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6" y="533400"/>
            <a:ext cx="10645254"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9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518615" y="685800"/>
            <a:ext cx="10590663" cy="5181600"/>
          </a:xfrm>
        </p:spPr>
        <p:txBody>
          <a:bodyPr/>
          <a:lstStyle/>
          <a:p>
            <a:pPr eaLnBrk="1" hangingPunct="1"/>
            <a:r>
              <a:rPr lang="tr-TR" altLang="en-US" sz="2400" dirty="0"/>
              <a:t>8 veya 16 seçimlik önermelerden oluşur. Önermelerin sayısı öğrencilerin düzeyine veya konunun içerdiği kavram sayısına göre değişebilir</a:t>
            </a:r>
            <a:r>
              <a:rPr lang="tr-TR" altLang="en-US" sz="2400" dirty="0" smtClean="0"/>
              <a:t>.</a:t>
            </a:r>
            <a:r>
              <a:rPr lang="en-US" altLang="en-US" sz="2400" dirty="0" smtClean="0"/>
              <a:t> </a:t>
            </a:r>
            <a:r>
              <a:rPr lang="tr-TR" altLang="en-US" sz="2400" dirty="0" smtClean="0"/>
              <a:t>Her </a:t>
            </a:r>
            <a:r>
              <a:rPr lang="tr-TR" altLang="en-US" sz="2400" dirty="0"/>
              <a:t>bitiş bir ‘</a:t>
            </a:r>
            <a:r>
              <a:rPr lang="tr-TR" altLang="en-US" sz="2400" dirty="0" err="1"/>
              <a:t>çıkış’la</a:t>
            </a:r>
            <a:r>
              <a:rPr lang="tr-TR" altLang="en-US" sz="2400" dirty="0"/>
              <a:t> sonlanır. </a:t>
            </a:r>
          </a:p>
          <a:p>
            <a:pPr eaLnBrk="1" hangingPunct="1"/>
            <a:r>
              <a:rPr lang="tr-TR" altLang="en-US" sz="2400" dirty="0"/>
              <a:t>Klasik ölçme değerlendirme yöntemlerinden doğru-yanlış tipi sorulara benzemektedir. Bu aracı sözü edilen klasik yaklaşımdan ayıran önemli özellikleri vardır; </a:t>
            </a:r>
          </a:p>
          <a:p>
            <a:pPr eaLnBrk="1" hangingPunct="1">
              <a:buFont typeface="Wingdings" panose="05000000000000000000" pitchFamily="2" charset="2"/>
              <a:buNone/>
            </a:pPr>
            <a:r>
              <a:rPr lang="tr-TR" altLang="en-US" sz="2400" dirty="0"/>
              <a:t>          Soruların birbirinden bağımsız cevaplanamaması,</a:t>
            </a:r>
          </a:p>
          <a:p>
            <a:pPr eaLnBrk="1" hangingPunct="1">
              <a:buFont typeface="Wingdings" panose="05000000000000000000" pitchFamily="2" charset="2"/>
              <a:buNone/>
            </a:pPr>
            <a:r>
              <a:rPr lang="tr-TR" altLang="en-US" sz="2400" dirty="0"/>
              <a:t>          Verilen cevapların sonraki adımları etkilemesidir.</a:t>
            </a:r>
          </a:p>
          <a:p>
            <a:pPr eaLnBrk="1" hangingPunct="1">
              <a:buFont typeface="Wingdings" panose="05000000000000000000" pitchFamily="2" charset="2"/>
              <a:buNone/>
            </a:pPr>
            <a:r>
              <a:rPr lang="tr-TR" altLang="en-US" sz="2400" dirty="0"/>
              <a:t> </a:t>
            </a:r>
          </a:p>
          <a:p>
            <a:pPr eaLnBrk="1" hangingPunct="1">
              <a:buFont typeface="Wingdings" panose="05000000000000000000" pitchFamily="2" charset="2"/>
              <a:buNone/>
            </a:pPr>
            <a:r>
              <a:rPr lang="tr-TR" altLang="en-US" sz="2400" dirty="0"/>
              <a:t> </a:t>
            </a:r>
          </a:p>
          <a:p>
            <a:endParaRPr lang="tr-TR" altLang="en-US" dirty="0" smtClean="0"/>
          </a:p>
        </p:txBody>
      </p:sp>
    </p:spTree>
    <p:extLst>
      <p:ext uri="{BB962C8B-B14F-4D97-AF65-F5344CB8AC3E}">
        <p14:creationId xmlns:p14="http://schemas.microsoft.com/office/powerpoint/2010/main" val="2996001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1981200" y="457200"/>
            <a:ext cx="8229600" cy="1143000"/>
          </a:xfrm>
        </p:spPr>
        <p:txBody>
          <a:bodyPr/>
          <a:lstStyle/>
          <a:p>
            <a:r>
              <a:rPr lang="tr-TR" altLang="en-US" sz="3200">
                <a:solidFill>
                  <a:schemeClr val="bg2"/>
                </a:solidFill>
              </a:rPr>
              <a:t>TANILAYICI DALLANMIŞ AĞAÇLARIN DEĞERLENDİRİLMESİ İÇİN İKİ ÖNERİ</a:t>
            </a:r>
          </a:p>
        </p:txBody>
      </p:sp>
      <p:sp>
        <p:nvSpPr>
          <p:cNvPr id="28675" name="2 İçerik Yer Tutucusu"/>
          <p:cNvSpPr>
            <a:spLocks noGrp="1"/>
          </p:cNvSpPr>
          <p:nvPr>
            <p:ph idx="1"/>
          </p:nvPr>
        </p:nvSpPr>
        <p:spPr>
          <a:xfrm>
            <a:off x="1162335" y="1837898"/>
            <a:ext cx="9960590" cy="4343400"/>
          </a:xfrm>
        </p:spPr>
        <p:txBody>
          <a:bodyPr/>
          <a:lstStyle/>
          <a:p>
            <a:pPr>
              <a:buFont typeface="Wingdings" panose="05000000000000000000" pitchFamily="2" charset="2"/>
              <a:buNone/>
            </a:pPr>
            <a:endParaRPr lang="tr-TR" altLang="en-US" dirty="0" smtClean="0">
              <a:solidFill>
                <a:schemeClr val="bg2"/>
              </a:solidFill>
            </a:endParaRPr>
          </a:p>
          <a:p>
            <a:pPr algn="just">
              <a:buFont typeface="Wingdings" panose="05000000000000000000" pitchFamily="2" charset="2"/>
              <a:buNone/>
            </a:pPr>
            <a:r>
              <a:rPr lang="tr-TR" altLang="en-US" sz="2800" dirty="0">
                <a:solidFill>
                  <a:schemeClr val="bg2"/>
                </a:solidFill>
              </a:rPr>
              <a:t>1-</a:t>
            </a:r>
            <a:r>
              <a:rPr lang="tr-TR" altLang="en-US" sz="2800" dirty="0"/>
              <a:t>Öğrencinin tercih ettiği her doğru önermeye 1</a:t>
            </a:r>
            <a:r>
              <a:rPr lang="en-US" altLang="en-US" sz="2800" dirty="0"/>
              <a:t> </a:t>
            </a:r>
            <a:r>
              <a:rPr lang="tr-TR" altLang="en-US" sz="2800" dirty="0"/>
              <a:t>puan, her yanlış önermeye 0 puan verilerek çıkışa kadar gittiğinde oluşan toplam puanın toplanmasıdır. İstenirse bu puan 100’lük sisteme dönüştürülebilir.</a:t>
            </a:r>
          </a:p>
          <a:p>
            <a:pPr algn="just"/>
            <a:endParaRPr lang="tr-TR" altLang="en-US" sz="2800" dirty="0"/>
          </a:p>
        </p:txBody>
      </p:sp>
    </p:spTree>
    <p:extLst>
      <p:ext uri="{BB962C8B-B14F-4D97-AF65-F5344CB8AC3E}">
        <p14:creationId xmlns:p14="http://schemas.microsoft.com/office/powerpoint/2010/main" val="3216009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İçerik Yer Tutucusu"/>
          <p:cNvSpPr>
            <a:spLocks noGrp="1"/>
          </p:cNvSpPr>
          <p:nvPr>
            <p:ph idx="1"/>
          </p:nvPr>
        </p:nvSpPr>
        <p:spPr>
          <a:xfrm>
            <a:off x="655093" y="457200"/>
            <a:ext cx="10481480" cy="6019800"/>
          </a:xfrm>
        </p:spPr>
        <p:txBody>
          <a:bodyPr/>
          <a:lstStyle/>
          <a:p>
            <a:pPr>
              <a:buFont typeface="Wingdings" panose="05000000000000000000" pitchFamily="2" charset="2"/>
              <a:buNone/>
            </a:pPr>
            <a:endParaRPr lang="tr-TR" altLang="en-US" sz="2400" dirty="0">
              <a:solidFill>
                <a:schemeClr val="tx2"/>
              </a:solidFill>
            </a:endParaRPr>
          </a:p>
          <a:p>
            <a:pPr>
              <a:buFont typeface="Wingdings" panose="05000000000000000000" pitchFamily="2" charset="2"/>
              <a:buNone/>
            </a:pPr>
            <a:endParaRPr lang="tr-TR" altLang="en-US" sz="2400" dirty="0">
              <a:solidFill>
                <a:schemeClr val="tx2"/>
              </a:solidFill>
            </a:endParaRPr>
          </a:p>
          <a:p>
            <a:pPr algn="just">
              <a:buFont typeface="Wingdings" panose="05000000000000000000" pitchFamily="2" charset="2"/>
              <a:buNone/>
            </a:pPr>
            <a:r>
              <a:rPr lang="tr-TR" altLang="en-US" sz="2400" dirty="0">
                <a:solidFill>
                  <a:schemeClr val="bg2"/>
                </a:solidFill>
              </a:rPr>
              <a:t>2-</a:t>
            </a:r>
            <a:r>
              <a:rPr lang="tr-TR" altLang="en-US" sz="2400" dirty="0">
                <a:solidFill>
                  <a:schemeClr val="tx2"/>
                </a:solidFill>
              </a:rPr>
              <a:t>Soruların genelden özele doğru gitmesi temel alındığında; Önceki önermeler sonraki önermelere göre daha az puan değerine sahip olmalıdır.</a:t>
            </a:r>
            <a:r>
              <a:rPr lang="en-US" altLang="en-US" sz="2400" dirty="0">
                <a:solidFill>
                  <a:schemeClr val="tx2"/>
                </a:solidFill>
              </a:rPr>
              <a:t> </a:t>
            </a:r>
            <a:r>
              <a:rPr lang="tr-TR" altLang="en-US" sz="2400" dirty="0" err="1">
                <a:solidFill>
                  <a:schemeClr val="tx2"/>
                </a:solidFill>
              </a:rPr>
              <a:t>Örn</a:t>
            </a:r>
            <a:r>
              <a:rPr lang="tr-TR" altLang="en-US" sz="2400" dirty="0">
                <a:solidFill>
                  <a:schemeClr val="tx2"/>
                </a:solidFill>
              </a:rPr>
              <a:t>; 8 çıkışlı bir </a:t>
            </a:r>
            <a:r>
              <a:rPr lang="tr-TR" altLang="en-US" sz="2400" dirty="0" err="1">
                <a:solidFill>
                  <a:schemeClr val="tx2"/>
                </a:solidFill>
              </a:rPr>
              <a:t>tanılayıcı</a:t>
            </a:r>
            <a:r>
              <a:rPr lang="tr-TR" altLang="en-US" sz="2400" dirty="0">
                <a:solidFill>
                  <a:schemeClr val="tx2"/>
                </a:solidFill>
              </a:rPr>
              <a:t> dallanmış ağaçta öğrenci 3 kez yol ayrımına gelmekte yani 3 kez herhangi bir önermeyle ilgili doğru-yanlış kararı vermektedir.</a:t>
            </a:r>
          </a:p>
          <a:p>
            <a:pPr algn="just">
              <a:buFont typeface="Wingdings" panose="05000000000000000000" pitchFamily="2" charset="2"/>
              <a:buNone/>
            </a:pPr>
            <a:r>
              <a:rPr lang="tr-TR" altLang="en-US" sz="2400" dirty="0">
                <a:solidFill>
                  <a:schemeClr val="tx2"/>
                </a:solidFill>
              </a:rPr>
              <a:t>    Öğretmen puanlama için ilk karara 25 puan,</a:t>
            </a:r>
          </a:p>
          <a:p>
            <a:pPr algn="just">
              <a:buFont typeface="Wingdings" panose="05000000000000000000" pitchFamily="2" charset="2"/>
              <a:buNone/>
            </a:pPr>
            <a:r>
              <a:rPr lang="tr-TR" altLang="en-US" sz="2400" dirty="0">
                <a:solidFill>
                  <a:schemeClr val="tx2"/>
                </a:solidFill>
              </a:rPr>
              <a:t>    2.Karara 35 puan, </a:t>
            </a:r>
            <a:endParaRPr lang="en-US" altLang="en-US" sz="2400" dirty="0">
              <a:solidFill>
                <a:schemeClr val="tx2"/>
              </a:solidFill>
            </a:endParaRPr>
          </a:p>
          <a:p>
            <a:pPr algn="just">
              <a:buFont typeface="Wingdings" panose="05000000000000000000" pitchFamily="2" charset="2"/>
              <a:buNone/>
            </a:pPr>
            <a:r>
              <a:rPr lang="en-US" altLang="en-US" sz="2400" dirty="0">
                <a:solidFill>
                  <a:schemeClr val="tx2"/>
                </a:solidFill>
              </a:rPr>
              <a:t>    </a:t>
            </a:r>
            <a:r>
              <a:rPr lang="tr-TR" altLang="en-US" sz="2400" dirty="0">
                <a:solidFill>
                  <a:schemeClr val="tx2"/>
                </a:solidFill>
              </a:rPr>
              <a:t>3.karara ise 40 puan değer biçerek puanlama yapabilir.</a:t>
            </a:r>
          </a:p>
          <a:p>
            <a:pPr algn="just">
              <a:buFont typeface="Wingdings" panose="05000000000000000000" pitchFamily="2" charset="2"/>
              <a:buNone/>
            </a:pPr>
            <a:r>
              <a:rPr lang="tr-TR" altLang="en-US" sz="2400" dirty="0">
                <a:solidFill>
                  <a:schemeClr val="tx2"/>
                </a:solidFill>
              </a:rPr>
              <a:t>    Öğretmen puanlamayı istediği gibi düzenleyebilir.</a:t>
            </a:r>
            <a:r>
              <a:rPr lang="en-US" altLang="en-US" sz="2400" dirty="0">
                <a:solidFill>
                  <a:schemeClr val="tx2"/>
                </a:solidFill>
              </a:rPr>
              <a:t> </a:t>
            </a:r>
            <a:r>
              <a:rPr lang="tr-TR" altLang="en-US" sz="2400" dirty="0">
                <a:solidFill>
                  <a:schemeClr val="tx2"/>
                </a:solidFill>
              </a:rPr>
              <a:t>Fakat önemli olan öğrencileri nasıl değerlendireceklerinden uygulama öncesi haberdar etmesidir.</a:t>
            </a:r>
          </a:p>
        </p:txBody>
      </p:sp>
    </p:spTree>
    <p:extLst>
      <p:ext uri="{BB962C8B-B14F-4D97-AF65-F5344CB8AC3E}">
        <p14:creationId xmlns:p14="http://schemas.microsoft.com/office/powerpoint/2010/main" val="1771246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11708" y="1546746"/>
            <a:ext cx="11170692" cy="1237397"/>
          </a:xfrm>
        </p:spPr>
        <p:txBody>
          <a:bodyPr/>
          <a:lstStyle/>
          <a:p>
            <a:pPr algn="just"/>
            <a:r>
              <a:rPr lang="tr-TR" altLang="en-US" sz="2400" dirty="0" err="1"/>
              <a:t>Tanılayıcı</a:t>
            </a:r>
            <a:r>
              <a:rPr lang="tr-TR" altLang="en-US" sz="2400" dirty="0"/>
              <a:t> dallanmış ağacın tahminle doğru cevap verebilme olasılığının bulunması gibi bir sınırlılığı vardır. Ayrıca öğrencilerin </a:t>
            </a:r>
            <a:r>
              <a:rPr lang="tr-TR" altLang="en-US" sz="2400" dirty="0" err="1"/>
              <a:t>psikomotor</a:t>
            </a:r>
            <a:r>
              <a:rPr lang="tr-TR" altLang="en-US" sz="2400" dirty="0"/>
              <a:t> ve </a:t>
            </a:r>
            <a:r>
              <a:rPr lang="tr-TR" altLang="en-US" sz="2400" dirty="0" err="1"/>
              <a:t>duyuşsal</a:t>
            </a:r>
            <a:r>
              <a:rPr lang="tr-TR" altLang="en-US" sz="2400" dirty="0"/>
              <a:t> davranışlarını bu yolla belirlemek oldukça güçtür.</a:t>
            </a:r>
          </a:p>
        </p:txBody>
      </p:sp>
      <p:sp>
        <p:nvSpPr>
          <p:cNvPr id="30723" name="Rectangle 4"/>
          <p:cNvSpPr>
            <a:spLocks noGrp="1" noChangeArrowheads="1"/>
          </p:cNvSpPr>
          <p:nvPr>
            <p:ph type="title"/>
          </p:nvPr>
        </p:nvSpPr>
        <p:spPr/>
        <p:txBody>
          <a:bodyPr/>
          <a:lstStyle/>
          <a:p>
            <a:r>
              <a:rPr lang="tr-TR" altLang="en-US" smtClean="0">
                <a:solidFill>
                  <a:schemeClr val="bg2"/>
                </a:solidFill>
              </a:rPr>
              <a:t>Sınırlı Yönleri</a:t>
            </a:r>
          </a:p>
        </p:txBody>
      </p:sp>
      <p:sp>
        <p:nvSpPr>
          <p:cNvPr id="4" name="Rectangle 2"/>
          <p:cNvSpPr txBox="1">
            <a:spLocks noChangeArrowheads="1"/>
          </p:cNvSpPr>
          <p:nvPr/>
        </p:nvSpPr>
        <p:spPr bwMode="auto">
          <a:xfrm>
            <a:off x="609600" y="277732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r>
              <a:rPr lang="tr-TR" altLang="en-US" kern="0" dirty="0" smtClean="0">
                <a:solidFill>
                  <a:schemeClr val="bg2"/>
                </a:solidFill>
              </a:rPr>
              <a:t>Güçlü Yönleri</a:t>
            </a:r>
          </a:p>
        </p:txBody>
      </p:sp>
      <p:sp>
        <p:nvSpPr>
          <p:cNvPr id="2" name="Metin kutusu 1"/>
          <p:cNvSpPr txBox="1"/>
          <p:nvPr/>
        </p:nvSpPr>
        <p:spPr>
          <a:xfrm>
            <a:off x="411708" y="4238743"/>
            <a:ext cx="11298071" cy="1717393"/>
          </a:xfrm>
          <a:prstGeom prst="rect">
            <a:avLst/>
          </a:prstGeom>
          <a:noFill/>
        </p:spPr>
        <p:txBody>
          <a:bodyPr wrap="square" rtlCol="0">
            <a:spAutoFit/>
          </a:bodyPr>
          <a:lstStyle/>
          <a:p>
            <a:pPr marL="342900" lvl="0" indent="-342900" algn="just" eaLnBrk="0" fontAlgn="base" hangingPunct="0">
              <a:spcBef>
                <a:spcPct val="20000"/>
              </a:spcBef>
              <a:spcAft>
                <a:spcPct val="0"/>
              </a:spcAft>
              <a:buClr>
                <a:srgbClr val="00007D"/>
              </a:buClr>
              <a:buSzPct val="75000"/>
              <a:buFont typeface="Wingdings" panose="05000000000000000000" pitchFamily="2" charset="2"/>
              <a:buChar char="n"/>
            </a:pPr>
            <a:r>
              <a:rPr lang="tr-TR" altLang="en-US" sz="2400" kern="0">
                <a:solidFill>
                  <a:srgbClr val="000000"/>
                </a:solidFill>
              </a:rPr>
              <a:t>Konulara ilişkin kavram yanılgılarının ortaya çıkarılmasında,</a:t>
            </a:r>
          </a:p>
          <a:p>
            <a:pPr marL="342900" lvl="0" indent="-342900" algn="just" eaLnBrk="0" fontAlgn="base" hangingPunct="0">
              <a:spcBef>
                <a:spcPct val="20000"/>
              </a:spcBef>
              <a:spcAft>
                <a:spcPct val="0"/>
              </a:spcAft>
              <a:buClr>
                <a:srgbClr val="00007D"/>
              </a:buClr>
              <a:buSzPct val="75000"/>
              <a:buFont typeface="Wingdings" panose="05000000000000000000" pitchFamily="2" charset="2"/>
              <a:buChar char="n"/>
            </a:pPr>
            <a:r>
              <a:rPr lang="tr-TR" altLang="en-US" sz="2400" kern="0">
                <a:solidFill>
                  <a:srgbClr val="000000"/>
                </a:solidFill>
              </a:rPr>
              <a:t>Öğrenilen bilgileri değerlendirmede,</a:t>
            </a:r>
          </a:p>
          <a:p>
            <a:pPr marL="342900" lvl="0" indent="-342900" algn="just" eaLnBrk="0" fontAlgn="base" hangingPunct="0">
              <a:spcBef>
                <a:spcPct val="20000"/>
              </a:spcBef>
              <a:spcAft>
                <a:spcPct val="0"/>
              </a:spcAft>
              <a:buClr>
                <a:srgbClr val="00007D"/>
              </a:buClr>
              <a:buSzPct val="75000"/>
              <a:buFont typeface="Wingdings" panose="05000000000000000000" pitchFamily="2" charset="2"/>
              <a:buChar char="n"/>
            </a:pPr>
            <a:r>
              <a:rPr lang="tr-TR" altLang="en-US" sz="2400" kern="0">
                <a:solidFill>
                  <a:srgbClr val="000000"/>
                </a:solidFill>
              </a:rPr>
              <a:t>Başka değerlendirme ve öğrenme teknik ve araçlarıyla birlikte kullanabilme kolaylıkları sağlar.</a:t>
            </a:r>
            <a:endParaRPr lang="tr-TR" altLang="en-US" sz="2400" kern="0" dirty="0">
              <a:solidFill>
                <a:srgbClr val="000000"/>
              </a:solidFill>
            </a:endParaRPr>
          </a:p>
        </p:txBody>
      </p:sp>
    </p:spTree>
    <p:extLst>
      <p:ext uri="{BB962C8B-B14F-4D97-AF65-F5344CB8AC3E}">
        <p14:creationId xmlns:p14="http://schemas.microsoft.com/office/powerpoint/2010/main" val="70836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lstStyle/>
          <a:p>
            <a:pPr eaLnBrk="1" hangingPunct="1"/>
            <a:r>
              <a:rPr lang="tr-TR" altLang="en-US" sz="3600">
                <a:solidFill>
                  <a:schemeClr val="bg2"/>
                </a:solidFill>
              </a:rPr>
              <a:t>ALTERNATİF (TAMAMLAYICI) ÖLÇME VE DEĞERLENDİRME NEDİR? </a:t>
            </a:r>
          </a:p>
        </p:txBody>
      </p:sp>
      <p:sp>
        <p:nvSpPr>
          <p:cNvPr id="4099" name="2 İçerik Yer Tutucusu"/>
          <p:cNvSpPr>
            <a:spLocks noGrp="1"/>
          </p:cNvSpPr>
          <p:nvPr>
            <p:ph idx="1"/>
          </p:nvPr>
        </p:nvSpPr>
        <p:spPr>
          <a:xfrm>
            <a:off x="609599" y="1667300"/>
            <a:ext cx="11223009" cy="4897273"/>
          </a:xfrm>
        </p:spPr>
        <p:txBody>
          <a:bodyPr/>
          <a:lstStyle/>
          <a:p>
            <a:pPr algn="just" eaLnBrk="1" hangingPunct="1">
              <a:defRPr/>
            </a:pPr>
            <a:r>
              <a:rPr lang="tr-TR" altLang="en-US" sz="2800" dirty="0"/>
              <a:t>Temel olarak beceri, değer ve tutum gibi pek çok farklı kazanımı ölçebildiği kabul edilen bir anlayıştır.</a:t>
            </a:r>
            <a:endParaRPr lang="en-US" altLang="en-US" sz="2800" dirty="0"/>
          </a:p>
          <a:p>
            <a:pPr marL="0" indent="0" algn="just" eaLnBrk="1" hangingPunct="1">
              <a:buNone/>
              <a:defRPr/>
            </a:pPr>
            <a:endParaRPr lang="tr-TR" altLang="en-US" sz="2800" dirty="0"/>
          </a:p>
          <a:p>
            <a:pPr algn="just" eaLnBrk="1" hangingPunct="1">
              <a:defRPr/>
            </a:pPr>
            <a:r>
              <a:rPr lang="tr-TR" altLang="en-US" sz="2800" dirty="0"/>
              <a:t>Bu değerlendirme anlayışında öğrenci kendi bilgi ve becerilerini kendi göster</a:t>
            </a:r>
            <a:r>
              <a:rPr lang="en-US" altLang="en-US" sz="2800" dirty="0" err="1"/>
              <a:t>ir</a:t>
            </a:r>
            <a:r>
              <a:rPr lang="tr-TR" altLang="en-US" sz="2800" dirty="0"/>
              <a:t>. Alternatif ölçme ve değerlendirme anlayışını oluşturan yöntem,</a:t>
            </a:r>
            <a:r>
              <a:rPr lang="en-US" altLang="en-US" sz="2800" dirty="0"/>
              <a:t> </a:t>
            </a:r>
            <a:r>
              <a:rPr lang="tr-TR" altLang="en-US" sz="2800" dirty="0"/>
              <a:t>teknik ve araçların aynı zamanda birer öğrenme aracı olduğu söylenebilir</a:t>
            </a:r>
            <a:r>
              <a:rPr lang="tr-TR" altLang="en-US" sz="2800" dirty="0" smtClean="0"/>
              <a:t>.</a:t>
            </a:r>
            <a:endParaRPr lang="en-US" altLang="en-US" sz="2800" dirty="0" smtClean="0"/>
          </a:p>
          <a:p>
            <a:pPr algn="just" eaLnBrk="1" hangingPunct="1">
              <a:defRPr/>
            </a:pPr>
            <a:r>
              <a:rPr lang="tr-TR" altLang="en-US" sz="2800" dirty="0" smtClean="0"/>
              <a:t>Öğrenciyi </a:t>
            </a:r>
            <a:r>
              <a:rPr lang="tr-TR" altLang="en-US" sz="2800" dirty="0"/>
              <a:t>öğrenme ortamında desteklemek suretiyle sahip olduğu performansını uzun süreli takiplerle </a:t>
            </a:r>
            <a:r>
              <a:rPr lang="tr-TR" altLang="en-US" sz="2800" dirty="0" smtClean="0"/>
              <a:t>değerlendirmektir</a:t>
            </a:r>
            <a:r>
              <a:rPr lang="en-US" altLang="en-US" sz="2800" dirty="0" smtClean="0"/>
              <a:t> </a:t>
            </a:r>
            <a:r>
              <a:rPr lang="en-US" altLang="en-US" sz="2800" dirty="0" err="1" smtClean="0"/>
              <a:t>amacıyla</a:t>
            </a:r>
            <a:r>
              <a:rPr lang="en-US" altLang="en-US" sz="2800" dirty="0" smtClean="0"/>
              <a:t> </a:t>
            </a:r>
            <a:r>
              <a:rPr lang="en-US" altLang="en-US" sz="2800" dirty="0" err="1" smtClean="0"/>
              <a:t>kullanılır</a:t>
            </a:r>
            <a:r>
              <a:rPr lang="tr-TR" altLang="en-US" sz="2800" dirty="0" smtClean="0"/>
              <a:t>.</a:t>
            </a:r>
            <a:endParaRPr lang="tr-TR" altLang="en-US" sz="2800" dirty="0"/>
          </a:p>
          <a:p>
            <a:pPr algn="just" eaLnBrk="1" hangingPunct="1">
              <a:defRPr/>
            </a:pPr>
            <a:endParaRPr lang="tr-TR" altLang="en-US" sz="2800" dirty="0"/>
          </a:p>
          <a:p>
            <a:pPr eaLnBrk="1" hangingPunct="1">
              <a:defRPr/>
            </a:pPr>
            <a:endParaRPr lang="tr-TR" altLang="en-US" sz="2800" dirty="0"/>
          </a:p>
          <a:p>
            <a:pPr eaLnBrk="1" hangingPunct="1">
              <a:defRPr/>
            </a:pPr>
            <a:endParaRPr lang="tr-TR" altLang="en-US" dirty="0" smtClean="0"/>
          </a:p>
        </p:txBody>
      </p:sp>
    </p:spTree>
    <p:extLst>
      <p:ext uri="{BB962C8B-B14F-4D97-AF65-F5344CB8AC3E}">
        <p14:creationId xmlns:p14="http://schemas.microsoft.com/office/powerpoint/2010/main" val="42185210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tr-TR" altLang="en-US" smtClean="0">
                <a:solidFill>
                  <a:schemeClr val="bg2"/>
                </a:solidFill>
              </a:rPr>
              <a:t>YAPILANDIRILMIŞ GRİD</a:t>
            </a:r>
          </a:p>
        </p:txBody>
      </p:sp>
      <p:sp>
        <p:nvSpPr>
          <p:cNvPr id="32771" name="Rectangle 3"/>
          <p:cNvSpPr>
            <a:spLocks noGrp="1" noChangeArrowheads="1"/>
          </p:cNvSpPr>
          <p:nvPr>
            <p:ph type="body" idx="1"/>
          </p:nvPr>
        </p:nvSpPr>
        <p:spPr>
          <a:xfrm>
            <a:off x="523164" y="2286000"/>
            <a:ext cx="11145672" cy="4572000"/>
          </a:xfrm>
        </p:spPr>
        <p:txBody>
          <a:bodyPr/>
          <a:lstStyle/>
          <a:p>
            <a:pPr algn="just" eaLnBrk="1" hangingPunct="1"/>
            <a:r>
              <a:rPr lang="tr-TR" altLang="en-US" sz="2400" dirty="0"/>
              <a:t>Bu teknik uygulanırken; yaşa ve seviyeye bağlı olarak 9 ya da 12 kutucuktan oluşan bir tablo hazırlanır. Öğrencilere konuyla ilgili değişik sorular verilir. Öğrencilerden;</a:t>
            </a:r>
          </a:p>
          <a:p>
            <a:pPr algn="just" eaLnBrk="1" hangingPunct="1">
              <a:buFont typeface="Wingdings" panose="05000000000000000000" pitchFamily="2" charset="2"/>
              <a:buNone/>
            </a:pPr>
            <a:r>
              <a:rPr lang="tr-TR" altLang="en-US" sz="2400" dirty="0"/>
              <a:t> • Her sorunun cevabı için uygun kutucukları bulmaları,</a:t>
            </a:r>
          </a:p>
          <a:p>
            <a:pPr algn="just" eaLnBrk="1" hangingPunct="1">
              <a:buFont typeface="Wingdings" panose="05000000000000000000" pitchFamily="2" charset="2"/>
              <a:buNone/>
            </a:pPr>
            <a:r>
              <a:rPr lang="tr-TR" altLang="en-US" sz="2400" dirty="0"/>
              <a:t> • Bu kutucuk numaralarını mantıksal veya işlevsel sıraya göre dizmeleri istenir. </a:t>
            </a:r>
          </a:p>
        </p:txBody>
      </p:sp>
    </p:spTree>
    <p:extLst>
      <p:ext uri="{BB962C8B-B14F-4D97-AF65-F5344CB8AC3E}">
        <p14:creationId xmlns:p14="http://schemas.microsoft.com/office/powerpoint/2010/main" val="2982354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905000" y="914401"/>
          <a:ext cx="8229600" cy="300196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07624">
                <a:tc>
                  <a:txBody>
                    <a:bodyPr/>
                    <a:lstStyle/>
                    <a:p>
                      <a:r>
                        <a:rPr lang="tr-TR" sz="1800" dirty="0" smtClean="0">
                          <a:solidFill>
                            <a:schemeClr val="tx1"/>
                          </a:solidFill>
                        </a:rPr>
                        <a:t>1.</a:t>
                      </a:r>
                      <a:endParaRPr lang="tr-TR" sz="1800" dirty="0">
                        <a:solidFill>
                          <a:schemeClr val="tx1"/>
                        </a:solidFill>
                      </a:endParaRPr>
                    </a:p>
                  </a:txBody>
                  <a:tcPr marT="45725" marB="45725">
                    <a:solidFill>
                      <a:schemeClr val="bg2">
                        <a:lumMod val="20000"/>
                        <a:lumOff val="80000"/>
                      </a:schemeClr>
                    </a:solidFill>
                  </a:tcPr>
                </a:tc>
                <a:tc>
                  <a:txBody>
                    <a:bodyPr/>
                    <a:lstStyle/>
                    <a:p>
                      <a:r>
                        <a:rPr lang="tr-TR" sz="1800" dirty="0" smtClean="0">
                          <a:solidFill>
                            <a:schemeClr val="tx1"/>
                          </a:solidFill>
                        </a:rPr>
                        <a:t>2.</a:t>
                      </a:r>
                      <a:endParaRPr lang="tr-TR" sz="1800" dirty="0">
                        <a:solidFill>
                          <a:schemeClr val="tx1"/>
                        </a:solidFill>
                      </a:endParaRPr>
                    </a:p>
                  </a:txBody>
                  <a:tcPr marT="45725" marB="45725">
                    <a:solidFill>
                      <a:schemeClr val="bg2">
                        <a:lumMod val="20000"/>
                        <a:lumOff val="80000"/>
                      </a:schemeClr>
                    </a:solidFill>
                  </a:tcPr>
                </a:tc>
                <a:tc>
                  <a:txBody>
                    <a:bodyPr/>
                    <a:lstStyle/>
                    <a:p>
                      <a:r>
                        <a:rPr lang="tr-TR" sz="1800" dirty="0" smtClean="0">
                          <a:solidFill>
                            <a:schemeClr val="tx1"/>
                          </a:solidFill>
                        </a:rPr>
                        <a:t>3.</a:t>
                      </a:r>
                      <a:endParaRPr lang="tr-TR" sz="1800" dirty="0">
                        <a:solidFill>
                          <a:schemeClr val="tx1"/>
                        </a:solidFill>
                      </a:endParaRPr>
                    </a:p>
                  </a:txBody>
                  <a:tcPr marT="45725" marB="45725">
                    <a:solidFill>
                      <a:schemeClr val="bg2">
                        <a:lumMod val="20000"/>
                        <a:lumOff val="80000"/>
                      </a:schemeClr>
                    </a:solidFill>
                  </a:tcPr>
                </a:tc>
                <a:extLst>
                  <a:ext uri="{0D108BD9-81ED-4DB2-BD59-A6C34878D82A}">
                    <a16:rowId xmlns:a16="http://schemas.microsoft.com/office/drawing/2014/main" val="10000"/>
                  </a:ext>
                </a:extLst>
              </a:tr>
              <a:tr h="973772">
                <a:tc>
                  <a:txBody>
                    <a:bodyPr/>
                    <a:lstStyle/>
                    <a:p>
                      <a:r>
                        <a:rPr lang="tr-TR" sz="1800" b="1" dirty="0" smtClean="0">
                          <a:solidFill>
                            <a:schemeClr val="tx1"/>
                          </a:solidFill>
                        </a:rPr>
                        <a:t>4.</a:t>
                      </a:r>
                      <a:endParaRPr lang="tr-TR" sz="1800" b="1" dirty="0">
                        <a:solidFill>
                          <a:schemeClr val="tx1"/>
                        </a:solidFill>
                      </a:endParaRPr>
                    </a:p>
                  </a:txBody>
                  <a:tcPr marT="45725" marB="45725">
                    <a:solidFill>
                      <a:schemeClr val="bg2">
                        <a:lumMod val="20000"/>
                        <a:lumOff val="80000"/>
                      </a:schemeClr>
                    </a:solidFill>
                  </a:tcPr>
                </a:tc>
                <a:tc>
                  <a:txBody>
                    <a:bodyPr/>
                    <a:lstStyle/>
                    <a:p>
                      <a:r>
                        <a:rPr lang="tr-TR" sz="1800" b="1" dirty="0" smtClean="0">
                          <a:solidFill>
                            <a:schemeClr val="tx1"/>
                          </a:solidFill>
                        </a:rPr>
                        <a:t>5.</a:t>
                      </a:r>
                      <a:endParaRPr lang="tr-TR" sz="1800" b="1" dirty="0">
                        <a:solidFill>
                          <a:schemeClr val="tx1"/>
                        </a:solidFill>
                      </a:endParaRPr>
                    </a:p>
                  </a:txBody>
                  <a:tcPr marT="45725" marB="45725">
                    <a:solidFill>
                      <a:schemeClr val="bg2">
                        <a:lumMod val="20000"/>
                        <a:lumOff val="80000"/>
                      </a:schemeClr>
                    </a:solidFill>
                  </a:tcPr>
                </a:tc>
                <a:tc>
                  <a:txBody>
                    <a:bodyPr/>
                    <a:lstStyle/>
                    <a:p>
                      <a:r>
                        <a:rPr lang="tr-TR" sz="1800" b="1" dirty="0" smtClean="0">
                          <a:solidFill>
                            <a:schemeClr val="tx1"/>
                          </a:solidFill>
                        </a:rPr>
                        <a:t>6.</a:t>
                      </a:r>
                      <a:endParaRPr lang="tr-TR" sz="1800" b="1" dirty="0">
                        <a:solidFill>
                          <a:schemeClr val="tx1"/>
                        </a:solidFill>
                      </a:endParaRPr>
                    </a:p>
                  </a:txBody>
                  <a:tcPr marT="45725" marB="45725">
                    <a:solidFill>
                      <a:schemeClr val="bg2">
                        <a:lumMod val="20000"/>
                        <a:lumOff val="80000"/>
                      </a:schemeClr>
                    </a:solidFill>
                  </a:tcPr>
                </a:tc>
                <a:extLst>
                  <a:ext uri="{0D108BD9-81ED-4DB2-BD59-A6C34878D82A}">
                    <a16:rowId xmlns:a16="http://schemas.microsoft.com/office/drawing/2014/main" val="10001"/>
                  </a:ext>
                </a:extLst>
              </a:tr>
              <a:tr h="1020567">
                <a:tc>
                  <a:txBody>
                    <a:bodyPr/>
                    <a:lstStyle/>
                    <a:p>
                      <a:r>
                        <a:rPr lang="tr-TR" sz="1800" b="1" dirty="0" smtClean="0">
                          <a:solidFill>
                            <a:schemeClr val="tx1"/>
                          </a:solidFill>
                        </a:rPr>
                        <a:t>7.</a:t>
                      </a:r>
                      <a:endParaRPr lang="tr-TR" sz="1800" b="1" dirty="0">
                        <a:solidFill>
                          <a:schemeClr val="tx1"/>
                        </a:solidFill>
                      </a:endParaRPr>
                    </a:p>
                  </a:txBody>
                  <a:tcPr marT="45725" marB="45725">
                    <a:solidFill>
                      <a:schemeClr val="bg2">
                        <a:lumMod val="20000"/>
                        <a:lumOff val="80000"/>
                      </a:schemeClr>
                    </a:solidFill>
                  </a:tcPr>
                </a:tc>
                <a:tc>
                  <a:txBody>
                    <a:bodyPr/>
                    <a:lstStyle/>
                    <a:p>
                      <a:r>
                        <a:rPr lang="tr-TR" sz="1800" b="1" dirty="0" smtClean="0">
                          <a:solidFill>
                            <a:schemeClr val="tx1"/>
                          </a:solidFill>
                        </a:rPr>
                        <a:t>8.</a:t>
                      </a:r>
                      <a:endParaRPr lang="tr-TR" sz="1800" b="1" dirty="0">
                        <a:solidFill>
                          <a:schemeClr val="tx1"/>
                        </a:solidFill>
                      </a:endParaRPr>
                    </a:p>
                  </a:txBody>
                  <a:tcPr marT="45725" marB="45725">
                    <a:solidFill>
                      <a:schemeClr val="bg2">
                        <a:lumMod val="20000"/>
                        <a:lumOff val="80000"/>
                      </a:schemeClr>
                    </a:solidFill>
                  </a:tcPr>
                </a:tc>
                <a:tc>
                  <a:txBody>
                    <a:bodyPr/>
                    <a:lstStyle/>
                    <a:p>
                      <a:r>
                        <a:rPr lang="tr-TR" sz="1800" b="1" dirty="0" smtClean="0">
                          <a:solidFill>
                            <a:schemeClr val="tx1"/>
                          </a:solidFill>
                        </a:rPr>
                        <a:t>9.</a:t>
                      </a:r>
                      <a:endParaRPr lang="tr-TR" sz="1800" b="1" dirty="0">
                        <a:solidFill>
                          <a:schemeClr val="tx1"/>
                        </a:solidFill>
                      </a:endParaRPr>
                    </a:p>
                  </a:txBody>
                  <a:tcPr marT="45725" marB="45725">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33812" name="4 Dikdörtgen"/>
          <p:cNvSpPr>
            <a:spLocks noChangeArrowheads="1"/>
          </p:cNvSpPr>
          <p:nvPr/>
        </p:nvSpPr>
        <p:spPr bwMode="auto">
          <a:xfrm>
            <a:off x="1392071" y="4393440"/>
            <a:ext cx="97581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tr-TR" altLang="en-US" sz="2400" dirty="0">
                <a:solidFill>
                  <a:srgbClr val="000000"/>
                </a:solidFill>
              </a:rPr>
              <a:t>Konu ile ilgili kavramlar, resimler, sayılar, eşitlikler, tanımlar veya formüller gelişigüzel kutucuklara yerleştirir. Kutucukların içeriğinin değiştirilebilmesi hem görsel hem de analitik düşünebilme olanağı sağlar. </a:t>
            </a:r>
          </a:p>
        </p:txBody>
      </p:sp>
    </p:spTree>
    <p:extLst>
      <p:ext uri="{BB962C8B-B14F-4D97-AF65-F5344CB8AC3E}">
        <p14:creationId xmlns:p14="http://schemas.microsoft.com/office/powerpoint/2010/main" val="1949699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s.slideplayer.biz.tr/10/2753442/slides/slide_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3" y="381000"/>
            <a:ext cx="1046783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87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elitegitim.com/wp-content/uploads/2011/11/itmecekmeetkinli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457201"/>
            <a:ext cx="4955275" cy="415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Metin kutusu 3"/>
          <p:cNvSpPr txBox="1">
            <a:spLocks noChangeArrowheads="1"/>
          </p:cNvSpPr>
          <p:nvPr/>
        </p:nvSpPr>
        <p:spPr bwMode="auto">
          <a:xfrm>
            <a:off x="1981200" y="4876800"/>
            <a:ext cx="8001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a:solidFill>
                  <a:srgbClr val="000000"/>
                </a:solidFill>
              </a:rPr>
              <a:t>Aşağıdaki resimlerde cisimlere çeşitli şekillerde kuvvetler uygulanmaktadır. Buna göre;</a:t>
            </a:r>
          </a:p>
          <a:p>
            <a:pPr eaLnBrk="0" fontAlgn="base" hangingPunct="0">
              <a:spcBef>
                <a:spcPct val="0"/>
              </a:spcBef>
              <a:spcAft>
                <a:spcPct val="0"/>
              </a:spcAft>
            </a:pPr>
            <a:r>
              <a:rPr lang="en-US" altLang="en-US">
                <a:solidFill>
                  <a:srgbClr val="000000"/>
                </a:solidFill>
              </a:rPr>
              <a:t> </a:t>
            </a:r>
          </a:p>
          <a:p>
            <a:pPr eaLnBrk="0" fontAlgn="base" hangingPunct="0">
              <a:spcBef>
                <a:spcPct val="0"/>
              </a:spcBef>
              <a:spcAft>
                <a:spcPct val="0"/>
              </a:spcAft>
            </a:pPr>
            <a:r>
              <a:rPr lang="en-US" altLang="en-US">
                <a:solidFill>
                  <a:srgbClr val="000000"/>
                </a:solidFill>
              </a:rPr>
              <a:t>1. İtme uygulanan resimlerin numaralarını yazınız._____________________</a:t>
            </a:r>
          </a:p>
          <a:p>
            <a:pPr eaLnBrk="0" fontAlgn="base" hangingPunct="0">
              <a:spcBef>
                <a:spcPct val="0"/>
              </a:spcBef>
              <a:spcAft>
                <a:spcPct val="0"/>
              </a:spcAft>
            </a:pPr>
            <a:endParaRPr lang="en-US" altLang="en-US">
              <a:solidFill>
                <a:srgbClr val="000000"/>
              </a:solidFill>
            </a:endParaRPr>
          </a:p>
          <a:p>
            <a:pPr eaLnBrk="0" fontAlgn="base" hangingPunct="0">
              <a:spcBef>
                <a:spcPct val="0"/>
              </a:spcBef>
              <a:spcAft>
                <a:spcPct val="0"/>
              </a:spcAft>
            </a:pPr>
            <a:r>
              <a:rPr lang="en-US" altLang="en-US">
                <a:solidFill>
                  <a:srgbClr val="000000"/>
                </a:solidFill>
              </a:rPr>
              <a:t>2. Çekme uygulanan resimlerin numaralarını yazınız.___________________</a:t>
            </a:r>
          </a:p>
        </p:txBody>
      </p:sp>
    </p:spTree>
    <p:extLst>
      <p:ext uri="{BB962C8B-B14F-4D97-AF65-F5344CB8AC3E}">
        <p14:creationId xmlns:p14="http://schemas.microsoft.com/office/powerpoint/2010/main" val="1240616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r>
              <a:rPr lang="tr-TR" altLang="en-US" sz="4000" dirty="0">
                <a:solidFill>
                  <a:schemeClr val="bg2"/>
                </a:solidFill>
              </a:rPr>
              <a:t>YAPILANDIRILMIŞ GRİDİN DEĞERLENDİRİLMESİ</a:t>
            </a:r>
          </a:p>
        </p:txBody>
      </p:sp>
      <p:sp>
        <p:nvSpPr>
          <p:cNvPr id="36867" name="2 İçerik Yer Tutucusu"/>
          <p:cNvSpPr>
            <a:spLocks noGrp="1"/>
          </p:cNvSpPr>
          <p:nvPr>
            <p:ph idx="1"/>
          </p:nvPr>
        </p:nvSpPr>
        <p:spPr>
          <a:xfrm>
            <a:off x="609600" y="1828799"/>
            <a:ext cx="10972800" cy="4667535"/>
          </a:xfrm>
        </p:spPr>
        <p:txBody>
          <a:bodyPr/>
          <a:lstStyle/>
          <a:p>
            <a:r>
              <a:rPr lang="tr-TR" altLang="en-US" sz="2400" dirty="0"/>
              <a:t>C1 = Öğrenci tarafından doğru seçilen kutucuk sayısı </a:t>
            </a:r>
          </a:p>
          <a:p>
            <a:r>
              <a:rPr lang="tr-TR" altLang="en-US" sz="2400" dirty="0"/>
              <a:t>C2 = Toplam doğru kutucuk sayısı</a:t>
            </a:r>
          </a:p>
          <a:p>
            <a:r>
              <a:rPr lang="tr-TR" altLang="en-US" sz="2400" dirty="0"/>
              <a:t>C3 = Öğrenci tarafından yanlış seçilen kutucuk sayısı</a:t>
            </a:r>
          </a:p>
          <a:p>
            <a:r>
              <a:rPr lang="tr-TR" altLang="en-US" sz="2400" dirty="0"/>
              <a:t>C4 = Toplam yanlış kutucuk </a:t>
            </a:r>
            <a:r>
              <a:rPr lang="tr-TR" altLang="en-US" sz="2400" dirty="0" smtClean="0"/>
              <a:t>sayısı</a:t>
            </a:r>
            <a:endParaRPr lang="en-US" altLang="en-US" sz="2400" dirty="0" smtClean="0"/>
          </a:p>
          <a:p>
            <a:pPr marL="0" indent="0">
              <a:buNone/>
            </a:pPr>
            <a:endParaRPr lang="en-US" altLang="en-US" sz="2400" dirty="0" smtClean="0"/>
          </a:p>
          <a:p>
            <a:r>
              <a:rPr lang="en-US" altLang="en-US" sz="2400" dirty="0" smtClean="0"/>
              <a:t>C1/C2 – C3/C4 = ?</a:t>
            </a:r>
            <a:endParaRPr lang="en-US" altLang="en-US" sz="2400" dirty="0"/>
          </a:p>
          <a:p>
            <a:pPr marL="0" indent="0">
              <a:buNone/>
            </a:pPr>
            <a:endParaRPr lang="tr-TR" altLang="en-US" sz="2400" dirty="0"/>
          </a:p>
          <a:p>
            <a:pPr algn="just">
              <a:buFont typeface="Wingdings" panose="05000000000000000000" pitchFamily="2" charset="2"/>
              <a:buNone/>
            </a:pPr>
            <a:r>
              <a:rPr lang="tr-TR" altLang="en-US" sz="2400" dirty="0"/>
              <a:t> </a:t>
            </a:r>
            <a:r>
              <a:rPr lang="en-US" altLang="en-US" sz="2400" dirty="0" smtClean="0"/>
              <a:t>	</a:t>
            </a:r>
            <a:r>
              <a:rPr lang="tr-TR" altLang="en-US" sz="2400" dirty="0" smtClean="0"/>
              <a:t>Bu </a:t>
            </a:r>
            <a:r>
              <a:rPr lang="tr-TR" altLang="en-US" sz="2400" dirty="0"/>
              <a:t>formüle göre öğrencilerin puanları +1, 0, -1 </a:t>
            </a:r>
            <a:r>
              <a:rPr lang="tr-TR" altLang="en-US" sz="2400" dirty="0" smtClean="0"/>
              <a:t>arasında</a:t>
            </a:r>
            <a:r>
              <a:rPr lang="en-US" altLang="en-US" sz="2400" dirty="0" smtClean="0"/>
              <a:t> </a:t>
            </a:r>
            <a:r>
              <a:rPr lang="tr-TR" altLang="en-US" sz="2400" dirty="0" smtClean="0"/>
              <a:t>değişir</a:t>
            </a:r>
            <a:r>
              <a:rPr lang="tr-TR" altLang="en-US" sz="2400" dirty="0"/>
              <a:t>. Bu puanı </a:t>
            </a:r>
            <a:r>
              <a:rPr lang="tr-TR" altLang="en-US" sz="2400" dirty="0" smtClean="0"/>
              <a:t>10</a:t>
            </a:r>
            <a:r>
              <a:rPr lang="en-US" altLang="en-US" sz="2400" dirty="0" smtClean="0"/>
              <a:t> </a:t>
            </a:r>
            <a:r>
              <a:rPr lang="tr-TR" altLang="en-US" sz="2400" dirty="0" smtClean="0"/>
              <a:t>üzerinden </a:t>
            </a:r>
            <a:r>
              <a:rPr lang="tr-TR" altLang="en-US" sz="2400" dirty="0"/>
              <a:t>değerlendirmek için önce </a:t>
            </a:r>
            <a:r>
              <a:rPr lang="en-US" altLang="en-US" sz="2400" dirty="0" smtClean="0"/>
              <a:t> </a:t>
            </a:r>
            <a:r>
              <a:rPr lang="tr-TR" altLang="en-US" sz="2400" dirty="0" smtClean="0"/>
              <a:t>negatifliği </a:t>
            </a:r>
            <a:r>
              <a:rPr lang="tr-TR" altLang="en-US" sz="2400" dirty="0"/>
              <a:t>ortadan kaldırmak amacıyla +1 ile toplanır, elde </a:t>
            </a:r>
            <a:r>
              <a:rPr lang="en-US" altLang="en-US" sz="2400" dirty="0" smtClean="0"/>
              <a:t> </a:t>
            </a:r>
            <a:r>
              <a:rPr lang="tr-TR" altLang="en-US" sz="2400" dirty="0" smtClean="0"/>
              <a:t>edilen </a:t>
            </a:r>
            <a:r>
              <a:rPr lang="tr-TR" altLang="en-US" sz="2400" dirty="0"/>
              <a:t>puan 5 ile çarpılır. Böylelikle öğrencinin 10  </a:t>
            </a:r>
            <a:r>
              <a:rPr lang="en-US" altLang="en-US" sz="2400" dirty="0" smtClean="0"/>
              <a:t> </a:t>
            </a:r>
            <a:r>
              <a:rPr lang="tr-TR" altLang="en-US" sz="2400" dirty="0" smtClean="0"/>
              <a:t>üzerinden </a:t>
            </a:r>
            <a:r>
              <a:rPr lang="tr-TR" altLang="en-US" sz="2400" dirty="0"/>
              <a:t>kaç puan aldığı ortaya çıkar.</a:t>
            </a:r>
          </a:p>
        </p:txBody>
      </p:sp>
    </p:spTree>
    <p:extLst>
      <p:ext uri="{BB962C8B-B14F-4D97-AF65-F5344CB8AC3E}">
        <p14:creationId xmlns:p14="http://schemas.microsoft.com/office/powerpoint/2010/main" val="3808477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a:xfrm>
            <a:off x="520889" y="1047465"/>
            <a:ext cx="10370023" cy="3581400"/>
          </a:xfrm>
        </p:spPr>
        <p:txBody>
          <a:bodyPr/>
          <a:lstStyle/>
          <a:p>
            <a:r>
              <a:rPr lang="tr-TR" altLang="en-US" sz="2400" dirty="0"/>
              <a:t>Mantıksal ya da işlevsel sıralama yapılması istenen soruların değerlendirilmesi:</a:t>
            </a:r>
          </a:p>
          <a:p>
            <a:pPr>
              <a:buFont typeface="Wingdings" panose="05000000000000000000" pitchFamily="2" charset="2"/>
              <a:buNone/>
            </a:pPr>
            <a:r>
              <a:rPr lang="tr-TR" altLang="en-US" sz="2400" dirty="0"/>
              <a:t> </a:t>
            </a:r>
            <a:r>
              <a:rPr lang="en-US" altLang="en-US" sz="2400" dirty="0"/>
              <a:t> </a:t>
            </a:r>
            <a:r>
              <a:rPr lang="en-US" altLang="en-US" sz="2400" dirty="0" smtClean="0"/>
              <a:t>  </a:t>
            </a:r>
            <a:r>
              <a:rPr lang="tr-TR" altLang="en-US" sz="2400" dirty="0" smtClean="0"/>
              <a:t> </a:t>
            </a:r>
            <a:r>
              <a:rPr lang="tr-TR" altLang="en-US" sz="2400" dirty="0"/>
              <a:t>İstenen numaraların </a:t>
            </a:r>
            <a:r>
              <a:rPr lang="tr-TR" altLang="en-US" sz="2400" dirty="0" err="1"/>
              <a:t>ard</a:t>
            </a:r>
            <a:r>
              <a:rPr lang="tr-TR" altLang="en-US" sz="2400" dirty="0"/>
              <a:t> arda gelip gelmemesi ve rakamların birbirine göre öncelik durumları(öğrencilerin nasıl sıraladığı) için ‘evet-hayır’ yanıtları sayılarak her ‘</a:t>
            </a:r>
            <a:r>
              <a:rPr lang="tr-TR" altLang="en-US" sz="2400" dirty="0" err="1"/>
              <a:t>evet’e</a:t>
            </a:r>
            <a:r>
              <a:rPr lang="tr-TR" altLang="en-US" sz="2400" dirty="0"/>
              <a:t> 1 puan her ‘</a:t>
            </a:r>
            <a:r>
              <a:rPr lang="tr-TR" altLang="en-US" sz="2400" dirty="0" err="1"/>
              <a:t>hayır’a</a:t>
            </a:r>
            <a:r>
              <a:rPr lang="tr-TR" altLang="en-US" sz="2400" dirty="0"/>
              <a:t> 0 puan verilerek değerlendirilir.</a:t>
            </a:r>
          </a:p>
          <a:p>
            <a:pPr>
              <a:buFont typeface="Wingdings" panose="05000000000000000000" pitchFamily="2" charset="2"/>
              <a:buNone/>
            </a:pPr>
            <a:endParaRPr lang="tr-TR" altLang="en-US" dirty="0" smtClean="0"/>
          </a:p>
        </p:txBody>
      </p:sp>
    </p:spTree>
    <p:extLst>
      <p:ext uri="{BB962C8B-B14F-4D97-AF65-F5344CB8AC3E}">
        <p14:creationId xmlns:p14="http://schemas.microsoft.com/office/powerpoint/2010/main" val="3403839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type="body" idx="4294967295"/>
          </p:nvPr>
        </p:nvSpPr>
        <p:spPr>
          <a:xfrm>
            <a:off x="1136469" y="692150"/>
            <a:ext cx="10345781" cy="5473700"/>
          </a:xfrm>
        </p:spPr>
        <p:txBody>
          <a:bodyPr/>
          <a:lstStyle/>
          <a:p>
            <a:pPr>
              <a:buClr>
                <a:srgbClr val="000000"/>
              </a:buClr>
              <a:buFont typeface="Wingdings" pitchFamily="2" charset="2"/>
              <a:buChar char="Ø"/>
            </a:pPr>
            <a:r>
              <a:rPr lang="tr-TR" sz="2400" dirty="0" smtClean="0"/>
              <a:t>Örneğin</a:t>
            </a:r>
            <a:r>
              <a:rPr lang="tr-TR" sz="2400" dirty="0"/>
              <a:t>; bir öğrencinin 7 kutucuk seçtiği ve  bunlardan 3’ünün doğru, 4’ünün yanlış çıktığı düşünülürse;</a:t>
            </a:r>
          </a:p>
          <a:p>
            <a:pPr>
              <a:buFont typeface="Wingdings" pitchFamily="2" charset="2"/>
              <a:buNone/>
            </a:pPr>
            <a:r>
              <a:rPr lang="tr-TR" sz="2400" dirty="0"/>
              <a:t> ( 3/5 ) </a:t>
            </a:r>
            <a:r>
              <a:rPr lang="tr-TR" sz="2400" b="1" dirty="0"/>
              <a:t>− </a:t>
            </a:r>
            <a:r>
              <a:rPr lang="tr-TR" sz="2400" dirty="0"/>
              <a:t>( 4/4 ) = 0,60 </a:t>
            </a:r>
            <a:r>
              <a:rPr lang="tr-TR" sz="2400" b="1" dirty="0"/>
              <a:t>−</a:t>
            </a:r>
            <a:r>
              <a:rPr lang="tr-TR" sz="2400" dirty="0"/>
              <a:t> 1</a:t>
            </a:r>
          </a:p>
          <a:p>
            <a:pPr>
              <a:buFont typeface="Wingdings" pitchFamily="2" charset="2"/>
              <a:buNone/>
            </a:pPr>
            <a:r>
              <a:rPr lang="tr-TR" sz="2400" dirty="0"/>
              <a:t>                          = - 0.40</a:t>
            </a:r>
          </a:p>
          <a:p>
            <a:pPr>
              <a:buFont typeface="Wingdings" pitchFamily="2" charset="2"/>
              <a:buNone/>
            </a:pPr>
            <a:r>
              <a:rPr lang="tr-TR" sz="2400" dirty="0"/>
              <a:t> Önce 1 eklenip sonra 5 ile çarpılsın.</a:t>
            </a:r>
          </a:p>
          <a:p>
            <a:pPr>
              <a:buFont typeface="Wingdings" pitchFamily="2" charset="2"/>
              <a:buNone/>
            </a:pPr>
            <a:r>
              <a:rPr lang="tr-TR" sz="2400" dirty="0"/>
              <a:t>                        - 0.40 + 1 = 0,60</a:t>
            </a:r>
          </a:p>
          <a:p>
            <a:pPr>
              <a:buFont typeface="Wingdings" pitchFamily="2" charset="2"/>
              <a:buNone/>
            </a:pPr>
            <a:r>
              <a:rPr lang="tr-TR" sz="2400" dirty="0"/>
              <a:t>                          5 x (0.60) = 3</a:t>
            </a:r>
          </a:p>
        </p:txBody>
      </p:sp>
    </p:spTree>
    <p:extLst>
      <p:ext uri="{BB962C8B-B14F-4D97-AF65-F5344CB8AC3E}">
        <p14:creationId xmlns:p14="http://schemas.microsoft.com/office/powerpoint/2010/main" val="331713975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450375" y="914399"/>
            <a:ext cx="11041039" cy="4573715"/>
          </a:xfrm>
        </p:spPr>
        <p:txBody>
          <a:bodyPr>
            <a:normAutofit fontScale="92500" lnSpcReduction="10000"/>
          </a:bodyPr>
          <a:lstStyle/>
          <a:p>
            <a:pPr algn="just"/>
            <a:r>
              <a:rPr lang="tr-TR" dirty="0" smtClean="0">
                <a:latin typeface="Calibri" pitchFamily="34" charset="0"/>
                <a:cs typeface="Calibri" pitchFamily="34" charset="0"/>
              </a:rPr>
              <a:t> </a:t>
            </a:r>
            <a:r>
              <a:rPr lang="tr-TR" sz="2400" dirty="0" smtClean="0">
                <a:cs typeface="Calibri" pitchFamily="34" charset="0"/>
              </a:rPr>
              <a:t>   </a:t>
            </a:r>
          </a:p>
          <a:p>
            <a:pPr algn="just"/>
            <a:r>
              <a:rPr lang="tr-TR" sz="2600" b="1" i="1" dirty="0">
                <a:solidFill>
                  <a:srgbClr val="FF0000"/>
                </a:solidFill>
                <a:effectLst>
                  <a:outerShdw blurRad="38100" dist="38100" dir="2700000" algn="tl">
                    <a:srgbClr val="000000">
                      <a:alpha val="43137"/>
                    </a:srgbClr>
                  </a:outerShdw>
                </a:effectLst>
                <a:latin typeface="Calibri" pitchFamily="34" charset="0"/>
                <a:cs typeface="Calibri" pitchFamily="34" charset="0"/>
              </a:rPr>
              <a:t>ANLAM ÇÖZÜMLEME </a:t>
            </a:r>
            <a:r>
              <a:rPr lang="tr-TR" sz="2600"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TABLOSU</a:t>
            </a:r>
          </a:p>
          <a:p>
            <a:pPr algn="just"/>
            <a:endParaRPr lang="tr-TR" sz="2400" b="1" i="1" dirty="0">
              <a:solidFill>
                <a:srgbClr val="FF0000"/>
              </a:solidFill>
              <a:effectLst>
                <a:outerShdw blurRad="38100" dist="38100" dir="2700000" algn="tl">
                  <a:srgbClr val="000000">
                    <a:alpha val="43137"/>
                  </a:srgbClr>
                </a:outerShdw>
              </a:effectLst>
              <a:cs typeface="Calibri" pitchFamily="34" charset="0"/>
            </a:endParaRPr>
          </a:p>
          <a:p>
            <a:pPr algn="just"/>
            <a:r>
              <a:rPr lang="tr-TR" sz="2400" dirty="0" smtClean="0">
                <a:cs typeface="Calibri" pitchFamily="34" charset="0"/>
              </a:rPr>
              <a:t>	</a:t>
            </a:r>
            <a:r>
              <a:rPr lang="tr-TR" sz="2400" dirty="0" smtClean="0">
                <a:solidFill>
                  <a:schemeClr val="tx1"/>
                </a:solidFill>
                <a:cs typeface="Calibri" pitchFamily="34" charset="0"/>
              </a:rPr>
              <a:t>Anlam çözümleme tablosu, varlıkların veya nesnelerin özelliklerinin sınıflandırılması amacıyla öğrencilerin de katıldığı bir etkinlik ile, iki boyutlu olarak geliştirilen tablolardır. </a:t>
            </a:r>
          </a:p>
          <a:p>
            <a:pPr algn="just"/>
            <a:endParaRPr lang="tr-TR" sz="2400" dirty="0" smtClean="0">
              <a:solidFill>
                <a:schemeClr val="tx1"/>
              </a:solidFill>
              <a:cs typeface="Calibri" pitchFamily="34" charset="0"/>
            </a:endParaRPr>
          </a:p>
          <a:p>
            <a:pPr algn="just"/>
            <a:r>
              <a:rPr lang="tr-TR" sz="2400" dirty="0" smtClean="0">
                <a:solidFill>
                  <a:schemeClr val="tx1"/>
                </a:solidFill>
                <a:cs typeface="Calibri" pitchFamily="34" charset="0"/>
              </a:rPr>
              <a:t>   Anlam çözümleme tablosu, </a:t>
            </a:r>
            <a:r>
              <a:rPr lang="tr-TR" sz="2400" dirty="0" smtClean="0">
                <a:solidFill>
                  <a:schemeClr val="accent1">
                    <a:lumMod val="75000"/>
                  </a:schemeClr>
                </a:solidFill>
                <a:cs typeface="Calibri" pitchFamily="34" charset="0"/>
              </a:rPr>
              <a:t>öğrencilerin kavramların tanımlayıcı ve ayırt edici özelliklerini öğrenebilmesinde</a:t>
            </a:r>
            <a:r>
              <a:rPr lang="tr-TR" sz="2400" dirty="0" smtClean="0">
                <a:solidFill>
                  <a:schemeClr val="tx1"/>
                </a:solidFill>
                <a:cs typeface="Calibri" pitchFamily="34" charset="0"/>
              </a:rPr>
              <a:t> etkili olarak kullanılmaktadır.</a:t>
            </a:r>
          </a:p>
          <a:p>
            <a:pPr algn="just"/>
            <a:endParaRPr lang="tr-TR" sz="2400" dirty="0" smtClean="0">
              <a:solidFill>
                <a:schemeClr val="tx1"/>
              </a:solidFill>
              <a:cs typeface="Calibri" pitchFamily="34" charset="0"/>
            </a:endParaRPr>
          </a:p>
          <a:p>
            <a:pPr algn="just"/>
            <a:r>
              <a:rPr lang="tr-TR" sz="2400" dirty="0" smtClean="0">
                <a:solidFill>
                  <a:schemeClr val="tx1"/>
                </a:solidFill>
                <a:cs typeface="Calibri" pitchFamily="34" charset="0"/>
              </a:rPr>
              <a:t>   Anlam çözümleme tablosu sayesinde öğrenciler bilgilerini organize edebilmekte, kavramlar, özellikleri ve konu başlıkları arasındaki ilişkileri kurabilmektedirler. </a:t>
            </a:r>
            <a:endParaRPr lang="tr-TR" dirty="0" smtClean="0">
              <a:latin typeface="Calibri" pitchFamily="34" charset="0"/>
              <a:cs typeface="Calibri" pitchFamily="34" charset="0"/>
            </a:endParaRPr>
          </a:p>
          <a:p>
            <a:endParaRPr lang="tr-TR" dirty="0" smtClean="0">
              <a:latin typeface="Calibri" pitchFamily="34" charset="0"/>
              <a:cs typeface="Calibri" pitchFamily="34" charset="0"/>
            </a:endParaRPr>
          </a:p>
        </p:txBody>
      </p:sp>
    </p:spTree>
    <p:extLst>
      <p:ext uri="{BB962C8B-B14F-4D97-AF65-F5344CB8AC3E}">
        <p14:creationId xmlns:p14="http://schemas.microsoft.com/office/powerpoint/2010/main" val="350102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2063552" y="908720"/>
            <a:ext cx="7772400" cy="1224136"/>
          </a:xfrm>
        </p:spPr>
        <p:txBody>
          <a:bodyPr/>
          <a:lstStyle/>
          <a:p>
            <a:pPr>
              <a:buFont typeface="Wingdings" pitchFamily="2" charset="2"/>
              <a:buChar char="ü"/>
            </a:pPr>
            <a:r>
              <a:rPr lang="tr-TR" b="1" dirty="0" smtClean="0">
                <a:solidFill>
                  <a:schemeClr val="accent1">
                    <a:lumMod val="75000"/>
                  </a:schemeClr>
                </a:solidFill>
                <a:latin typeface="Calibri" pitchFamily="34" charset="0"/>
                <a:cs typeface="Calibri" pitchFamily="34" charset="0"/>
              </a:rPr>
              <a:t> Tablonun bir boyutunda özellikleri çözümlenecek olan varlıklar veya kavramlar, diğer boyutunda ise özellikler sıralanır.</a:t>
            </a:r>
          </a:p>
          <a:p>
            <a:pPr>
              <a:buFont typeface="Arial" pitchFamily="34" charset="0"/>
              <a:buChar char="•"/>
            </a:pPr>
            <a:endParaRPr lang="tr-TR" dirty="0" smtClean="0">
              <a:solidFill>
                <a:schemeClr val="accent1">
                  <a:lumMod val="75000"/>
                </a:schemeClr>
              </a:solidFill>
              <a:latin typeface="Calibri" pitchFamily="34" charset="0"/>
              <a:cs typeface="Calibri" pitchFamily="34" charset="0"/>
            </a:endParaRPr>
          </a:p>
          <a:p>
            <a:endParaRPr lang="tr-TR" dirty="0" smtClean="0">
              <a:solidFill>
                <a:schemeClr val="accent1">
                  <a:lumMod val="75000"/>
                </a:schemeClr>
              </a:solidFill>
              <a:latin typeface="Calibri" pitchFamily="34" charset="0"/>
              <a:cs typeface="Calibri" pitchFamily="34" charset="0"/>
            </a:endParaRPr>
          </a:p>
          <a:p>
            <a:endParaRPr lang="tr-TR" dirty="0">
              <a:latin typeface="Calibri" pitchFamily="34" charset="0"/>
              <a:cs typeface="Calibri"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val="3665941265"/>
              </p:ext>
            </p:extLst>
          </p:nvPr>
        </p:nvGraphicFramePr>
        <p:xfrm>
          <a:off x="1738280" y="2285991"/>
          <a:ext cx="7201005" cy="3452872"/>
        </p:xfrm>
        <a:graphic>
          <a:graphicData uri="http://schemas.openxmlformats.org/drawingml/2006/table">
            <a:tbl>
              <a:tblPr firstRow="1" bandRow="1">
                <a:tableStyleId>{5C22544A-7EE6-4342-B048-85BDC9FD1C3A}</a:tableStyleId>
              </a:tblPr>
              <a:tblGrid>
                <a:gridCol w="2395876">
                  <a:extLst>
                    <a:ext uri="{9D8B030D-6E8A-4147-A177-3AD203B41FA5}">
                      <a16:colId xmlns:a16="http://schemas.microsoft.com/office/drawing/2014/main" val="20000"/>
                    </a:ext>
                  </a:extLst>
                </a:gridCol>
                <a:gridCol w="2111344">
                  <a:extLst>
                    <a:ext uri="{9D8B030D-6E8A-4147-A177-3AD203B41FA5}">
                      <a16:colId xmlns:a16="http://schemas.microsoft.com/office/drawing/2014/main" val="20001"/>
                    </a:ext>
                  </a:extLst>
                </a:gridCol>
                <a:gridCol w="2693785">
                  <a:extLst>
                    <a:ext uri="{9D8B030D-6E8A-4147-A177-3AD203B41FA5}">
                      <a16:colId xmlns:a16="http://schemas.microsoft.com/office/drawing/2014/main" val="20002"/>
                    </a:ext>
                  </a:extLst>
                </a:gridCol>
              </a:tblGrid>
              <a:tr h="726002">
                <a:tc>
                  <a:txBody>
                    <a:bodyPr/>
                    <a:lstStyle/>
                    <a:p>
                      <a:r>
                        <a:rPr lang="en-US" dirty="0" err="1" smtClean="0">
                          <a:latin typeface="Calibri" pitchFamily="34" charset="0"/>
                          <a:cs typeface="Calibri" pitchFamily="34" charset="0"/>
                        </a:rPr>
                        <a:t>Kimyasal</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Bağlar</a:t>
                      </a:r>
                      <a:endParaRPr lang="tr-TR" dirty="0">
                        <a:latin typeface="Calibri" pitchFamily="34" charset="0"/>
                        <a:cs typeface="Calibri" pitchFamily="34" charset="0"/>
                      </a:endParaRPr>
                    </a:p>
                  </a:txBody>
                  <a:tcPr/>
                </a:tc>
                <a:tc>
                  <a:txBody>
                    <a:bodyPr/>
                    <a:lstStyle/>
                    <a:p>
                      <a:r>
                        <a:rPr lang="en-US" dirty="0" err="1" smtClean="0">
                          <a:latin typeface="Calibri" pitchFamily="34" charset="0"/>
                          <a:cs typeface="Calibri" pitchFamily="34" charset="0"/>
                        </a:rPr>
                        <a:t>Molekül</a:t>
                      </a:r>
                      <a:r>
                        <a:rPr lang="en-US" dirty="0" smtClean="0">
                          <a:latin typeface="Calibri" pitchFamily="34" charset="0"/>
                          <a:cs typeface="Calibri" pitchFamily="34" charset="0"/>
                        </a:rPr>
                        <a:t> </a:t>
                      </a:r>
                      <a:r>
                        <a:rPr lang="en-US" dirty="0" err="1" smtClean="0">
                          <a:latin typeface="Calibri" pitchFamily="34" charset="0"/>
                          <a:cs typeface="Calibri" pitchFamily="34" charset="0"/>
                        </a:rPr>
                        <a:t>İçi</a:t>
                      </a:r>
                      <a:endParaRPr lang="tr-TR" dirty="0">
                        <a:latin typeface="Calibri" pitchFamily="34" charset="0"/>
                        <a:cs typeface="Calibri" pitchFamily="34" charset="0"/>
                      </a:endParaRPr>
                    </a:p>
                  </a:txBody>
                  <a:tcPr/>
                </a:tc>
                <a:tc>
                  <a:txBody>
                    <a:bodyPr/>
                    <a:lstStyle/>
                    <a:p>
                      <a:r>
                        <a:rPr lang="en-US" dirty="0" err="1" smtClean="0">
                          <a:latin typeface="Calibri" pitchFamily="34" charset="0"/>
                          <a:cs typeface="Calibri" pitchFamily="34" charset="0"/>
                        </a:rPr>
                        <a:t>Moleküller</a:t>
                      </a:r>
                      <a:endParaRPr lang="en-US" dirty="0" smtClean="0">
                        <a:latin typeface="Calibri" pitchFamily="34" charset="0"/>
                        <a:cs typeface="Calibri" pitchFamily="34" charset="0"/>
                      </a:endParaRPr>
                    </a:p>
                    <a:p>
                      <a:r>
                        <a:rPr lang="en-US" dirty="0" err="1" smtClean="0">
                          <a:latin typeface="Calibri" pitchFamily="34" charset="0"/>
                          <a:cs typeface="Calibri" pitchFamily="34" charset="0"/>
                        </a:rPr>
                        <a:t>Arası</a:t>
                      </a:r>
                      <a:endParaRPr lang="tr-TR" dirty="0">
                        <a:latin typeface="Calibri" pitchFamily="34" charset="0"/>
                        <a:cs typeface="Calibri" pitchFamily="34" charset="0"/>
                      </a:endParaRPr>
                    </a:p>
                  </a:txBody>
                  <a:tcPr/>
                </a:tc>
                <a:extLst>
                  <a:ext uri="{0D108BD9-81ED-4DB2-BD59-A6C34878D82A}">
                    <a16:rowId xmlns:a16="http://schemas.microsoft.com/office/drawing/2014/main" val="10000"/>
                  </a:ext>
                </a:extLst>
              </a:tr>
              <a:tr h="304177">
                <a:tc>
                  <a:txBody>
                    <a:bodyPr/>
                    <a:lstStyle/>
                    <a:p>
                      <a:r>
                        <a:rPr lang="en-US" dirty="0" err="1" smtClean="0">
                          <a:latin typeface="Calibri" pitchFamily="34" charset="0"/>
                          <a:cs typeface="Calibri" pitchFamily="34" charset="0"/>
                        </a:rPr>
                        <a:t>Kovalent</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Bağ</a:t>
                      </a: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extLst>
                  <a:ext uri="{0D108BD9-81ED-4DB2-BD59-A6C34878D82A}">
                    <a16:rowId xmlns:a16="http://schemas.microsoft.com/office/drawing/2014/main" val="10001"/>
                  </a:ext>
                </a:extLst>
              </a:tr>
              <a:tr h="304177">
                <a:tc>
                  <a:txBody>
                    <a:bodyPr/>
                    <a:lstStyle/>
                    <a:p>
                      <a:r>
                        <a:rPr lang="en-US" dirty="0" err="1" smtClean="0">
                          <a:latin typeface="Calibri" pitchFamily="34" charset="0"/>
                          <a:cs typeface="Calibri" pitchFamily="34" charset="0"/>
                        </a:rPr>
                        <a:t>İyonik</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Bağ</a:t>
                      </a: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2"/>
                  </a:ext>
                </a:extLst>
              </a:tr>
              <a:tr h="304177">
                <a:tc>
                  <a:txBody>
                    <a:bodyPr/>
                    <a:lstStyle/>
                    <a:p>
                      <a:r>
                        <a:rPr lang="en-US" dirty="0" smtClean="0">
                          <a:latin typeface="Calibri" pitchFamily="34" charset="0"/>
                          <a:cs typeface="Calibri" pitchFamily="34" charset="0"/>
                        </a:rPr>
                        <a:t>H </a:t>
                      </a:r>
                      <a:r>
                        <a:rPr lang="en-US" dirty="0" err="1" smtClean="0">
                          <a:latin typeface="Calibri" pitchFamily="34" charset="0"/>
                          <a:cs typeface="Calibri" pitchFamily="34" charset="0"/>
                        </a:rPr>
                        <a:t>bağı</a:t>
                      </a: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3"/>
                  </a:ext>
                </a:extLst>
              </a:tr>
              <a:tr h="304177">
                <a:tc>
                  <a:txBody>
                    <a:bodyPr/>
                    <a:lstStyle/>
                    <a:p>
                      <a:r>
                        <a:rPr lang="en-US" dirty="0" err="1" smtClean="0">
                          <a:latin typeface="Calibri" pitchFamily="34" charset="0"/>
                          <a:cs typeface="Calibri" pitchFamily="34" charset="0"/>
                        </a:rPr>
                        <a:t>Metalik</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Bağ</a:t>
                      </a: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4"/>
                  </a:ext>
                </a:extLst>
              </a:tr>
              <a:tr h="532310">
                <a:tc>
                  <a:txBody>
                    <a:bodyPr/>
                    <a:lstStyle/>
                    <a:p>
                      <a:r>
                        <a:rPr lang="en-US" dirty="0" err="1" smtClean="0">
                          <a:latin typeface="Calibri" pitchFamily="34" charset="0"/>
                          <a:cs typeface="Calibri" pitchFamily="34" charset="0"/>
                        </a:rPr>
                        <a:t>Dipol-Dipol</a:t>
                      </a:r>
                      <a:r>
                        <a:rPr lang="en-US" dirty="0" smtClean="0">
                          <a:latin typeface="Calibri" pitchFamily="34" charset="0"/>
                          <a:cs typeface="Calibri" pitchFamily="34" charset="0"/>
                        </a:rPr>
                        <a:t> </a:t>
                      </a:r>
                      <a:r>
                        <a:rPr lang="en-US" dirty="0" err="1" smtClean="0">
                          <a:latin typeface="Calibri" pitchFamily="34" charset="0"/>
                          <a:cs typeface="Calibri" pitchFamily="34" charset="0"/>
                        </a:rPr>
                        <a:t>Etkileşimi</a:t>
                      </a:r>
                      <a:endParaRPr lang="tr-TR" dirty="0" smtClean="0">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5"/>
                  </a:ext>
                </a:extLst>
              </a:tr>
              <a:tr h="304177">
                <a:tc>
                  <a:txBody>
                    <a:bodyPr/>
                    <a:lstStyle/>
                    <a:p>
                      <a:r>
                        <a:rPr lang="en-US" dirty="0" smtClean="0">
                          <a:latin typeface="Calibri" pitchFamily="34" charset="0"/>
                          <a:cs typeface="Calibri" pitchFamily="34" charset="0"/>
                        </a:rPr>
                        <a:t>Van Der Waals</a:t>
                      </a:r>
                      <a:endParaRPr lang="tr-TR" dirty="0" smtClean="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extLst>
                  <a:ext uri="{0D108BD9-81ED-4DB2-BD59-A6C34878D82A}">
                    <a16:rowId xmlns:a16="http://schemas.microsoft.com/office/drawing/2014/main" val="10006"/>
                  </a:ext>
                </a:extLst>
              </a:tr>
              <a:tr h="304177">
                <a:tc>
                  <a:txBody>
                    <a:bodyPr/>
                    <a:lstStyle/>
                    <a:p>
                      <a:r>
                        <a:rPr lang="en-US" dirty="0" err="1" smtClean="0">
                          <a:latin typeface="Calibri" pitchFamily="34" charset="0"/>
                          <a:cs typeface="Calibri" pitchFamily="34" charset="0"/>
                        </a:rPr>
                        <a:t>Ağ</a:t>
                      </a:r>
                      <a:r>
                        <a:rPr lang="en-US" dirty="0" smtClean="0">
                          <a:latin typeface="Calibri" pitchFamily="34" charset="0"/>
                          <a:cs typeface="Calibri" pitchFamily="34" charset="0"/>
                        </a:rPr>
                        <a:t> </a:t>
                      </a:r>
                      <a:r>
                        <a:rPr lang="en-US" dirty="0" err="1" smtClean="0">
                          <a:latin typeface="Calibri" pitchFamily="34" charset="0"/>
                          <a:cs typeface="Calibri" pitchFamily="34" charset="0"/>
                        </a:rPr>
                        <a:t>Örgülü</a:t>
                      </a:r>
                      <a:r>
                        <a:rPr lang="en-US" dirty="0" smtClean="0">
                          <a:latin typeface="Calibri" pitchFamily="34" charset="0"/>
                          <a:cs typeface="Calibri" pitchFamily="34" charset="0"/>
                        </a:rPr>
                        <a:t> </a:t>
                      </a:r>
                      <a:r>
                        <a:rPr lang="en-US" dirty="0" err="1" smtClean="0">
                          <a:latin typeface="Calibri" pitchFamily="34" charset="0"/>
                          <a:cs typeface="Calibri" pitchFamily="34" charset="0"/>
                        </a:rPr>
                        <a:t>Kovalent</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Bağ</a:t>
                      </a:r>
                      <a:endParaRPr lang="tr-TR" dirty="0" smtClean="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2144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Tablo"/>
          <p:cNvGraphicFramePr>
            <a:graphicFrameLocks noGrp="1"/>
          </p:cNvGraphicFramePr>
          <p:nvPr>
            <p:extLst>
              <p:ext uri="{D42A27DB-BD31-4B8C-83A1-F6EECF244321}">
                <p14:modId xmlns:p14="http://schemas.microsoft.com/office/powerpoint/2010/main" val="415279888"/>
              </p:ext>
            </p:extLst>
          </p:nvPr>
        </p:nvGraphicFramePr>
        <p:xfrm>
          <a:off x="660108" y="839328"/>
          <a:ext cx="9630304" cy="4292233"/>
        </p:xfrm>
        <a:graphic>
          <a:graphicData uri="http://schemas.openxmlformats.org/drawingml/2006/table">
            <a:tbl>
              <a:tblPr firstRow="1" bandRow="1">
                <a:tableStyleId>{5C22544A-7EE6-4342-B048-85BDC9FD1C3A}</a:tableStyleId>
              </a:tblPr>
              <a:tblGrid>
                <a:gridCol w="1291522">
                  <a:extLst>
                    <a:ext uri="{9D8B030D-6E8A-4147-A177-3AD203B41FA5}">
                      <a16:colId xmlns:a16="http://schemas.microsoft.com/office/drawing/2014/main" val="20000"/>
                    </a:ext>
                  </a:extLst>
                </a:gridCol>
                <a:gridCol w="1105469">
                  <a:extLst>
                    <a:ext uri="{9D8B030D-6E8A-4147-A177-3AD203B41FA5}">
                      <a16:colId xmlns:a16="http://schemas.microsoft.com/office/drawing/2014/main" val="20001"/>
                    </a:ext>
                  </a:extLst>
                </a:gridCol>
                <a:gridCol w="869305">
                  <a:extLst>
                    <a:ext uri="{9D8B030D-6E8A-4147-A177-3AD203B41FA5}">
                      <a16:colId xmlns:a16="http://schemas.microsoft.com/office/drawing/2014/main" val="20002"/>
                    </a:ext>
                  </a:extLst>
                </a:gridCol>
                <a:gridCol w="920925">
                  <a:extLst>
                    <a:ext uri="{9D8B030D-6E8A-4147-A177-3AD203B41FA5}">
                      <a16:colId xmlns:a16="http://schemas.microsoft.com/office/drawing/2014/main" val="20003"/>
                    </a:ext>
                  </a:extLst>
                </a:gridCol>
                <a:gridCol w="1430641">
                  <a:extLst>
                    <a:ext uri="{9D8B030D-6E8A-4147-A177-3AD203B41FA5}">
                      <a16:colId xmlns:a16="http://schemas.microsoft.com/office/drawing/2014/main" val="20004"/>
                    </a:ext>
                  </a:extLst>
                </a:gridCol>
                <a:gridCol w="1460311">
                  <a:extLst>
                    <a:ext uri="{9D8B030D-6E8A-4147-A177-3AD203B41FA5}">
                      <a16:colId xmlns:a16="http://schemas.microsoft.com/office/drawing/2014/main" val="20005"/>
                    </a:ext>
                  </a:extLst>
                </a:gridCol>
                <a:gridCol w="1177615">
                  <a:extLst>
                    <a:ext uri="{9D8B030D-6E8A-4147-A177-3AD203B41FA5}">
                      <a16:colId xmlns:a16="http://schemas.microsoft.com/office/drawing/2014/main" val="20006"/>
                    </a:ext>
                  </a:extLst>
                </a:gridCol>
                <a:gridCol w="1374516">
                  <a:extLst>
                    <a:ext uri="{9D8B030D-6E8A-4147-A177-3AD203B41FA5}">
                      <a16:colId xmlns:a16="http://schemas.microsoft.com/office/drawing/2014/main" val="20007"/>
                    </a:ext>
                  </a:extLst>
                </a:gridCol>
              </a:tblGrid>
              <a:tr h="1196681">
                <a:tc>
                  <a:txBody>
                    <a:bodyPr/>
                    <a:lstStyle/>
                    <a:p>
                      <a:r>
                        <a:rPr lang="en-US" dirty="0" err="1" smtClean="0">
                          <a:latin typeface="Calibri" pitchFamily="34" charset="0"/>
                          <a:cs typeface="Calibri" pitchFamily="34" charset="0"/>
                        </a:rPr>
                        <a:t>Maddeler</a:t>
                      </a:r>
                      <a:endParaRPr lang="tr-TR" dirty="0">
                        <a:latin typeface="Calibri" pitchFamily="34" charset="0"/>
                        <a:cs typeface="Calibri" pitchFamily="34" charset="0"/>
                      </a:endParaRPr>
                    </a:p>
                  </a:txBody>
                  <a:tcPr/>
                </a:tc>
                <a:tc>
                  <a:txBody>
                    <a:bodyPr/>
                    <a:lstStyle/>
                    <a:p>
                      <a:r>
                        <a:rPr lang="en-US" dirty="0" err="1" smtClean="0">
                          <a:latin typeface="Calibri" pitchFamily="34" charset="0"/>
                          <a:cs typeface="Calibri" pitchFamily="34" charset="0"/>
                        </a:rPr>
                        <a:t>Kovalent</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 </a:t>
                      </a:r>
                      <a:r>
                        <a:rPr lang="en-US" dirty="0" err="1" smtClean="0">
                          <a:latin typeface="Calibri" pitchFamily="34" charset="0"/>
                          <a:cs typeface="Calibri" pitchFamily="34" charset="0"/>
                        </a:rPr>
                        <a:t>Bağ</a:t>
                      </a:r>
                      <a:endParaRPr lang="tr-TR"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Calibri" pitchFamily="34" charset="0"/>
                          <a:cs typeface="Calibri" pitchFamily="34" charset="0"/>
                        </a:rPr>
                        <a:t>İyonik</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Bağ</a:t>
                      </a: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cs typeface="Calibri" pitchFamily="34" charset="0"/>
                        </a:rPr>
                        <a:t>H </a:t>
                      </a:r>
                      <a:r>
                        <a:rPr lang="en-US" dirty="0" err="1" smtClean="0">
                          <a:latin typeface="Calibri" pitchFamily="34" charset="0"/>
                          <a:cs typeface="Calibri" pitchFamily="34" charset="0"/>
                        </a:rPr>
                        <a:t>bağı</a:t>
                      </a: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Calibri" pitchFamily="34" charset="0"/>
                          <a:cs typeface="Calibri" pitchFamily="34" charset="0"/>
                        </a:rPr>
                        <a:t>Metalik</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Bağ</a:t>
                      </a: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Calibri" pitchFamily="34" charset="0"/>
                          <a:cs typeface="Calibri" pitchFamily="34" charset="0"/>
                        </a:rPr>
                        <a:t>Dipol-Dipol</a:t>
                      </a:r>
                      <a:r>
                        <a:rPr lang="en-US" dirty="0" smtClean="0">
                          <a:latin typeface="Calibri" pitchFamily="34" charset="0"/>
                          <a:cs typeface="Calibri" pitchFamily="34" charset="0"/>
                        </a:rPr>
                        <a:t> </a:t>
                      </a:r>
                      <a:r>
                        <a:rPr lang="en-US" dirty="0" err="1" smtClean="0">
                          <a:latin typeface="Calibri" pitchFamily="34" charset="0"/>
                          <a:cs typeface="Calibri" pitchFamily="34" charset="0"/>
                        </a:rPr>
                        <a:t>Etkileşimi</a:t>
                      </a: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cs typeface="Calibri" pitchFamily="34" charset="0"/>
                        </a:rPr>
                        <a:t>Van Der Waals</a:t>
                      </a: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Calibri" pitchFamily="34" charset="0"/>
                          <a:cs typeface="Calibri" pitchFamily="34" charset="0"/>
                        </a:rPr>
                        <a:t>Ağ</a:t>
                      </a:r>
                      <a:r>
                        <a:rPr lang="en-US" dirty="0" smtClean="0">
                          <a:latin typeface="Calibri" pitchFamily="34" charset="0"/>
                          <a:cs typeface="Calibri" pitchFamily="34" charset="0"/>
                        </a:rPr>
                        <a:t> </a:t>
                      </a:r>
                      <a:r>
                        <a:rPr lang="en-US" dirty="0" err="1" smtClean="0">
                          <a:latin typeface="Calibri" pitchFamily="34" charset="0"/>
                          <a:cs typeface="Calibri" pitchFamily="34" charset="0"/>
                        </a:rPr>
                        <a:t>Örgülü</a:t>
                      </a:r>
                      <a:r>
                        <a:rPr lang="en-US" dirty="0" smtClean="0">
                          <a:latin typeface="Calibri" pitchFamily="34" charset="0"/>
                          <a:cs typeface="Calibri" pitchFamily="34" charset="0"/>
                        </a:rPr>
                        <a:t> </a:t>
                      </a:r>
                      <a:r>
                        <a:rPr lang="en-US" dirty="0" err="1" smtClean="0">
                          <a:latin typeface="Calibri" pitchFamily="34" charset="0"/>
                          <a:cs typeface="Calibri" pitchFamily="34" charset="0"/>
                        </a:rPr>
                        <a:t>Kovalent</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Bağ</a:t>
                      </a:r>
                      <a:endParaRPr lang="tr-TR" dirty="0" smtClean="0">
                        <a:latin typeface="Calibri" pitchFamily="34" charset="0"/>
                        <a:cs typeface="Calibri" pitchFamily="34" charset="0"/>
                      </a:endParaRPr>
                    </a:p>
                    <a:p>
                      <a:endParaRPr lang="tr-TR" dirty="0">
                        <a:latin typeface="Calibri" pitchFamily="34" charset="0"/>
                        <a:cs typeface="Calibri" pitchFamily="34" charset="0"/>
                      </a:endParaRPr>
                    </a:p>
                  </a:txBody>
                  <a:tcPr/>
                </a:tc>
                <a:extLst>
                  <a:ext uri="{0D108BD9-81ED-4DB2-BD59-A6C34878D82A}">
                    <a16:rowId xmlns:a16="http://schemas.microsoft.com/office/drawing/2014/main" val="10000"/>
                  </a:ext>
                </a:extLst>
              </a:tr>
              <a:tr h="718627">
                <a:tc>
                  <a:txBody>
                    <a:bodyPr/>
                    <a:lstStyle/>
                    <a:p>
                      <a:r>
                        <a:rPr lang="en-US" dirty="0" smtClean="0"/>
                        <a:t>N</a:t>
                      </a:r>
                      <a:r>
                        <a:rPr lang="en-US" baseline="-25000" dirty="0" smtClean="0"/>
                        <a:t>2</a:t>
                      </a:r>
                      <a:endParaRPr lang="en-US" baseline="0" dirty="0"/>
                    </a:p>
                  </a:txBody>
                  <a:tcPr/>
                </a:tc>
                <a:tc>
                  <a:txBody>
                    <a:bodyPr/>
                    <a:lstStyle/>
                    <a:p>
                      <a:pPr marL="342900" indent="-342900">
                        <a:buFont typeface="Wingdings" panose="05000000000000000000" pitchFamily="2" charset="2"/>
                        <a:buChar char="v"/>
                      </a:pPr>
                      <a:endParaRPr lang="tr-TR" sz="2000" dirty="0">
                        <a:latin typeface="+mn-lt"/>
                        <a:cs typeface="Calibri" pitchFamily="34" charset="0"/>
                      </a:endParaRPr>
                    </a:p>
                  </a:txBody>
                  <a:tcPr/>
                </a:tc>
                <a:tc>
                  <a:txBody>
                    <a:bodyPr/>
                    <a:lstStyle/>
                    <a:p>
                      <a:pPr algn="ctr">
                        <a:buSzPct val="150000"/>
                        <a:buFont typeface="Wingdings" pitchFamily="2" charset="2"/>
                        <a:buNone/>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None/>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1"/>
                  </a:ext>
                </a:extLst>
              </a:tr>
              <a:tr h="368210">
                <a:tc>
                  <a:txBody>
                    <a:bodyPr/>
                    <a:lstStyle/>
                    <a:p>
                      <a:r>
                        <a:rPr lang="en-US" dirty="0" smtClean="0"/>
                        <a:t>NH</a:t>
                      </a:r>
                      <a:r>
                        <a:rPr lang="en-US" baseline="-25000" dirty="0" smtClean="0"/>
                        <a:t>3</a:t>
                      </a:r>
                      <a:endParaRPr lang="en-US" baseline="-25000" dirty="0"/>
                    </a:p>
                  </a:txBody>
                  <a:tcPr/>
                </a:tc>
                <a:tc>
                  <a:txBody>
                    <a:bodyPr/>
                    <a:lstStyle/>
                    <a:p>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2"/>
                  </a:ext>
                </a:extLst>
              </a:tr>
              <a:tr h="368210">
                <a:tc>
                  <a:txBody>
                    <a:bodyPr/>
                    <a:lstStyle/>
                    <a:p>
                      <a:endParaRPr lang="en-US" dirty="0"/>
                    </a:p>
                  </a:txBody>
                  <a:tcPr/>
                </a:tc>
                <a:tc>
                  <a:txBody>
                    <a:bodyPr/>
                    <a:lstStyle/>
                    <a:p>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3"/>
                  </a:ext>
                </a:extLst>
              </a:tr>
              <a:tr h="368210">
                <a:tc>
                  <a:txBody>
                    <a:bodyPr/>
                    <a:lstStyle/>
                    <a:p>
                      <a:endParaRPr lang="en-US"/>
                    </a:p>
                  </a:txBody>
                  <a:tcPr/>
                </a:tc>
                <a:tc>
                  <a:txBody>
                    <a:bodyPr/>
                    <a:lstStyle/>
                    <a:p>
                      <a:endParaRPr lang="tr-TR" dirty="0" smtClean="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4"/>
                  </a:ext>
                </a:extLst>
              </a:tr>
              <a:tr h="535875">
                <a:tc>
                  <a:txBody>
                    <a:bodyPr/>
                    <a:lstStyle/>
                    <a:p>
                      <a:endParaRPr lang="en-US"/>
                    </a:p>
                  </a:txBody>
                  <a:tcPr/>
                </a:tc>
                <a:tc>
                  <a:txBody>
                    <a:bodyPr/>
                    <a:lstStyle/>
                    <a:p>
                      <a:endParaRPr lang="tr-TR" dirty="0" smtClean="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5"/>
                  </a:ext>
                </a:extLst>
              </a:tr>
              <a:tr h="368210">
                <a:tc>
                  <a:txBody>
                    <a:bodyPr/>
                    <a:lstStyle/>
                    <a:p>
                      <a:endParaRPr lang="en-US"/>
                    </a:p>
                  </a:txBody>
                  <a:tcPr/>
                </a:tc>
                <a:tc>
                  <a:txBody>
                    <a:bodyPr/>
                    <a:lstStyle/>
                    <a:p>
                      <a:endParaRPr lang="tr-TR" dirty="0" smtClean="0">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tc>
                  <a:txBody>
                    <a:bodyPr/>
                    <a:lstStyle/>
                    <a:p>
                      <a:pPr algn="ctr">
                        <a:buSzPct val="150000"/>
                        <a:buFont typeface="Wingdings" pitchFamily="2" charset="2"/>
                        <a:buChar char="ü"/>
                      </a:pPr>
                      <a:endParaRPr lang="tr-TR">
                        <a:latin typeface="Calibri" pitchFamily="34" charset="0"/>
                        <a:cs typeface="Calibri" pitchFamily="34" charset="0"/>
                      </a:endParaRPr>
                    </a:p>
                  </a:txBody>
                  <a:tcPr/>
                </a:tc>
                <a:extLst>
                  <a:ext uri="{0D108BD9-81ED-4DB2-BD59-A6C34878D82A}">
                    <a16:rowId xmlns:a16="http://schemas.microsoft.com/office/drawing/2014/main" val="10006"/>
                  </a:ext>
                </a:extLst>
              </a:tr>
              <a:tr h="368210">
                <a:tc>
                  <a:txBody>
                    <a:bodyPr/>
                    <a:lstStyle/>
                    <a:p>
                      <a:endParaRPr lang="en-US" dirty="0"/>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tc>
                  <a:txBody>
                    <a:bodyPr/>
                    <a:lstStyle/>
                    <a:p>
                      <a:pPr algn="ctr">
                        <a:buSzPct val="150000"/>
                        <a:buFont typeface="Wingdings" pitchFamily="2" charset="2"/>
                        <a:buChar char="ü"/>
                      </a:pPr>
                      <a:endParaRPr lang="tr-TR" dirty="0">
                        <a:latin typeface="Calibri" pitchFamily="34" charset="0"/>
                        <a:cs typeface="Calibri" pitchFamily="34" charset="0"/>
                      </a:endParaRPr>
                    </a:p>
                  </a:txBody>
                  <a:tcPr/>
                </a:tc>
                <a:extLst>
                  <a:ext uri="{0D108BD9-81ED-4DB2-BD59-A6C34878D82A}">
                    <a16:rowId xmlns:a16="http://schemas.microsoft.com/office/drawing/2014/main" val="10007"/>
                  </a:ext>
                </a:extLst>
              </a:tr>
            </a:tbl>
          </a:graphicData>
        </a:graphic>
      </p:graphicFrame>
      <p:sp>
        <p:nvSpPr>
          <p:cNvPr id="5" name="Oval 4"/>
          <p:cNvSpPr/>
          <p:nvPr/>
        </p:nvSpPr>
        <p:spPr>
          <a:xfrm>
            <a:off x="2320119" y="2292824"/>
            <a:ext cx="341194" cy="232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79474" y="2292824"/>
            <a:ext cx="341194" cy="232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20119" y="2866030"/>
            <a:ext cx="341194" cy="19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79474" y="2889909"/>
            <a:ext cx="341194" cy="19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9194" y="2859197"/>
            <a:ext cx="341194" cy="19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83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457200"/>
            <a:ext cx="8229600" cy="1219200"/>
          </a:xfrm>
        </p:spPr>
        <p:txBody>
          <a:bodyPr/>
          <a:lstStyle/>
          <a:p>
            <a:pPr eaLnBrk="1" hangingPunct="1"/>
            <a:r>
              <a:rPr lang="tr-TR" altLang="en-US" smtClean="0">
                <a:solidFill>
                  <a:schemeClr val="bg2"/>
                </a:solidFill>
              </a:rPr>
              <a:t>GÖRÜŞME (MÜLAKAT)</a:t>
            </a:r>
          </a:p>
        </p:txBody>
      </p:sp>
      <p:sp>
        <p:nvSpPr>
          <p:cNvPr id="7171" name="Rectangle 3"/>
          <p:cNvSpPr>
            <a:spLocks noGrp="1" noChangeArrowheads="1"/>
          </p:cNvSpPr>
          <p:nvPr>
            <p:ph type="body" idx="1"/>
          </p:nvPr>
        </p:nvSpPr>
        <p:spPr>
          <a:xfrm>
            <a:off x="382137" y="1600200"/>
            <a:ext cx="11191164" cy="4724400"/>
          </a:xfrm>
        </p:spPr>
        <p:txBody>
          <a:bodyPr/>
          <a:lstStyle/>
          <a:p>
            <a:pPr algn="just" eaLnBrk="1" hangingPunct="1">
              <a:lnSpc>
                <a:spcPct val="90000"/>
              </a:lnSpc>
              <a:defRPr/>
            </a:pPr>
            <a:r>
              <a:rPr lang="tr-TR" altLang="en-US" sz="2800" dirty="0"/>
              <a:t>Görüşme yöntemiyle öğrencilerin bilgileri derin bir şekilde araştırılır. Böylece onların bilgilerinin doğruluk derecesi, doğal olayları veya sosyal durumları yorumlamaları, kavram yanılgıları belirlenebilir. </a:t>
            </a:r>
            <a:endParaRPr lang="en-US" altLang="en-US" sz="2800" dirty="0"/>
          </a:p>
          <a:p>
            <a:pPr marL="0" indent="0" eaLnBrk="1" hangingPunct="1">
              <a:lnSpc>
                <a:spcPct val="90000"/>
              </a:lnSpc>
              <a:buNone/>
              <a:defRPr/>
            </a:pPr>
            <a:endParaRPr lang="en-US" altLang="en-US" sz="2800" dirty="0"/>
          </a:p>
          <a:p>
            <a:pPr marL="0" indent="0" eaLnBrk="1" hangingPunct="1">
              <a:lnSpc>
                <a:spcPct val="90000"/>
              </a:lnSpc>
              <a:buNone/>
              <a:defRPr/>
            </a:pPr>
            <a:r>
              <a:rPr lang="tr-TR" altLang="en-US" sz="2800" dirty="0"/>
              <a:t>Görüşmeler üç şekilde yapılabilir:</a:t>
            </a:r>
          </a:p>
          <a:p>
            <a:pPr eaLnBrk="1" hangingPunct="1">
              <a:lnSpc>
                <a:spcPct val="90000"/>
              </a:lnSpc>
              <a:defRPr/>
            </a:pPr>
            <a:r>
              <a:rPr lang="tr-TR" altLang="en-US" sz="2800" dirty="0"/>
              <a:t>Yapılandırılmış Görüşme</a:t>
            </a:r>
          </a:p>
          <a:p>
            <a:pPr eaLnBrk="1" hangingPunct="1">
              <a:lnSpc>
                <a:spcPct val="90000"/>
              </a:lnSpc>
              <a:defRPr/>
            </a:pPr>
            <a:r>
              <a:rPr lang="tr-TR" altLang="en-US" sz="2800" dirty="0"/>
              <a:t>Yarı yapılandırılmış Görüşme</a:t>
            </a:r>
          </a:p>
          <a:p>
            <a:pPr eaLnBrk="1" hangingPunct="1">
              <a:lnSpc>
                <a:spcPct val="90000"/>
              </a:lnSpc>
              <a:defRPr/>
            </a:pPr>
            <a:r>
              <a:rPr lang="tr-TR" altLang="en-US" sz="2800" dirty="0"/>
              <a:t>Yapılandırılmamış Görüşme</a:t>
            </a:r>
          </a:p>
          <a:p>
            <a:pPr eaLnBrk="1" hangingPunct="1">
              <a:lnSpc>
                <a:spcPct val="90000"/>
              </a:lnSpc>
              <a:defRPr/>
            </a:pPr>
            <a:endParaRPr lang="tr-TR" altLang="en-US" sz="2800" dirty="0"/>
          </a:p>
        </p:txBody>
      </p:sp>
    </p:spTree>
    <p:extLst>
      <p:ext uri="{BB962C8B-B14F-4D97-AF65-F5344CB8AC3E}">
        <p14:creationId xmlns:p14="http://schemas.microsoft.com/office/powerpoint/2010/main" val="409669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7351" y="464841"/>
            <a:ext cx="10126638" cy="808629"/>
          </a:xfrm>
        </p:spPr>
        <p:txBody>
          <a:bodyPr>
            <a:noAutofit/>
          </a:bodyPr>
          <a:lstStyle/>
          <a:p>
            <a:r>
              <a:rPr lang="en-US" sz="2400" b="1" dirty="0">
                <a:solidFill>
                  <a:schemeClr val="accent1">
                    <a:lumMod val="75000"/>
                  </a:schemeClr>
                </a:solidFill>
                <a:latin typeface="+mn-lt"/>
                <a:cs typeface="Calibri" pitchFamily="34" charset="0"/>
              </a:rPr>
              <a:t>S</a:t>
            </a:r>
            <a:r>
              <a:rPr lang="tr-TR" sz="2400" b="1" dirty="0" err="1" smtClean="0">
                <a:solidFill>
                  <a:schemeClr val="accent1">
                    <a:lumMod val="75000"/>
                  </a:schemeClr>
                </a:solidFill>
                <a:latin typeface="+mn-lt"/>
                <a:cs typeface="Calibri" pitchFamily="34" charset="0"/>
              </a:rPr>
              <a:t>ınıf</a:t>
            </a:r>
            <a:r>
              <a:rPr lang="tr-TR" sz="2400" b="1" dirty="0" smtClean="0">
                <a:solidFill>
                  <a:schemeClr val="accent1">
                    <a:lumMod val="75000"/>
                  </a:schemeClr>
                </a:solidFill>
                <a:latin typeface="+mn-lt"/>
                <a:cs typeface="Calibri" pitchFamily="34" charset="0"/>
              </a:rPr>
              <a:t> </a:t>
            </a:r>
            <a:r>
              <a:rPr lang="tr-TR" sz="2400" b="1" dirty="0">
                <a:solidFill>
                  <a:schemeClr val="accent1">
                    <a:lumMod val="75000"/>
                  </a:schemeClr>
                </a:solidFill>
                <a:latin typeface="+mn-lt"/>
                <a:cs typeface="Calibri" pitchFamily="34" charset="0"/>
              </a:rPr>
              <a:t>ortamında anlam çözümleme tablosu geliştirebilmek için aşağıdaki basamaklar takip </a:t>
            </a:r>
            <a:r>
              <a:rPr lang="tr-TR" sz="2400" b="1" dirty="0" smtClean="0">
                <a:solidFill>
                  <a:schemeClr val="accent1">
                    <a:lumMod val="75000"/>
                  </a:schemeClr>
                </a:solidFill>
                <a:latin typeface="+mn-lt"/>
                <a:cs typeface="Calibri" pitchFamily="34" charset="0"/>
              </a:rPr>
              <a:t>edilebilir</a:t>
            </a:r>
            <a:r>
              <a:rPr lang="en-US" sz="2400" b="1" dirty="0" smtClean="0">
                <a:solidFill>
                  <a:schemeClr val="accent1">
                    <a:lumMod val="75000"/>
                  </a:schemeClr>
                </a:solidFill>
                <a:latin typeface="+mn-lt"/>
                <a:cs typeface="Calibri" pitchFamily="34" charset="0"/>
              </a:rPr>
              <a:t>.</a:t>
            </a:r>
            <a:r>
              <a:rPr lang="tr-TR" sz="2400" b="1" dirty="0" smtClean="0">
                <a:solidFill>
                  <a:schemeClr val="accent1">
                    <a:lumMod val="75000"/>
                  </a:schemeClr>
                </a:solidFill>
                <a:latin typeface="+mn-lt"/>
                <a:cs typeface="Calibri" pitchFamily="34" charset="0"/>
              </a:rPr>
              <a:t> </a:t>
            </a:r>
            <a:endParaRPr lang="tr-TR" sz="2400" dirty="0">
              <a:solidFill>
                <a:schemeClr val="accent1">
                  <a:lumMod val="75000"/>
                </a:schemeClr>
              </a:solidFill>
              <a:latin typeface="+mn-lt"/>
              <a:cs typeface="Calibri" pitchFamily="34" charset="0"/>
            </a:endParaRPr>
          </a:p>
        </p:txBody>
      </p:sp>
      <p:sp>
        <p:nvSpPr>
          <p:cNvPr id="3" name="2 İçerik Yer Tutucusu"/>
          <p:cNvSpPr>
            <a:spLocks noGrp="1"/>
          </p:cNvSpPr>
          <p:nvPr>
            <p:ph idx="1"/>
          </p:nvPr>
        </p:nvSpPr>
        <p:spPr>
          <a:xfrm>
            <a:off x="309093" y="1273470"/>
            <a:ext cx="11061029" cy="5397786"/>
          </a:xfrm>
        </p:spPr>
        <p:txBody>
          <a:bodyPr>
            <a:normAutofit/>
          </a:bodyPr>
          <a:lstStyle/>
          <a:p>
            <a:pPr marL="452628"/>
            <a:r>
              <a:rPr lang="tr-TR" sz="2400" dirty="0">
                <a:latin typeface="+mj-lt"/>
                <a:cs typeface="Calibri" pitchFamily="34" charset="0"/>
              </a:rPr>
              <a:t>Öğretmen tarafından o gün derste sunulacak olan konulardan bir tanesi seçilerek belirlenir.</a:t>
            </a:r>
          </a:p>
          <a:p>
            <a:pPr marL="452628"/>
            <a:r>
              <a:rPr lang="tr-TR" sz="2400" dirty="0" smtClean="0">
                <a:latin typeface="+mj-lt"/>
                <a:cs typeface="Calibri" pitchFamily="34" charset="0"/>
              </a:rPr>
              <a:t>Seçilen </a:t>
            </a:r>
            <a:r>
              <a:rPr lang="tr-TR" sz="2400" dirty="0">
                <a:latin typeface="+mj-lt"/>
                <a:cs typeface="Calibri" pitchFamily="34" charset="0"/>
              </a:rPr>
              <a:t>konu başlığı tahtaya yazılarak öğrencilere </a:t>
            </a:r>
            <a:r>
              <a:rPr lang="tr-TR" sz="2400" dirty="0" smtClean="0">
                <a:latin typeface="+mj-lt"/>
                <a:cs typeface="Calibri" pitchFamily="34" charset="0"/>
              </a:rPr>
              <a:t>söylenir</a:t>
            </a:r>
            <a:r>
              <a:rPr lang="en-US" sz="2400" dirty="0" smtClean="0">
                <a:latin typeface="+mj-lt"/>
                <a:cs typeface="Calibri" pitchFamily="34" charset="0"/>
              </a:rPr>
              <a:t>.</a:t>
            </a:r>
            <a:endParaRPr lang="tr-TR" sz="2400" dirty="0">
              <a:latin typeface="+mj-lt"/>
              <a:cs typeface="Calibri" pitchFamily="34" charset="0"/>
            </a:endParaRPr>
          </a:p>
          <a:p>
            <a:pPr marL="452628"/>
            <a:r>
              <a:rPr lang="tr-TR" sz="2400" dirty="0" smtClean="0">
                <a:latin typeface="+mj-lt"/>
                <a:cs typeface="Calibri" pitchFamily="34" charset="0"/>
              </a:rPr>
              <a:t>Öğrenciler </a:t>
            </a:r>
            <a:r>
              <a:rPr lang="tr-TR" sz="2400" dirty="0">
                <a:latin typeface="+mj-lt"/>
                <a:cs typeface="Calibri" pitchFamily="34" charset="0"/>
              </a:rPr>
              <a:t>konu ile ilgili bulabildikleri bütün kelimeleri bulurlar, öğretmen bulunan bu kelimeleri tahtaya not </a:t>
            </a:r>
            <a:r>
              <a:rPr lang="tr-TR" sz="2400" dirty="0" smtClean="0">
                <a:latin typeface="+mj-lt"/>
                <a:cs typeface="Calibri" pitchFamily="34" charset="0"/>
              </a:rPr>
              <a:t>eder.</a:t>
            </a:r>
            <a:endParaRPr lang="en-US" sz="2400" dirty="0" smtClean="0">
              <a:latin typeface="+mj-lt"/>
              <a:cs typeface="Calibri" pitchFamily="34" charset="0"/>
            </a:endParaRPr>
          </a:p>
          <a:p>
            <a:pPr marL="452628">
              <a:buClr>
                <a:srgbClr val="00007D"/>
              </a:buClr>
            </a:pPr>
            <a:r>
              <a:rPr lang="tr-TR" sz="2600" dirty="0" smtClean="0">
                <a:solidFill>
                  <a:srgbClr val="000000"/>
                </a:solidFill>
                <a:latin typeface="+mj-lt"/>
                <a:cs typeface="Calibri" pitchFamily="34" charset="0"/>
              </a:rPr>
              <a:t>Daha </a:t>
            </a:r>
            <a:r>
              <a:rPr lang="tr-TR" sz="2600" dirty="0">
                <a:solidFill>
                  <a:srgbClr val="000000"/>
                </a:solidFill>
                <a:latin typeface="+mj-lt"/>
                <a:cs typeface="Calibri" pitchFamily="34" charset="0"/>
              </a:rPr>
              <a:t>sonra öğretmen tahtaya iki boyutlu maddeler/özellikleri tablosunu çizer, tablonun bir boyutunda özellikleri çözümlenecek olan varlıklar veya kavramlar yer alır, diğer boyutunda ise özellikler sıralanır, satır ve sütunlarına öğrencilerin belirlemiş oldukları başlıkları yazar. Aynı tabloyu öğrenciler de kendi defterlerine çizerler.</a:t>
            </a:r>
          </a:p>
          <a:p>
            <a:pPr marL="452628">
              <a:buClr>
                <a:srgbClr val="00007D"/>
              </a:buClr>
            </a:pPr>
            <a:r>
              <a:rPr lang="tr-TR" sz="2600" dirty="0" smtClean="0">
                <a:solidFill>
                  <a:srgbClr val="000000"/>
                </a:solidFill>
                <a:latin typeface="+mj-lt"/>
                <a:cs typeface="Calibri" pitchFamily="34" charset="0"/>
              </a:rPr>
              <a:t>Öğrencilerden </a:t>
            </a:r>
            <a:r>
              <a:rPr lang="tr-TR" sz="2600" dirty="0">
                <a:solidFill>
                  <a:srgbClr val="000000"/>
                </a:solidFill>
                <a:latin typeface="+mj-lt"/>
                <a:cs typeface="Calibri" pitchFamily="34" charset="0"/>
              </a:rPr>
              <a:t>satır ve sütunlarda yer alan maddeler ve özelliklerinden eşleşenleri X ile işaretlemeleri istenir.</a:t>
            </a:r>
            <a:endParaRPr lang="tr-TR" sz="2600" b="1" dirty="0">
              <a:solidFill>
                <a:srgbClr val="000000"/>
              </a:solidFill>
              <a:latin typeface="+mj-lt"/>
              <a:cs typeface="Calibri" pitchFamily="34" charset="0"/>
            </a:endParaRPr>
          </a:p>
          <a:p>
            <a:pPr marL="452628"/>
            <a:endParaRPr lang="tr-TR" sz="2400" b="1" dirty="0">
              <a:latin typeface="+mj-lt"/>
              <a:cs typeface="Calibri" pitchFamily="34" charset="0"/>
            </a:endParaRPr>
          </a:p>
          <a:p>
            <a:endParaRPr lang="tr-TR" dirty="0">
              <a:latin typeface="Calibri" pitchFamily="34" charset="0"/>
              <a:cs typeface="Calibri" pitchFamily="34" charset="0"/>
            </a:endParaRPr>
          </a:p>
        </p:txBody>
      </p:sp>
    </p:spTree>
    <p:extLst>
      <p:ext uri="{BB962C8B-B14F-4D97-AF65-F5344CB8AC3E}">
        <p14:creationId xmlns:p14="http://schemas.microsoft.com/office/powerpoint/2010/main" val="4207260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656824" y="1146220"/>
            <a:ext cx="10534918" cy="4155670"/>
          </a:xfrm>
        </p:spPr>
        <p:txBody>
          <a:bodyPr/>
          <a:lstStyle/>
          <a:p>
            <a:pPr algn="just">
              <a:buFont typeface="Arial" pitchFamily="34" charset="0"/>
              <a:buChar char="•"/>
            </a:pPr>
            <a:r>
              <a:rPr lang="tr-TR" sz="2200" dirty="0" smtClean="0">
                <a:solidFill>
                  <a:schemeClr val="tx1"/>
                </a:solidFill>
                <a:cs typeface="Calibri" pitchFamily="34" charset="0"/>
              </a:rPr>
              <a:t> Anlam çözümleme tablolarının sınıfta oluşturulması süreci dışında öğretmen tarafından hazırlanarak öğrenciye verilmesi, beklenen işaretlemelerin yapılması ve sonuçların öğretmen tarafından puanlanmasını içeren bir süreçle de yani değerlendirme amaçlı da kullanılabilir.</a:t>
            </a:r>
          </a:p>
          <a:p>
            <a:pPr algn="just"/>
            <a:endParaRPr lang="tr-TR" sz="2200" dirty="0" smtClean="0">
              <a:solidFill>
                <a:schemeClr val="tx1"/>
              </a:solidFill>
              <a:cs typeface="Calibri" pitchFamily="34" charset="0"/>
            </a:endParaRPr>
          </a:p>
          <a:p>
            <a:pPr algn="just">
              <a:buFont typeface="Arial" pitchFamily="34" charset="0"/>
              <a:buChar char="•"/>
            </a:pPr>
            <a:r>
              <a:rPr lang="tr-TR" sz="2200" dirty="0" smtClean="0">
                <a:solidFill>
                  <a:schemeClr val="tx1"/>
                </a:solidFill>
                <a:cs typeface="Calibri" pitchFamily="34" charset="0"/>
              </a:rPr>
              <a:t>Böylece öğrencilerin konuyla ilgili eksikleri veya anlamlandıramadıkları özellikler ortaya çıkarılır.</a:t>
            </a:r>
          </a:p>
          <a:p>
            <a:pPr algn="just">
              <a:buFont typeface="Arial" pitchFamily="34" charset="0"/>
              <a:buChar char="•"/>
            </a:pPr>
            <a:endParaRPr lang="tr-TR" sz="2200" dirty="0" smtClean="0">
              <a:solidFill>
                <a:schemeClr val="tx1"/>
              </a:solidFill>
              <a:cs typeface="Calibri" pitchFamily="34" charset="0"/>
            </a:endParaRPr>
          </a:p>
          <a:p>
            <a:pPr algn="just">
              <a:buFont typeface="Arial" pitchFamily="34" charset="0"/>
              <a:buChar char="•"/>
            </a:pPr>
            <a:r>
              <a:rPr lang="tr-TR" sz="2200" dirty="0" smtClean="0">
                <a:solidFill>
                  <a:schemeClr val="tx1"/>
                </a:solidFill>
                <a:cs typeface="Calibri" pitchFamily="34" charset="0"/>
              </a:rPr>
              <a:t>Anlam çözümleme tablosundan alınabilecek en yüksek puanla da karşılaştırılarak öğrenci işaretlemeleri notlandırılabilir.</a:t>
            </a:r>
          </a:p>
          <a:p>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92617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80303" y="379927"/>
            <a:ext cx="11745532" cy="6478073"/>
          </a:xfrm>
        </p:spPr>
        <p:txBody>
          <a:bodyPr>
            <a:normAutofit fontScale="92500" lnSpcReduction="10000"/>
          </a:bodyPr>
          <a:lstStyle/>
          <a:p>
            <a:pPr algn="just">
              <a:buFont typeface="Arial" pitchFamily="34" charset="0"/>
              <a:buChar char="•"/>
            </a:pPr>
            <a:r>
              <a:rPr lang="en-US" sz="2200" dirty="0" smtClean="0">
                <a:solidFill>
                  <a:schemeClr val="tx1"/>
                </a:solidFill>
                <a:cs typeface="Calibri" pitchFamily="34" charset="0"/>
              </a:rPr>
              <a:t>   </a:t>
            </a:r>
            <a:r>
              <a:rPr lang="tr-TR" sz="2400" dirty="0" smtClean="0">
                <a:solidFill>
                  <a:schemeClr val="tx1"/>
                </a:solidFill>
                <a:cs typeface="Calibri" pitchFamily="34" charset="0"/>
              </a:rPr>
              <a:t>Kelime ilişkilendirme, insanların kavramlar arasında kurduğu ilişkileri açığa çıkarmak için geliştirilmiş bir yöntemdir. Kavramlar, konular içinde yer alan birimler olabileceğinden, kelime ilişkilendirme sadece kavramların değil, bir disiplinin, durumların ve hatta kişilerin bile nasıl anlaşıldığını ölçmek için kullanılabilir. </a:t>
            </a:r>
          </a:p>
          <a:p>
            <a:pPr algn="just"/>
            <a:endParaRPr lang="tr-TR" sz="2400" dirty="0" smtClean="0">
              <a:solidFill>
                <a:schemeClr val="tx1"/>
              </a:solidFill>
              <a:cs typeface="Calibri" pitchFamily="34" charset="0"/>
            </a:endParaRPr>
          </a:p>
          <a:p>
            <a:pPr algn="just">
              <a:buFont typeface="Arial" pitchFamily="34" charset="0"/>
              <a:buChar char="•"/>
            </a:pPr>
            <a:r>
              <a:rPr lang="tr-TR" sz="2400" dirty="0" smtClean="0">
                <a:solidFill>
                  <a:schemeClr val="tx1"/>
                </a:solidFill>
                <a:cs typeface="Calibri" pitchFamily="34" charset="0"/>
              </a:rPr>
              <a:t>   Öğrencilerin bilişsel yapısını ve bu yapıdaki kavramlar arası bağları, yani bilgi ağını çözümlemek, uzun dönemli hafızadaki kavramlar arası ilişkilerin yeterli veya anlamlı olup olmadığının tespit edilebilmesi amacı ile kullanılan bir tekniktir</a:t>
            </a:r>
            <a:r>
              <a:rPr lang="tr-TR" sz="2200" dirty="0" smtClean="0">
                <a:solidFill>
                  <a:schemeClr val="tx1"/>
                </a:solidFill>
                <a:cs typeface="Calibri" pitchFamily="34" charset="0"/>
              </a:rPr>
              <a:t>.</a:t>
            </a:r>
            <a:endParaRPr lang="en-US" sz="2200" dirty="0" smtClean="0">
              <a:solidFill>
                <a:schemeClr val="tx1"/>
              </a:solidFill>
              <a:cs typeface="Calibri" pitchFamily="34" charset="0"/>
            </a:endParaRPr>
          </a:p>
          <a:p>
            <a:pPr algn="just">
              <a:buFont typeface="Arial" pitchFamily="34" charset="0"/>
              <a:buChar char="•"/>
            </a:pPr>
            <a:endParaRPr lang="en-US" sz="2200" dirty="0" smtClean="0">
              <a:solidFill>
                <a:schemeClr val="tx1"/>
              </a:solidFill>
              <a:cs typeface="Calibri" pitchFamily="34" charset="0"/>
            </a:endParaRPr>
          </a:p>
          <a:p>
            <a:pPr>
              <a:buFont typeface="Arial" pitchFamily="34" charset="0"/>
              <a:buChar char="•"/>
            </a:pPr>
            <a:r>
              <a:rPr lang="en-US" sz="2400" dirty="0" smtClean="0">
                <a:cs typeface="Calibri" pitchFamily="34" charset="0"/>
              </a:rPr>
              <a:t>   </a:t>
            </a:r>
            <a:r>
              <a:rPr lang="tr-TR" sz="2400" dirty="0" smtClean="0">
                <a:cs typeface="Calibri" pitchFamily="34" charset="0"/>
              </a:rPr>
              <a:t>Kelime </a:t>
            </a:r>
            <a:r>
              <a:rPr lang="tr-TR" sz="2400" dirty="0">
                <a:cs typeface="Calibri" pitchFamily="34" charset="0"/>
              </a:rPr>
              <a:t>ilişkilendirme sadece kavramların anlaşılıp anlaşılmadığını ölçmek amacıyla değil aynı zamanda bilimleri, durumları ve hatta insanları anlamak amacıyla da kullanılabilir. </a:t>
            </a:r>
            <a:endParaRPr lang="en-US" sz="2400" dirty="0" smtClean="0">
              <a:cs typeface="Calibri" pitchFamily="34" charset="0"/>
            </a:endParaRPr>
          </a:p>
          <a:p>
            <a:pPr>
              <a:buFont typeface="Arial" pitchFamily="34" charset="0"/>
              <a:buChar char="•"/>
            </a:pPr>
            <a:endParaRPr lang="tr-TR" sz="2400" dirty="0">
              <a:cs typeface="Calibri" pitchFamily="34" charset="0"/>
            </a:endParaRPr>
          </a:p>
          <a:p>
            <a:pPr marL="342900" indent="-342900">
              <a:buFont typeface="Arial" panose="020B0604020202020204" pitchFamily="34" charset="0"/>
              <a:buChar char="•"/>
            </a:pPr>
            <a:r>
              <a:rPr lang="tr-TR" sz="2400" dirty="0">
                <a:cs typeface="Calibri" pitchFamily="34" charset="0"/>
              </a:rPr>
              <a:t>Öğrenciler bu teknikte, belli bir süre içerisinde (yaş grubuna göre genellikle 30-50sn) herhangi bir konu ile ilgili verilen bir anahtar kavramın çağrıştırdığı kelimeleri cevap olarak verir. </a:t>
            </a:r>
            <a:endParaRPr lang="en-US" sz="2400" dirty="0" smtClean="0">
              <a:cs typeface="Calibri" pitchFamily="34" charset="0"/>
            </a:endParaRPr>
          </a:p>
          <a:p>
            <a:pPr marL="342900" indent="-342900">
              <a:buFont typeface="Arial" panose="020B0604020202020204" pitchFamily="34" charset="0"/>
              <a:buChar char="•"/>
            </a:pPr>
            <a:endParaRPr lang="tr-TR" sz="2400" dirty="0">
              <a:cs typeface="Calibri" pitchFamily="34" charset="0"/>
            </a:endParaRPr>
          </a:p>
          <a:p>
            <a:pPr>
              <a:buFont typeface="Arial" pitchFamily="34" charset="0"/>
              <a:buChar char="•"/>
            </a:pPr>
            <a:r>
              <a:rPr lang="en-US" sz="2400" dirty="0" smtClean="0">
                <a:cs typeface="Calibri" pitchFamily="34" charset="0"/>
              </a:rPr>
              <a:t>   </a:t>
            </a:r>
            <a:r>
              <a:rPr lang="tr-TR" sz="2400" dirty="0" smtClean="0">
                <a:cs typeface="Calibri" pitchFamily="34" charset="0"/>
              </a:rPr>
              <a:t>İnsanların </a:t>
            </a:r>
            <a:r>
              <a:rPr lang="tr-TR" sz="2400" dirty="0">
                <a:cs typeface="Calibri" pitchFamily="34" charset="0"/>
              </a:rPr>
              <a:t>anahtar kelimelere verdikleri cevapların sayısına ve çeşidine göre onların konuyu tam olarak anlayıp anlamadıkları yorumlanabilir.   </a:t>
            </a:r>
            <a:endParaRPr lang="tr-TR" sz="2200" dirty="0">
              <a:cs typeface="Calibri" pitchFamily="34" charset="0"/>
            </a:endParaRPr>
          </a:p>
        </p:txBody>
      </p:sp>
      <p:sp>
        <p:nvSpPr>
          <p:cNvPr id="2" name="Dikdörtgen 1"/>
          <p:cNvSpPr/>
          <p:nvPr/>
        </p:nvSpPr>
        <p:spPr>
          <a:xfrm>
            <a:off x="4648036" y="379927"/>
            <a:ext cx="3244799" cy="461665"/>
          </a:xfrm>
          <a:prstGeom prst="rect">
            <a:avLst/>
          </a:prstGeom>
        </p:spPr>
        <p:txBody>
          <a:bodyPr wrap="none">
            <a:spAutoFit/>
          </a:bodyPr>
          <a:lstStyle/>
          <a:p>
            <a:r>
              <a:rPr lang="tr-TR" sz="2400" b="1" i="1" dirty="0">
                <a:solidFill>
                  <a:srgbClr val="FF0000"/>
                </a:solidFill>
                <a:latin typeface="Calibri" pitchFamily="34" charset="0"/>
                <a:cs typeface="Calibri" pitchFamily="34" charset="0"/>
              </a:rPr>
              <a:t>KELİME İLİŞKİLENDİRME</a:t>
            </a:r>
            <a:endParaRPr lang="tr-TR" sz="2400" b="1" i="1" dirty="0">
              <a:solidFill>
                <a:srgbClr val="FF0000"/>
              </a:solidFill>
            </a:endParaRPr>
          </a:p>
        </p:txBody>
      </p:sp>
    </p:spTree>
    <p:extLst>
      <p:ext uri="{BB962C8B-B14F-4D97-AF65-F5344CB8AC3E}">
        <p14:creationId xmlns:p14="http://schemas.microsoft.com/office/powerpoint/2010/main" val="224415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gifmania.com.tr/Hareketli-Gifler-Animasyonlu-Harfler/Gif-Resimleri-Noktalama-Isaretleri/Animasyonlar-Unlem-Isareti/Unlem-Isareti-26041.gif"/>
          <p:cNvPicPr>
            <a:picLocks noChangeAspect="1" noChangeArrowheads="1" noCrop="1"/>
          </p:cNvPicPr>
          <p:nvPr/>
        </p:nvPicPr>
        <p:blipFill>
          <a:blip r:embed="rId2" cstate="print"/>
          <a:srcRect/>
          <a:stretch>
            <a:fillRect/>
          </a:stretch>
        </p:blipFill>
        <p:spPr bwMode="auto">
          <a:xfrm rot="1403769">
            <a:off x="9382942" y="732835"/>
            <a:ext cx="952500" cy="1872208"/>
          </a:xfrm>
          <a:prstGeom prst="rect">
            <a:avLst/>
          </a:prstGeom>
          <a:noFill/>
        </p:spPr>
      </p:pic>
      <p:sp>
        <p:nvSpPr>
          <p:cNvPr id="5" name="4 Yuvarlatılmış Dikdörtgen"/>
          <p:cNvSpPr/>
          <p:nvPr/>
        </p:nvSpPr>
        <p:spPr>
          <a:xfrm>
            <a:off x="2927648" y="2276872"/>
            <a:ext cx="5688632" cy="3168352"/>
          </a:xfrm>
          <a:prstGeom prst="roundRect">
            <a:avLst/>
          </a:prstGeom>
          <a:solidFill>
            <a:schemeClr val="accent1">
              <a:lumMod val="20000"/>
              <a:lumOff val="80000"/>
            </a:schemeClr>
          </a:solidFill>
          <a:ln w="76200">
            <a:solidFill>
              <a:schemeClr val="accent2">
                <a:lumMod val="60000"/>
                <a:lumOff val="40000"/>
              </a:schemeClr>
            </a:solidFill>
          </a:ln>
          <a:effectLst>
            <a:glow rad="228600">
              <a:schemeClr val="accent3">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3071664" y="2780928"/>
            <a:ext cx="5328592" cy="1815882"/>
          </a:xfrm>
          <a:prstGeom prst="rect">
            <a:avLst/>
          </a:prstGeom>
          <a:noFill/>
        </p:spPr>
        <p:txBody>
          <a:bodyPr wrap="square" rtlCol="0">
            <a:spAutoFit/>
          </a:bodyPr>
          <a:lstStyle/>
          <a:p>
            <a:pPr algn="ctr"/>
            <a:r>
              <a:rPr lang="tr-TR" sz="2800" dirty="0">
                <a:latin typeface="Calibri" pitchFamily="34" charset="0"/>
                <a:cs typeface="Calibri" pitchFamily="34" charset="0"/>
              </a:rPr>
              <a:t>Kelime ilişkilendirme, hazırlanması ve uygulanması kolay bir teknik olduğundan kalabalık gruplara kolaylıkla uygulanabilir</a:t>
            </a:r>
            <a:r>
              <a:rPr lang="tr-TR" dirty="0">
                <a:latin typeface="Calibri" pitchFamily="34" charset="0"/>
                <a:cs typeface="Calibri" pitchFamily="34" charset="0"/>
              </a:rPr>
              <a:t>. </a:t>
            </a:r>
          </a:p>
        </p:txBody>
      </p:sp>
    </p:spTree>
    <p:extLst>
      <p:ext uri="{BB962C8B-B14F-4D97-AF65-F5344CB8AC3E}">
        <p14:creationId xmlns:p14="http://schemas.microsoft.com/office/powerpoint/2010/main" val="80391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611" y="764703"/>
            <a:ext cx="10071279" cy="961065"/>
          </a:xfrm>
        </p:spPr>
        <p:txBody>
          <a:bodyPr/>
          <a:lstStyle/>
          <a:p>
            <a:pPr algn="ctr"/>
            <a:r>
              <a:rPr lang="tr-TR" sz="3200" dirty="0" smtClean="0">
                <a:latin typeface="Calibri" pitchFamily="34" charset="0"/>
                <a:cs typeface="Calibri" pitchFamily="34" charset="0"/>
              </a:rPr>
              <a:t>Kel</a:t>
            </a:r>
            <a:r>
              <a:rPr lang="en-US" sz="3200" dirty="0" smtClean="0">
                <a:latin typeface="Calibri" pitchFamily="34" charset="0"/>
                <a:cs typeface="Calibri" pitchFamily="34" charset="0"/>
              </a:rPr>
              <a:t>İ</a:t>
            </a:r>
            <a:r>
              <a:rPr lang="tr-TR" sz="3200" dirty="0" smtClean="0">
                <a:latin typeface="Calibri" pitchFamily="34" charset="0"/>
                <a:cs typeface="Calibri" pitchFamily="34" charset="0"/>
              </a:rPr>
              <a:t>me İl</a:t>
            </a:r>
            <a:r>
              <a:rPr lang="en-US" sz="3200" dirty="0" smtClean="0">
                <a:latin typeface="Calibri" pitchFamily="34" charset="0"/>
                <a:cs typeface="Calibri" pitchFamily="34" charset="0"/>
              </a:rPr>
              <a:t>İŞKİ</a:t>
            </a:r>
            <a:r>
              <a:rPr lang="tr-TR" sz="3200" dirty="0" err="1" smtClean="0">
                <a:latin typeface="Calibri" pitchFamily="34" charset="0"/>
                <a:cs typeface="Calibri" pitchFamily="34" charset="0"/>
              </a:rPr>
              <a:t>lend</a:t>
            </a:r>
            <a:r>
              <a:rPr lang="en-US" sz="3200" dirty="0" smtClean="0">
                <a:latin typeface="Calibri" pitchFamily="34" charset="0"/>
                <a:cs typeface="Calibri" pitchFamily="34" charset="0"/>
              </a:rPr>
              <a:t>İ</a:t>
            </a:r>
            <a:r>
              <a:rPr lang="tr-TR" sz="3200" dirty="0" err="1" smtClean="0">
                <a:latin typeface="Calibri" pitchFamily="34" charset="0"/>
                <a:cs typeface="Calibri" pitchFamily="34" charset="0"/>
              </a:rPr>
              <a:t>rme</a:t>
            </a:r>
            <a:r>
              <a:rPr lang="tr-TR" sz="3200" dirty="0" smtClean="0">
                <a:latin typeface="Calibri" pitchFamily="34" charset="0"/>
                <a:cs typeface="Calibri" pitchFamily="34" charset="0"/>
              </a:rPr>
              <a:t> Testinin </a:t>
            </a:r>
            <a:r>
              <a:rPr lang="tr-TR" sz="3200" dirty="0">
                <a:latin typeface="Calibri" pitchFamily="34" charset="0"/>
                <a:cs typeface="Calibri" pitchFamily="34" charset="0"/>
              </a:rPr>
              <a:t>Hazırlanışı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r>
              <a:rPr lang="tr-TR" sz="3200" dirty="0">
                <a:latin typeface="Calibri" pitchFamily="34" charset="0"/>
                <a:cs typeface="Calibri" pitchFamily="34" charset="0"/>
              </a:rPr>
              <a:t/>
            </a:r>
            <a:br>
              <a:rPr lang="tr-TR" sz="3200" dirty="0">
                <a:latin typeface="Calibri" pitchFamily="34" charset="0"/>
                <a:cs typeface="Calibri" pitchFamily="34" charset="0"/>
              </a:rPr>
            </a:br>
            <a:endParaRPr lang="tr-TR" sz="3200" dirty="0">
              <a:latin typeface="Calibri" pitchFamily="34" charset="0"/>
              <a:cs typeface="Calibri" pitchFamily="34" charset="0"/>
            </a:endParaRPr>
          </a:p>
        </p:txBody>
      </p:sp>
      <p:sp>
        <p:nvSpPr>
          <p:cNvPr id="3" name="2 Metin Yer Tutucusu"/>
          <p:cNvSpPr>
            <a:spLocks noGrp="1"/>
          </p:cNvSpPr>
          <p:nvPr>
            <p:ph type="body" idx="1"/>
          </p:nvPr>
        </p:nvSpPr>
        <p:spPr>
          <a:xfrm>
            <a:off x="721216" y="2073497"/>
            <a:ext cx="10200068" cy="4226997"/>
          </a:xfrm>
        </p:spPr>
        <p:txBody>
          <a:bodyPr>
            <a:noAutofit/>
          </a:bodyPr>
          <a:lstStyle/>
          <a:p>
            <a:pPr marL="502920" indent="-457200">
              <a:buFont typeface="+mj-lt"/>
              <a:buAutoNum type="arabicPeriod"/>
            </a:pPr>
            <a:r>
              <a:rPr lang="tr-TR" sz="2200" dirty="0">
                <a:cs typeface="Calibri" pitchFamily="34" charset="0"/>
              </a:rPr>
              <a:t>Konu ile ilgili 5 ile 10 arasında değişen anahtar kavram seçilir. </a:t>
            </a:r>
          </a:p>
          <a:p>
            <a:pPr marL="502920" indent="-457200">
              <a:buFont typeface="+mj-lt"/>
              <a:buAutoNum type="arabicPeriod"/>
            </a:pPr>
            <a:endParaRPr lang="tr-TR" sz="2200" dirty="0">
              <a:cs typeface="Calibri" pitchFamily="34" charset="0"/>
            </a:endParaRPr>
          </a:p>
          <a:p>
            <a:pPr marL="502920" indent="-457200">
              <a:buFont typeface="+mj-lt"/>
              <a:buAutoNum type="arabicPeriod"/>
            </a:pPr>
            <a:r>
              <a:rPr lang="tr-TR" sz="2200" dirty="0">
                <a:cs typeface="Calibri" pitchFamily="34" charset="0"/>
              </a:rPr>
              <a:t>Daha sonra her kavram bir sayfaya gelecek şekilde yazılır. Ayrıca her kavram yazıldığı sayfa içerisinde 10-15 kez alt alta tekrar yazılır.</a:t>
            </a:r>
            <a:br>
              <a:rPr lang="tr-TR" sz="2200" dirty="0">
                <a:cs typeface="Calibri" pitchFamily="34" charset="0"/>
              </a:rPr>
            </a:br>
            <a:endParaRPr lang="tr-TR" sz="2200" dirty="0">
              <a:cs typeface="Calibri" pitchFamily="34" charset="0"/>
            </a:endParaRPr>
          </a:p>
          <a:p>
            <a:pPr marL="502920" indent="-457200">
              <a:buFont typeface="+mj-lt"/>
              <a:buAutoNum type="arabicPeriod"/>
            </a:pPr>
            <a:r>
              <a:rPr lang="tr-TR" sz="2200" dirty="0">
                <a:cs typeface="Calibri" pitchFamily="34" charset="0"/>
              </a:rPr>
              <a:t>Öğrencilerden 30 saniye içinde anahtar kavramın akıllarına getirdiği ilgili kelimeleri yazmaları istenir.</a:t>
            </a:r>
            <a:br>
              <a:rPr lang="tr-TR" sz="2200" dirty="0">
                <a:cs typeface="Calibri" pitchFamily="34" charset="0"/>
              </a:rPr>
            </a:br>
            <a:endParaRPr lang="tr-TR" sz="2200" dirty="0">
              <a:cs typeface="Calibri" pitchFamily="34" charset="0"/>
            </a:endParaRPr>
          </a:p>
          <a:p>
            <a:pPr marL="502920" indent="-457200">
              <a:buFont typeface="+mj-lt"/>
              <a:buAutoNum type="arabicPeriod"/>
            </a:pPr>
            <a:r>
              <a:rPr lang="tr-TR" sz="2200" dirty="0">
                <a:cs typeface="Calibri" pitchFamily="34" charset="0"/>
              </a:rPr>
              <a:t>Öğrencilerin bir sonraki kelimeye geçmelerine öğretmen karar verir. Öğrenciler bütün anahtar kelimelere cevap verdikten sonra öğretmen kağıtları toplar ve değerlendirme sürecine geçer.  </a:t>
            </a:r>
          </a:p>
          <a:p>
            <a:pPr marL="502920" indent="-457200"/>
            <a:r>
              <a:rPr lang="tr-TR" sz="2200" dirty="0">
                <a:cs typeface="Calibri" pitchFamily="34" charset="0"/>
              </a:rPr>
              <a:t> 	</a:t>
            </a:r>
          </a:p>
        </p:txBody>
      </p:sp>
    </p:spTree>
    <p:extLst>
      <p:ext uri="{BB962C8B-B14F-4D97-AF65-F5344CB8AC3E}">
        <p14:creationId xmlns:p14="http://schemas.microsoft.com/office/powerpoint/2010/main" val="1859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C:\Users\İSMAİL\Desktop\hava.jpg"/>
          <p:cNvPicPr>
            <a:picLocks noChangeAspect="1" noChangeArrowheads="1"/>
          </p:cNvPicPr>
          <p:nvPr/>
        </p:nvPicPr>
        <p:blipFill>
          <a:blip r:embed="rId2" cstate="print"/>
          <a:srcRect/>
          <a:stretch>
            <a:fillRect/>
          </a:stretch>
        </p:blipFill>
        <p:spPr bwMode="auto">
          <a:xfrm>
            <a:off x="1887632" y="1167739"/>
            <a:ext cx="7377266" cy="4786322"/>
          </a:xfrm>
          <a:prstGeom prst="rect">
            <a:avLst/>
          </a:prstGeom>
          <a:noFill/>
        </p:spPr>
      </p:pic>
    </p:spTree>
    <p:extLst>
      <p:ext uri="{BB962C8B-B14F-4D97-AF65-F5344CB8AC3E}">
        <p14:creationId xmlns:p14="http://schemas.microsoft.com/office/powerpoint/2010/main" val="294746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20461" y="692696"/>
            <a:ext cx="10045521" cy="864096"/>
          </a:xfrm>
        </p:spPr>
        <p:txBody>
          <a:bodyPr/>
          <a:lstStyle/>
          <a:p>
            <a:r>
              <a:rPr lang="en-US" sz="2800" dirty="0" err="1" smtClean="0">
                <a:latin typeface="Calibri" pitchFamily="34" charset="0"/>
                <a:cs typeface="Calibri" pitchFamily="34" charset="0"/>
              </a:rPr>
              <a:t>kelİme</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İlİşkİlendİrme</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Testİnİn</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değerlendİrİlmesİ</a:t>
            </a:r>
            <a:endParaRPr lang="tr-TR" sz="2800" dirty="0">
              <a:latin typeface="Calibri" pitchFamily="34" charset="0"/>
              <a:cs typeface="Calibri" pitchFamily="34" charset="0"/>
            </a:endParaRPr>
          </a:p>
        </p:txBody>
      </p:sp>
      <p:sp>
        <p:nvSpPr>
          <p:cNvPr id="3" name="2 Metin Yer Tutucusu"/>
          <p:cNvSpPr>
            <a:spLocks noGrp="1"/>
          </p:cNvSpPr>
          <p:nvPr>
            <p:ph type="body" idx="1"/>
          </p:nvPr>
        </p:nvSpPr>
        <p:spPr>
          <a:xfrm>
            <a:off x="824248" y="1352282"/>
            <a:ext cx="10702344" cy="4250028"/>
          </a:xfrm>
        </p:spPr>
        <p:txBody>
          <a:bodyPr>
            <a:normAutofit/>
          </a:bodyPr>
          <a:lstStyle/>
          <a:p>
            <a:r>
              <a:rPr lang="tr-TR" dirty="0" smtClean="0">
                <a:solidFill>
                  <a:schemeClr val="tx1"/>
                </a:solidFill>
                <a:latin typeface="Calibri" pitchFamily="34" charset="0"/>
                <a:cs typeface="Calibri" pitchFamily="34" charset="0"/>
              </a:rPr>
              <a:t>Kelime ilişkilendirmede öğrencilerin;</a:t>
            </a:r>
          </a:p>
          <a:p>
            <a:pPr>
              <a:buFont typeface="Wingdings" pitchFamily="2" charset="2"/>
              <a:buChar char="ü"/>
            </a:pPr>
            <a:r>
              <a:rPr lang="tr-TR" dirty="0" smtClean="0">
                <a:solidFill>
                  <a:schemeClr val="tx1"/>
                </a:solidFill>
                <a:latin typeface="Calibri" pitchFamily="34" charset="0"/>
                <a:cs typeface="Calibri" pitchFamily="34" charset="0"/>
              </a:rPr>
              <a:t>Cevapları,</a:t>
            </a:r>
          </a:p>
          <a:p>
            <a:pPr>
              <a:buFont typeface="Wingdings" pitchFamily="2" charset="2"/>
              <a:buChar char="ü"/>
            </a:pPr>
            <a:r>
              <a:rPr lang="tr-TR" dirty="0" smtClean="0">
                <a:solidFill>
                  <a:schemeClr val="tx1"/>
                </a:solidFill>
                <a:latin typeface="Calibri" pitchFamily="34" charset="0"/>
                <a:cs typeface="Calibri" pitchFamily="34" charset="0"/>
              </a:rPr>
              <a:t>Cevaplarının sayısı,</a:t>
            </a:r>
          </a:p>
          <a:p>
            <a:pPr>
              <a:buFont typeface="Wingdings" pitchFamily="2" charset="2"/>
              <a:buChar char="ü"/>
            </a:pPr>
            <a:r>
              <a:rPr lang="tr-TR" dirty="0" smtClean="0">
                <a:solidFill>
                  <a:schemeClr val="tx1"/>
                </a:solidFill>
                <a:latin typeface="Calibri" pitchFamily="34" charset="0"/>
                <a:cs typeface="Calibri" pitchFamily="34" charset="0"/>
              </a:rPr>
              <a:t>Cevaplarının niteliği,</a:t>
            </a:r>
          </a:p>
          <a:p>
            <a:pPr>
              <a:buFont typeface="Wingdings" pitchFamily="2" charset="2"/>
              <a:buChar char="ü"/>
            </a:pPr>
            <a:r>
              <a:rPr lang="tr-TR" dirty="0" smtClean="0">
                <a:solidFill>
                  <a:schemeClr val="tx1"/>
                </a:solidFill>
                <a:latin typeface="Calibri" pitchFamily="34" charset="0"/>
                <a:cs typeface="Calibri" pitchFamily="34" charset="0"/>
              </a:rPr>
              <a:t>İki farklı kelime grubunun birbiriyle ilişkilendirilmesi</a:t>
            </a:r>
          </a:p>
          <a:p>
            <a:r>
              <a:rPr lang="tr-TR" dirty="0" smtClean="0">
                <a:solidFill>
                  <a:schemeClr val="tx1"/>
                </a:solidFill>
                <a:latin typeface="Calibri" pitchFamily="34" charset="0"/>
                <a:cs typeface="Calibri" pitchFamily="34" charset="0"/>
              </a:rPr>
              <a:t>gibi özellikler dikkate alınarak puanlanır.</a:t>
            </a:r>
          </a:p>
          <a:p>
            <a:endParaRPr lang="tr-TR" dirty="0" smtClean="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    Kişinin cevaplarda verdiği kelimelerin sayısı ne kadar çok ve bu kelimeler anahtar kelime ile ne kadar ilişkili ise anlaması o kadar iyidir. </a:t>
            </a:r>
          </a:p>
          <a:p>
            <a:r>
              <a:rPr lang="tr-TR" dirty="0" smtClean="0">
                <a:solidFill>
                  <a:schemeClr val="tx1"/>
                </a:solidFill>
                <a:latin typeface="Calibri" pitchFamily="34" charset="0"/>
                <a:cs typeface="Calibri" pitchFamily="34" charset="0"/>
              </a:rPr>
              <a:t>    Cevapların niteliği ve iki farklı kelime grubunun ilişkilendirilme kalitesi ise cevapların sayısından çok daha önemlidir ve anlamanın daha iyi olduğunu göstermektedir. </a:t>
            </a:r>
          </a:p>
        </p:txBody>
      </p:sp>
    </p:spTree>
    <p:extLst>
      <p:ext uri="{BB962C8B-B14F-4D97-AF65-F5344CB8AC3E}">
        <p14:creationId xmlns:p14="http://schemas.microsoft.com/office/powerpoint/2010/main" val="288557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095472" y="857233"/>
          <a:ext cx="7858180" cy="3603635"/>
        </p:xfrm>
        <a:graphic>
          <a:graphicData uri="http://schemas.openxmlformats.org/drawingml/2006/table">
            <a:tbl>
              <a:tblPr firstRow="1" bandRow="1">
                <a:tableStyleId>{85BE263C-DBD7-4A20-BB59-AAB30ACAA65A}</a:tableStyleId>
              </a:tblPr>
              <a:tblGrid>
                <a:gridCol w="3929090">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514805">
                <a:tc>
                  <a:txBody>
                    <a:bodyPr/>
                    <a:lstStyle/>
                    <a:p>
                      <a:pPr algn="ctr"/>
                      <a:r>
                        <a:rPr lang="tr-TR" dirty="0" smtClean="0">
                          <a:latin typeface="Calibri" pitchFamily="34" charset="0"/>
                          <a:cs typeface="Calibri" pitchFamily="34" charset="0"/>
                        </a:rPr>
                        <a:t>Değerlendirme Kriteri</a:t>
                      </a:r>
                      <a:endParaRPr lang="tr-TR" dirty="0">
                        <a:latin typeface="Calibri" pitchFamily="34" charset="0"/>
                        <a:cs typeface="Calibri" pitchFamily="34" charset="0"/>
                      </a:endParaRPr>
                    </a:p>
                  </a:txBody>
                  <a:tcPr/>
                </a:tc>
                <a:tc>
                  <a:txBody>
                    <a:bodyPr/>
                    <a:lstStyle/>
                    <a:p>
                      <a:pPr algn="ctr"/>
                      <a:r>
                        <a:rPr lang="tr-TR" dirty="0" smtClean="0">
                          <a:latin typeface="Calibri" pitchFamily="34" charset="0"/>
                          <a:cs typeface="Calibri" pitchFamily="34" charset="0"/>
                        </a:rPr>
                        <a:t>Puan</a:t>
                      </a:r>
                      <a:endParaRPr lang="tr-TR" dirty="0">
                        <a:latin typeface="Calibri" pitchFamily="34" charset="0"/>
                        <a:cs typeface="Calibri" pitchFamily="34" charset="0"/>
                      </a:endParaRPr>
                    </a:p>
                  </a:txBody>
                  <a:tcPr/>
                </a:tc>
                <a:extLst>
                  <a:ext uri="{0D108BD9-81ED-4DB2-BD59-A6C34878D82A}">
                    <a16:rowId xmlns:a16="http://schemas.microsoft.com/office/drawing/2014/main" val="10000"/>
                  </a:ext>
                </a:extLst>
              </a:tr>
              <a:tr h="514805">
                <a:tc>
                  <a:txBody>
                    <a:bodyPr/>
                    <a:lstStyle/>
                    <a:p>
                      <a:pPr algn="ctr"/>
                      <a:r>
                        <a:rPr lang="tr-TR" dirty="0" smtClean="0">
                          <a:latin typeface="Calibri" pitchFamily="34" charset="0"/>
                          <a:cs typeface="Calibri" pitchFamily="34" charset="0"/>
                        </a:rPr>
                        <a:t>Direk ilişkili</a:t>
                      </a:r>
                      <a:r>
                        <a:rPr lang="tr-TR" baseline="0" dirty="0" smtClean="0">
                          <a:latin typeface="Calibri" pitchFamily="34" charset="0"/>
                          <a:cs typeface="Calibri" pitchFamily="34" charset="0"/>
                        </a:rPr>
                        <a:t> Kavram/Kelime</a:t>
                      </a:r>
                      <a:endParaRPr lang="tr-TR" dirty="0">
                        <a:latin typeface="Calibri" pitchFamily="34" charset="0"/>
                        <a:cs typeface="Calibri" pitchFamily="34" charset="0"/>
                      </a:endParaRPr>
                    </a:p>
                  </a:txBody>
                  <a:tcPr/>
                </a:tc>
                <a:tc>
                  <a:txBody>
                    <a:bodyPr/>
                    <a:lstStyle/>
                    <a:p>
                      <a:pPr algn="ctr"/>
                      <a:r>
                        <a:rPr lang="tr-TR" dirty="0" smtClean="0">
                          <a:latin typeface="Calibri" pitchFamily="34" charset="0"/>
                          <a:cs typeface="Calibri" pitchFamily="34" charset="0"/>
                        </a:rPr>
                        <a:t>5</a:t>
                      </a:r>
                      <a:endParaRPr lang="tr-TR" dirty="0">
                        <a:latin typeface="Calibri" pitchFamily="34" charset="0"/>
                        <a:cs typeface="Calibri" pitchFamily="34" charset="0"/>
                      </a:endParaRPr>
                    </a:p>
                  </a:txBody>
                  <a:tcPr/>
                </a:tc>
                <a:extLst>
                  <a:ext uri="{0D108BD9-81ED-4DB2-BD59-A6C34878D82A}">
                    <a16:rowId xmlns:a16="http://schemas.microsoft.com/office/drawing/2014/main" val="10001"/>
                  </a:ext>
                </a:extLst>
              </a:tr>
              <a:tr h="514805">
                <a:tc>
                  <a:txBody>
                    <a:bodyPr/>
                    <a:lstStyle/>
                    <a:p>
                      <a:pPr algn="ctr"/>
                      <a:r>
                        <a:rPr lang="tr-TR" dirty="0" smtClean="0">
                          <a:latin typeface="Calibri" pitchFamily="34" charset="0"/>
                          <a:cs typeface="Calibri" pitchFamily="34" charset="0"/>
                        </a:rPr>
                        <a:t>Dolaylı İlişkili Kavram/</a:t>
                      </a:r>
                      <a:r>
                        <a:rPr lang="tr-TR" baseline="0" dirty="0" smtClean="0">
                          <a:latin typeface="Calibri" pitchFamily="34" charset="0"/>
                          <a:cs typeface="Calibri" pitchFamily="34" charset="0"/>
                        </a:rPr>
                        <a:t> Kelime</a:t>
                      </a:r>
                      <a:endParaRPr lang="tr-TR" dirty="0">
                        <a:latin typeface="Calibri" pitchFamily="34" charset="0"/>
                        <a:cs typeface="Calibri" pitchFamily="34" charset="0"/>
                      </a:endParaRPr>
                    </a:p>
                  </a:txBody>
                  <a:tcPr/>
                </a:tc>
                <a:tc>
                  <a:txBody>
                    <a:bodyPr/>
                    <a:lstStyle/>
                    <a:p>
                      <a:pPr algn="ctr"/>
                      <a:r>
                        <a:rPr lang="tr-TR" dirty="0" smtClean="0">
                          <a:latin typeface="Calibri" pitchFamily="34" charset="0"/>
                          <a:cs typeface="Calibri" pitchFamily="34" charset="0"/>
                        </a:rPr>
                        <a:t>4</a:t>
                      </a:r>
                      <a:endParaRPr lang="tr-TR" dirty="0">
                        <a:latin typeface="Calibri" pitchFamily="34" charset="0"/>
                        <a:cs typeface="Calibri" pitchFamily="34" charset="0"/>
                      </a:endParaRPr>
                    </a:p>
                  </a:txBody>
                  <a:tcPr/>
                </a:tc>
                <a:extLst>
                  <a:ext uri="{0D108BD9-81ED-4DB2-BD59-A6C34878D82A}">
                    <a16:rowId xmlns:a16="http://schemas.microsoft.com/office/drawing/2014/main" val="10002"/>
                  </a:ext>
                </a:extLst>
              </a:tr>
              <a:tr h="514805">
                <a:tc>
                  <a:txBody>
                    <a:bodyPr/>
                    <a:lstStyle/>
                    <a:p>
                      <a:pPr algn="ctr"/>
                      <a:r>
                        <a:rPr lang="tr-TR" dirty="0" smtClean="0">
                          <a:latin typeface="Calibri" pitchFamily="34" charset="0"/>
                          <a:cs typeface="Calibri" pitchFamily="34" charset="0"/>
                        </a:rPr>
                        <a:t>Örnek</a:t>
                      </a:r>
                      <a:endParaRPr lang="tr-TR" dirty="0">
                        <a:latin typeface="Calibri" pitchFamily="34" charset="0"/>
                        <a:cs typeface="Calibri" pitchFamily="34" charset="0"/>
                      </a:endParaRPr>
                    </a:p>
                  </a:txBody>
                  <a:tcPr/>
                </a:tc>
                <a:tc>
                  <a:txBody>
                    <a:bodyPr/>
                    <a:lstStyle/>
                    <a:p>
                      <a:pPr algn="ctr"/>
                      <a:r>
                        <a:rPr lang="tr-TR" dirty="0" smtClean="0">
                          <a:latin typeface="Calibri" pitchFamily="34" charset="0"/>
                          <a:cs typeface="Calibri" pitchFamily="34" charset="0"/>
                        </a:rPr>
                        <a:t>3</a:t>
                      </a:r>
                      <a:endParaRPr lang="tr-TR" dirty="0">
                        <a:latin typeface="Calibri" pitchFamily="34" charset="0"/>
                        <a:cs typeface="Calibri" pitchFamily="34" charset="0"/>
                      </a:endParaRPr>
                    </a:p>
                  </a:txBody>
                  <a:tcPr/>
                </a:tc>
                <a:extLst>
                  <a:ext uri="{0D108BD9-81ED-4DB2-BD59-A6C34878D82A}">
                    <a16:rowId xmlns:a16="http://schemas.microsoft.com/office/drawing/2014/main" val="10003"/>
                  </a:ext>
                </a:extLst>
              </a:tr>
              <a:tr h="514805">
                <a:tc>
                  <a:txBody>
                    <a:bodyPr/>
                    <a:lstStyle/>
                    <a:p>
                      <a:pPr algn="ctr"/>
                      <a:r>
                        <a:rPr lang="tr-TR" dirty="0" smtClean="0">
                          <a:latin typeface="Calibri" pitchFamily="34" charset="0"/>
                          <a:cs typeface="Calibri" pitchFamily="34" charset="0"/>
                        </a:rPr>
                        <a:t>Tekrarlı Örnek/</a:t>
                      </a:r>
                      <a:r>
                        <a:rPr lang="tr-TR" baseline="0" dirty="0" smtClean="0">
                          <a:latin typeface="Calibri" pitchFamily="34" charset="0"/>
                          <a:cs typeface="Calibri" pitchFamily="34" charset="0"/>
                        </a:rPr>
                        <a:t> Kavram/ Kelime</a:t>
                      </a:r>
                      <a:endParaRPr lang="tr-TR" dirty="0">
                        <a:latin typeface="Calibri" pitchFamily="34" charset="0"/>
                        <a:cs typeface="Calibri" pitchFamily="34" charset="0"/>
                      </a:endParaRPr>
                    </a:p>
                  </a:txBody>
                  <a:tcPr/>
                </a:tc>
                <a:tc>
                  <a:txBody>
                    <a:bodyPr/>
                    <a:lstStyle/>
                    <a:p>
                      <a:pPr algn="ctr"/>
                      <a:r>
                        <a:rPr lang="tr-TR" dirty="0" smtClean="0">
                          <a:latin typeface="Calibri" pitchFamily="34" charset="0"/>
                          <a:cs typeface="Calibri" pitchFamily="34" charset="0"/>
                        </a:rPr>
                        <a:t>2</a:t>
                      </a:r>
                      <a:endParaRPr lang="tr-TR" dirty="0">
                        <a:latin typeface="Calibri" pitchFamily="34" charset="0"/>
                        <a:cs typeface="Calibri" pitchFamily="34" charset="0"/>
                      </a:endParaRPr>
                    </a:p>
                  </a:txBody>
                  <a:tcPr/>
                </a:tc>
                <a:extLst>
                  <a:ext uri="{0D108BD9-81ED-4DB2-BD59-A6C34878D82A}">
                    <a16:rowId xmlns:a16="http://schemas.microsoft.com/office/drawing/2014/main" val="10004"/>
                  </a:ext>
                </a:extLst>
              </a:tr>
              <a:tr h="514805">
                <a:tc>
                  <a:txBody>
                    <a:bodyPr/>
                    <a:lstStyle/>
                    <a:p>
                      <a:pPr algn="ctr"/>
                      <a:r>
                        <a:rPr lang="tr-TR" dirty="0" smtClean="0">
                          <a:latin typeface="Calibri" pitchFamily="34" charset="0"/>
                          <a:cs typeface="Calibri" pitchFamily="34" charset="0"/>
                        </a:rPr>
                        <a:t>İlişkisiz</a:t>
                      </a:r>
                      <a:r>
                        <a:rPr lang="tr-TR" baseline="0" dirty="0" smtClean="0">
                          <a:latin typeface="Calibri" pitchFamily="34" charset="0"/>
                          <a:cs typeface="Calibri" pitchFamily="34" charset="0"/>
                        </a:rPr>
                        <a:t> Kavram</a:t>
                      </a:r>
                      <a:endParaRPr lang="tr-TR" dirty="0">
                        <a:latin typeface="Calibri" pitchFamily="34" charset="0"/>
                        <a:cs typeface="Calibri" pitchFamily="34" charset="0"/>
                      </a:endParaRPr>
                    </a:p>
                  </a:txBody>
                  <a:tcPr/>
                </a:tc>
                <a:tc>
                  <a:txBody>
                    <a:bodyPr/>
                    <a:lstStyle/>
                    <a:p>
                      <a:pPr algn="ctr"/>
                      <a:r>
                        <a:rPr lang="tr-TR" dirty="0" smtClean="0">
                          <a:latin typeface="Calibri" pitchFamily="34" charset="0"/>
                          <a:cs typeface="Calibri" pitchFamily="34" charset="0"/>
                        </a:rPr>
                        <a:t>1</a:t>
                      </a:r>
                      <a:endParaRPr lang="tr-TR" dirty="0">
                        <a:latin typeface="Calibri" pitchFamily="34" charset="0"/>
                        <a:cs typeface="Calibri" pitchFamily="34" charset="0"/>
                      </a:endParaRPr>
                    </a:p>
                  </a:txBody>
                  <a:tcPr/>
                </a:tc>
                <a:extLst>
                  <a:ext uri="{0D108BD9-81ED-4DB2-BD59-A6C34878D82A}">
                    <a16:rowId xmlns:a16="http://schemas.microsoft.com/office/drawing/2014/main" val="10005"/>
                  </a:ext>
                </a:extLst>
              </a:tr>
              <a:tr h="514805">
                <a:tc>
                  <a:txBody>
                    <a:bodyPr/>
                    <a:lstStyle/>
                    <a:p>
                      <a:pPr algn="ctr"/>
                      <a:r>
                        <a:rPr lang="tr-TR" dirty="0" smtClean="0">
                          <a:latin typeface="Calibri" pitchFamily="34" charset="0"/>
                          <a:cs typeface="Calibri" pitchFamily="34" charset="0"/>
                        </a:rPr>
                        <a:t>Boş Bırakma</a:t>
                      </a:r>
                      <a:endParaRPr lang="tr-TR" dirty="0">
                        <a:latin typeface="Calibri" pitchFamily="34" charset="0"/>
                        <a:cs typeface="Calibri" pitchFamily="34" charset="0"/>
                      </a:endParaRPr>
                    </a:p>
                  </a:txBody>
                  <a:tcPr/>
                </a:tc>
                <a:tc>
                  <a:txBody>
                    <a:bodyPr/>
                    <a:lstStyle/>
                    <a:p>
                      <a:pPr algn="ctr"/>
                      <a:r>
                        <a:rPr lang="tr-TR" dirty="0" smtClean="0">
                          <a:latin typeface="Calibri" pitchFamily="34" charset="0"/>
                          <a:cs typeface="Calibri" pitchFamily="34" charset="0"/>
                        </a:rPr>
                        <a:t>0</a:t>
                      </a:r>
                      <a:endParaRPr lang="tr-TR" dirty="0">
                        <a:latin typeface="Calibri" pitchFamily="34" charset="0"/>
                        <a:cs typeface="Calibri" pitchFamily="34" charset="0"/>
                      </a:endParaRPr>
                    </a:p>
                  </a:txBody>
                  <a:tcPr/>
                </a:tc>
                <a:extLst>
                  <a:ext uri="{0D108BD9-81ED-4DB2-BD59-A6C34878D82A}">
                    <a16:rowId xmlns:a16="http://schemas.microsoft.com/office/drawing/2014/main" val="10006"/>
                  </a:ext>
                </a:extLst>
              </a:tr>
            </a:tbl>
          </a:graphicData>
        </a:graphic>
      </p:graphicFrame>
      <p:sp>
        <p:nvSpPr>
          <p:cNvPr id="6" name="5 Metin Yer Tutucusu"/>
          <p:cNvSpPr>
            <a:spLocks noGrp="1"/>
          </p:cNvSpPr>
          <p:nvPr>
            <p:ph type="body" idx="1"/>
          </p:nvPr>
        </p:nvSpPr>
        <p:spPr>
          <a:xfrm>
            <a:off x="2024034" y="4643446"/>
            <a:ext cx="7986714" cy="1795464"/>
          </a:xfrm>
        </p:spPr>
        <p:txBody>
          <a:bodyPr/>
          <a:lstStyle/>
          <a:p>
            <a:r>
              <a:rPr lang="tr-TR" dirty="0" smtClean="0">
                <a:solidFill>
                  <a:schemeClr val="tx1"/>
                </a:solidFill>
                <a:latin typeface="Calibri" pitchFamily="34" charset="0"/>
                <a:cs typeface="Calibri" pitchFamily="34" charset="0"/>
              </a:rPr>
              <a:t>Öğrencilerin her bir anahtar kavrama yönelik yazdıkları tek tek analiz edilir. Yani yazılanların yukarıda belirlenen kriterlerden uygun olana göre puanlar verilir.  Bu örnekte öğrenci verilen kavramla direk ilişkili 10 kavram yazdığında 100 tam puan alır.</a:t>
            </a:r>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20345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462720" y="1071153"/>
            <a:ext cx="10908406" cy="5336295"/>
          </a:xfrm>
        </p:spPr>
        <p:txBody>
          <a:bodyPr/>
          <a:lstStyle/>
          <a:p>
            <a:pPr>
              <a:buFont typeface="Arial" pitchFamily="34" charset="0"/>
              <a:buChar char="•"/>
            </a:pPr>
            <a:endParaRPr lang="tr-TR" dirty="0" smtClean="0">
              <a:solidFill>
                <a:schemeClr val="tx1"/>
              </a:solidFill>
              <a:latin typeface="Calibri" pitchFamily="34" charset="0"/>
              <a:cs typeface="Calibri" pitchFamily="34" charset="0"/>
            </a:endParaRPr>
          </a:p>
          <a:p>
            <a:pPr algn="ctr"/>
            <a:r>
              <a:rPr lang="tr-TR" sz="2800" b="1" i="1" dirty="0">
                <a:solidFill>
                  <a:srgbClr val="FF0000"/>
                </a:solidFill>
                <a:effectLst>
                  <a:outerShdw blurRad="38100" dist="38100" dir="2700000" algn="tl">
                    <a:srgbClr val="000000">
                      <a:alpha val="43137"/>
                    </a:srgbClr>
                  </a:outerShdw>
                </a:effectLst>
                <a:latin typeface="Calibri" pitchFamily="34" charset="0"/>
                <a:cs typeface="Calibri" pitchFamily="34" charset="0"/>
              </a:rPr>
              <a:t>İKİ AŞAMALI TEŞHİS </a:t>
            </a:r>
            <a:r>
              <a:rPr lang="tr-TR" sz="2800"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TESTLERİ</a:t>
            </a:r>
          </a:p>
          <a:p>
            <a:pPr algn="ctr"/>
            <a:endParaRPr lang="tr-TR" sz="2800" b="1" i="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algn="just">
              <a:buFont typeface="Arial" pitchFamily="34" charset="0"/>
              <a:buChar char="•"/>
            </a:pPr>
            <a:r>
              <a:rPr lang="tr-TR" sz="2200" dirty="0" smtClean="0">
                <a:solidFill>
                  <a:schemeClr val="tx1"/>
                </a:solidFill>
                <a:cs typeface="Calibri" pitchFamily="34" charset="0"/>
              </a:rPr>
              <a:t>İki aşamalı teşhis testleri; fen eğitiminde öğrencilerin konu ile ilgili ön bilgilerinin tespit edilmesinde, kavramların nasıl yapılandırıldıklarının ölçülmesinde, kavram yanılgılarının belirlenmesinde ve alternatif ölçme değerlendirme kullanılan etkili teşhis araçlarından biridir.</a:t>
            </a:r>
          </a:p>
          <a:p>
            <a:pPr>
              <a:buFont typeface="Arial" pitchFamily="34" charset="0"/>
              <a:buChar char="•"/>
            </a:pPr>
            <a:endParaRPr lang="tr-TR" sz="2200" dirty="0" smtClean="0">
              <a:solidFill>
                <a:schemeClr val="tx1"/>
              </a:solidFill>
              <a:cs typeface="Calibri" pitchFamily="34" charset="0"/>
            </a:endParaRPr>
          </a:p>
          <a:p>
            <a:pPr>
              <a:buFont typeface="Arial" pitchFamily="34" charset="0"/>
              <a:buChar char="•"/>
            </a:pPr>
            <a:r>
              <a:rPr lang="tr-TR" sz="2200" dirty="0" smtClean="0">
                <a:solidFill>
                  <a:schemeClr val="tx1"/>
                </a:solidFill>
                <a:cs typeface="Calibri" pitchFamily="34" charset="0"/>
              </a:rPr>
              <a:t> Bu testler iki aşamadan oluşmaktadır:</a:t>
            </a:r>
          </a:p>
          <a:p>
            <a:endParaRPr lang="tr-TR" sz="2200" dirty="0" smtClean="0">
              <a:solidFill>
                <a:schemeClr val="tx1"/>
              </a:solidFill>
              <a:cs typeface="Calibri" pitchFamily="34" charset="0"/>
            </a:endParaRPr>
          </a:p>
          <a:p>
            <a:pPr marL="502920" indent="-457200">
              <a:buFont typeface="+mj-lt"/>
              <a:buAutoNum type="arabicPeriod"/>
            </a:pPr>
            <a:r>
              <a:rPr lang="tr-TR" sz="2200" dirty="0" smtClean="0">
                <a:solidFill>
                  <a:schemeClr val="tx1"/>
                </a:solidFill>
                <a:cs typeface="Calibri" pitchFamily="34" charset="0"/>
              </a:rPr>
              <a:t>Çoktan seçmeli veya doğru yanlış tipindeki testlerden oluşur.</a:t>
            </a:r>
          </a:p>
          <a:p>
            <a:pPr marL="502920" indent="-457200">
              <a:buFont typeface="+mj-lt"/>
              <a:buAutoNum type="arabicPeriod"/>
            </a:pPr>
            <a:r>
              <a:rPr lang="tr-TR" sz="2200" dirty="0" smtClean="0">
                <a:solidFill>
                  <a:schemeClr val="tx1"/>
                </a:solidFill>
                <a:cs typeface="Calibri" pitchFamily="34" charset="0"/>
              </a:rPr>
              <a:t>Öğrencilerin birinci aşamada doğru olarak belirledikleri yanıtın nedenini açıklamaları ya da bu konuda onlara verilen yargılar içinden doğru olanı belirlemelerini gerektirmektedir. </a:t>
            </a:r>
          </a:p>
          <a:p>
            <a:pPr marL="502920" indent="-457200">
              <a:buFont typeface="+mj-lt"/>
              <a:buAutoNum type="arabicPeriod"/>
            </a:pPr>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26566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489396" y="837128"/>
            <a:ext cx="11037195" cy="4945486"/>
          </a:xfrm>
        </p:spPr>
        <p:txBody>
          <a:bodyPr>
            <a:noAutofit/>
          </a:bodyPr>
          <a:lstStyle/>
          <a:p>
            <a:pPr algn="just">
              <a:buFont typeface="Wingdings" pitchFamily="2" charset="2"/>
              <a:buChar char="Ø"/>
            </a:pPr>
            <a:r>
              <a:rPr lang="tr-TR" sz="2400" dirty="0" smtClean="0">
                <a:solidFill>
                  <a:schemeClr val="tx1"/>
                </a:solidFill>
                <a:latin typeface="Calibri" pitchFamily="34" charset="0"/>
                <a:cs typeface="Calibri" pitchFamily="34" charset="0"/>
              </a:rPr>
              <a:t>Çoktan seçmeli testlerde bir test maddesinde soru kökü ile birlikte cevap olabilecek seçenekler sunulur. Öğrenciye sunulan seçeneklerden doğru olanı bularak işaretlemeleri istenir. </a:t>
            </a:r>
            <a:r>
              <a:rPr lang="tr-TR" sz="2400" b="1" dirty="0" smtClean="0">
                <a:solidFill>
                  <a:schemeClr val="tx1"/>
                </a:solidFill>
                <a:latin typeface="Calibri" pitchFamily="34" charset="0"/>
                <a:cs typeface="Calibri" pitchFamily="34" charset="0"/>
              </a:rPr>
              <a:t>Çoktan seçmeli testlerde öğrenci şans başarısı ile de doğru cevap verebilir. Ayrıca seçenek seçimi sadece bilgi seçimidir ve öğrenciye seçeneği tercih nedenini belirtme imkanı vermez.</a:t>
            </a:r>
            <a:r>
              <a:rPr lang="tr-TR" sz="2400" dirty="0" smtClean="0">
                <a:solidFill>
                  <a:schemeClr val="tx1"/>
                </a:solidFill>
                <a:latin typeface="Calibri" pitchFamily="34" charset="0"/>
                <a:cs typeface="Calibri" pitchFamily="34" charset="0"/>
              </a:rPr>
              <a:t> </a:t>
            </a:r>
            <a:endParaRPr lang="tr-TR" sz="2400" b="1" dirty="0" smtClean="0">
              <a:solidFill>
                <a:schemeClr val="tx1"/>
              </a:solidFill>
              <a:latin typeface="Calibri" pitchFamily="34" charset="0"/>
              <a:cs typeface="Calibri" pitchFamily="34" charset="0"/>
            </a:endParaRPr>
          </a:p>
          <a:p>
            <a:pPr algn="just"/>
            <a:endParaRPr lang="tr-TR" sz="2400" b="1" dirty="0" smtClean="0">
              <a:solidFill>
                <a:schemeClr val="tx1"/>
              </a:solidFill>
              <a:latin typeface="Calibri" pitchFamily="34" charset="0"/>
              <a:cs typeface="Calibri" pitchFamily="34" charset="0"/>
            </a:endParaRPr>
          </a:p>
          <a:p>
            <a:pPr algn="just">
              <a:buFont typeface="Wingdings" pitchFamily="2" charset="2"/>
              <a:buChar char="Ø"/>
            </a:pPr>
            <a:r>
              <a:rPr lang="tr-TR" sz="2400" dirty="0" smtClean="0">
                <a:solidFill>
                  <a:schemeClr val="tx1"/>
                </a:solidFill>
                <a:latin typeface="Calibri" pitchFamily="34" charset="0"/>
                <a:cs typeface="Calibri" pitchFamily="34" charset="0"/>
              </a:rPr>
              <a:t>Öğrencinin çoktan seçmeli testte verdiği cevabın gerekçesini ifade edeceği ikinci aşamanın eklenmesi ile öğrencinin önerme yapmasına imkan verilmiş ve olası kavram hatalarının kökeni ile ilgili bilgi edinilmesi sağlanmıştır.</a:t>
            </a:r>
          </a:p>
          <a:p>
            <a:pPr algn="just"/>
            <a:endParaRPr lang="tr-TR" sz="2400" dirty="0" smtClean="0">
              <a:solidFill>
                <a:schemeClr val="tx1"/>
              </a:solidFill>
              <a:latin typeface="Calibri" pitchFamily="34" charset="0"/>
              <a:cs typeface="Calibri" pitchFamily="34" charset="0"/>
            </a:endParaRPr>
          </a:p>
          <a:p>
            <a:pPr algn="just">
              <a:buFont typeface="Wingdings" pitchFamily="2" charset="2"/>
              <a:buChar char="Ø"/>
            </a:pPr>
            <a:r>
              <a:rPr lang="tr-TR" sz="2400" dirty="0" smtClean="0">
                <a:solidFill>
                  <a:schemeClr val="tx1"/>
                </a:solidFill>
                <a:latin typeface="Calibri" pitchFamily="34" charset="0"/>
                <a:cs typeface="Calibri" pitchFamily="34" charset="0"/>
              </a:rPr>
              <a:t>İki aşamalı teşhis testlerini çoktan seçmeli testlerden ayıran özelliği de bu ikinci aşamadır. </a:t>
            </a:r>
          </a:p>
        </p:txBody>
      </p:sp>
    </p:spTree>
    <p:extLst>
      <p:ext uri="{BB962C8B-B14F-4D97-AF65-F5344CB8AC3E}">
        <p14:creationId xmlns:p14="http://schemas.microsoft.com/office/powerpoint/2010/main" val="426004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ltLang="en-US" smtClean="0">
                <a:solidFill>
                  <a:schemeClr val="bg2"/>
                </a:solidFill>
              </a:rPr>
              <a:t>İyi Bir Görüşme İçin</a:t>
            </a:r>
          </a:p>
        </p:txBody>
      </p:sp>
      <p:sp>
        <p:nvSpPr>
          <p:cNvPr id="8195" name="Rectangle 3"/>
          <p:cNvSpPr>
            <a:spLocks noGrp="1" noChangeArrowheads="1"/>
          </p:cNvSpPr>
          <p:nvPr>
            <p:ph type="body" idx="1"/>
          </p:nvPr>
        </p:nvSpPr>
        <p:spPr>
          <a:xfrm>
            <a:off x="609600" y="1828800"/>
            <a:ext cx="10663451" cy="4082955"/>
          </a:xfrm>
        </p:spPr>
        <p:txBody>
          <a:bodyPr/>
          <a:lstStyle/>
          <a:p>
            <a:r>
              <a:rPr lang="tr-TR" altLang="en-US" sz="2800" dirty="0"/>
              <a:t>Görüşmeyi gerçekleştirmek için yüksek deneyim gerekir.</a:t>
            </a:r>
          </a:p>
          <a:p>
            <a:r>
              <a:rPr lang="tr-TR" altLang="en-US" sz="2800" dirty="0"/>
              <a:t>Öğrenci cevaplarını yorumlamak tecrübe gerektirir.</a:t>
            </a:r>
          </a:p>
          <a:p>
            <a:r>
              <a:rPr lang="tr-TR" altLang="en-US" sz="2800" dirty="0"/>
              <a:t>Öğretmenin kayıt tutma ve bulguları yorumlamada deneyim sahibi olması gerekir.</a:t>
            </a:r>
          </a:p>
          <a:p>
            <a:r>
              <a:rPr lang="tr-TR" altLang="en-US" sz="2800" dirty="0"/>
              <a:t>Öğretmen görüşmeyi objektif bir şekilde yürütmeli ve değerlendirmelidir.</a:t>
            </a:r>
          </a:p>
        </p:txBody>
      </p:sp>
    </p:spTree>
    <p:extLst>
      <p:ext uri="{BB962C8B-B14F-4D97-AF65-F5344CB8AC3E}">
        <p14:creationId xmlns:p14="http://schemas.microsoft.com/office/powerpoint/2010/main" val="4128932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80304" y="2215166"/>
            <a:ext cx="10728103" cy="2456188"/>
          </a:xfrm>
        </p:spPr>
        <p:txBody>
          <a:bodyPr/>
          <a:lstStyle/>
          <a:p>
            <a:r>
              <a:rPr lang="tr-TR" sz="2200" b="1" dirty="0" smtClean="0">
                <a:solidFill>
                  <a:schemeClr val="accent1">
                    <a:lumMod val="75000"/>
                  </a:schemeClr>
                </a:solidFill>
                <a:cs typeface="Calibri" pitchFamily="34" charset="0"/>
              </a:rPr>
              <a:t>İki aşamalı testlerin geliştirilme süreci üç aşamada toplanır. Bu aşamalar hedeflenen kavramların;</a:t>
            </a:r>
          </a:p>
          <a:p>
            <a:pPr marL="502920" indent="-457200">
              <a:buFont typeface="+mj-lt"/>
              <a:buAutoNum type="arabicPeriod"/>
            </a:pPr>
            <a:r>
              <a:rPr lang="tr-TR" sz="2200" dirty="0" smtClean="0">
                <a:solidFill>
                  <a:schemeClr val="tx1"/>
                </a:solidFill>
                <a:cs typeface="Calibri" pitchFamily="34" charset="0"/>
              </a:rPr>
              <a:t>İçeriğin sınırlandırılması</a:t>
            </a:r>
          </a:p>
          <a:p>
            <a:pPr marL="502920" indent="-457200">
              <a:buFont typeface="+mj-lt"/>
              <a:buAutoNum type="arabicPeriod"/>
            </a:pPr>
            <a:r>
              <a:rPr lang="tr-TR" sz="2200" dirty="0" smtClean="0">
                <a:solidFill>
                  <a:schemeClr val="tx1"/>
                </a:solidFill>
                <a:cs typeface="Calibri" pitchFamily="34" charset="0"/>
              </a:rPr>
              <a:t>Olası kavram hatalarının belirlenmesi</a:t>
            </a:r>
          </a:p>
          <a:p>
            <a:pPr marL="502920" indent="-457200">
              <a:buFont typeface="+mj-lt"/>
              <a:buAutoNum type="arabicPeriod"/>
            </a:pPr>
            <a:r>
              <a:rPr lang="tr-TR" sz="2200" dirty="0" smtClean="0">
                <a:solidFill>
                  <a:schemeClr val="tx1"/>
                </a:solidFill>
                <a:cs typeface="Calibri" pitchFamily="34" charset="0"/>
              </a:rPr>
              <a:t>Testin oluşturulması ve pilot uygulama şeklindedir.</a:t>
            </a:r>
          </a:p>
          <a:p>
            <a:pPr marL="502920" indent="-457200" algn="just"/>
            <a:endParaRPr lang="en-US" sz="2200" dirty="0">
              <a:cs typeface="Calibri" pitchFamily="34" charset="0"/>
            </a:endParaRPr>
          </a:p>
          <a:p>
            <a:pPr marL="502920" indent="-457200" algn="just"/>
            <a:r>
              <a:rPr lang="en-US" sz="2200" dirty="0" smtClean="0">
                <a:solidFill>
                  <a:schemeClr val="tx1"/>
                </a:solidFill>
                <a:cs typeface="Calibri" pitchFamily="34" charset="0"/>
              </a:rPr>
              <a:t>   </a:t>
            </a:r>
            <a:r>
              <a:rPr lang="tr-TR" sz="2200" dirty="0" smtClean="0">
                <a:solidFill>
                  <a:schemeClr val="tx1"/>
                </a:solidFill>
                <a:cs typeface="Calibri" pitchFamily="34" charset="0"/>
              </a:rPr>
              <a:t>İki aşamalı teşhis testlerinin kullanılması ile öğrencinin fen</a:t>
            </a:r>
            <a:r>
              <a:rPr lang="en-US" sz="2200" dirty="0" smtClean="0">
                <a:solidFill>
                  <a:schemeClr val="tx1"/>
                </a:solidFill>
                <a:cs typeface="Calibri" pitchFamily="34" charset="0"/>
              </a:rPr>
              <a:t> </a:t>
            </a:r>
            <a:r>
              <a:rPr lang="tr-TR" sz="2200" dirty="0" smtClean="0">
                <a:solidFill>
                  <a:schemeClr val="tx1"/>
                </a:solidFill>
                <a:cs typeface="Calibri" pitchFamily="34" charset="0"/>
              </a:rPr>
              <a:t>öğrenme ortamlarına</a:t>
            </a:r>
            <a:r>
              <a:rPr lang="en-US" sz="2200" dirty="0" smtClean="0">
                <a:solidFill>
                  <a:schemeClr val="tx1"/>
                </a:solidFill>
                <a:cs typeface="Calibri" pitchFamily="34" charset="0"/>
              </a:rPr>
              <a:t> </a:t>
            </a:r>
          </a:p>
          <a:p>
            <a:pPr marL="502920" indent="-457200" algn="just"/>
            <a:r>
              <a:rPr lang="en-US" sz="2200" dirty="0">
                <a:cs typeface="Calibri" pitchFamily="34" charset="0"/>
              </a:rPr>
              <a:t> </a:t>
            </a:r>
            <a:r>
              <a:rPr lang="tr-TR" sz="2200" dirty="0" smtClean="0">
                <a:solidFill>
                  <a:schemeClr val="tx1"/>
                </a:solidFill>
                <a:cs typeface="Calibri" pitchFamily="34" charset="0"/>
              </a:rPr>
              <a:t>beraberinde</a:t>
            </a:r>
            <a:r>
              <a:rPr lang="en-US" sz="2200" dirty="0" smtClean="0">
                <a:solidFill>
                  <a:schemeClr val="tx1"/>
                </a:solidFill>
                <a:cs typeface="Calibri" pitchFamily="34" charset="0"/>
              </a:rPr>
              <a:t> </a:t>
            </a:r>
            <a:r>
              <a:rPr lang="tr-TR" sz="2200" dirty="0" smtClean="0">
                <a:solidFill>
                  <a:schemeClr val="tx1"/>
                </a:solidFill>
                <a:cs typeface="Calibri" pitchFamily="34" charset="0"/>
              </a:rPr>
              <a:t>getirdikleri kavram hataları ortaya çıkarılmış olur. </a:t>
            </a:r>
            <a:r>
              <a:rPr lang="en-US" sz="2200" dirty="0" smtClean="0">
                <a:solidFill>
                  <a:schemeClr val="tx1"/>
                </a:solidFill>
                <a:cs typeface="Calibri" pitchFamily="34" charset="0"/>
              </a:rPr>
              <a:t>  </a:t>
            </a:r>
            <a:endParaRPr lang="tr-TR" sz="2200" b="1" dirty="0">
              <a:solidFill>
                <a:schemeClr val="accent1">
                  <a:lumMod val="75000"/>
                </a:schemeClr>
              </a:solidFill>
              <a:cs typeface="Calibri" pitchFamily="34" charset="0"/>
            </a:endParaRPr>
          </a:p>
        </p:txBody>
      </p:sp>
    </p:spTree>
    <p:extLst>
      <p:ext uri="{BB962C8B-B14F-4D97-AF65-F5344CB8AC3E}">
        <p14:creationId xmlns:p14="http://schemas.microsoft.com/office/powerpoint/2010/main" val="403240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257578" y="772731"/>
            <a:ext cx="11075830" cy="3949609"/>
          </a:xfrm>
        </p:spPr>
        <p:txBody>
          <a:bodyPr/>
          <a:lstStyle/>
          <a:p>
            <a:r>
              <a:rPr lang="tr-TR" sz="2200" dirty="0" smtClean="0">
                <a:solidFill>
                  <a:schemeClr val="tx1"/>
                </a:solidFill>
                <a:cs typeface="Calibri" pitchFamily="34" charset="0"/>
              </a:rPr>
              <a:t>Testin ikinci aşaması değişik şekillerde yapılabilir. </a:t>
            </a:r>
          </a:p>
          <a:p>
            <a:endParaRPr lang="tr-TR" sz="2200" dirty="0" smtClean="0">
              <a:solidFill>
                <a:schemeClr val="tx1"/>
              </a:solidFill>
              <a:cs typeface="Calibri" pitchFamily="34" charset="0"/>
            </a:endParaRPr>
          </a:p>
          <a:p>
            <a:pPr>
              <a:buFont typeface="Wingdings" pitchFamily="2" charset="2"/>
              <a:buChar char="Ø"/>
            </a:pPr>
            <a:r>
              <a:rPr lang="en-US" sz="2200" dirty="0" smtClean="0">
                <a:solidFill>
                  <a:schemeClr val="tx1"/>
                </a:solidFill>
                <a:cs typeface="Calibri" pitchFamily="34" charset="0"/>
              </a:rPr>
              <a:t>  </a:t>
            </a:r>
            <a:r>
              <a:rPr lang="tr-TR" sz="2200" dirty="0" smtClean="0">
                <a:solidFill>
                  <a:schemeClr val="tx1"/>
                </a:solidFill>
                <a:cs typeface="Calibri" pitchFamily="34" charset="0"/>
              </a:rPr>
              <a:t>Birinci olarak literatürden, mülakatlardan, gözlemlerden v.b. yararlanılarak farklı maddeler oluşturulabilir ve çoktan seçmeli formatta öğrencilere sunulur.</a:t>
            </a:r>
          </a:p>
          <a:p>
            <a:pPr>
              <a:buFont typeface="Wingdings" pitchFamily="2" charset="2"/>
              <a:buChar char="Ø"/>
            </a:pPr>
            <a:endParaRPr lang="tr-TR" sz="2200" dirty="0" smtClean="0">
              <a:solidFill>
                <a:schemeClr val="tx1"/>
              </a:solidFill>
              <a:cs typeface="Calibri" pitchFamily="34" charset="0"/>
            </a:endParaRPr>
          </a:p>
          <a:p>
            <a:pPr>
              <a:buFont typeface="Wingdings" pitchFamily="2" charset="2"/>
              <a:buChar char="Ø"/>
            </a:pPr>
            <a:r>
              <a:rPr lang="en-US" sz="2200" dirty="0" smtClean="0">
                <a:solidFill>
                  <a:schemeClr val="tx1"/>
                </a:solidFill>
                <a:cs typeface="Calibri" pitchFamily="34" charset="0"/>
              </a:rPr>
              <a:t>  </a:t>
            </a:r>
            <a:r>
              <a:rPr lang="tr-TR" sz="2200" dirty="0" smtClean="0">
                <a:solidFill>
                  <a:schemeClr val="tx1"/>
                </a:solidFill>
                <a:cs typeface="Calibri" pitchFamily="34" charset="0"/>
              </a:rPr>
              <a:t>İkinci olarak öğrencinin kavramsal anlamasını kendi cümleleri ile açıklayabilmesi için tamamen açık uçlu soru şeklinde bulunabilir. </a:t>
            </a:r>
          </a:p>
          <a:p>
            <a:pPr>
              <a:buFont typeface="Wingdings" pitchFamily="2" charset="2"/>
              <a:buChar char="Ø"/>
            </a:pPr>
            <a:endParaRPr lang="tr-TR" sz="2200" dirty="0" smtClean="0">
              <a:solidFill>
                <a:schemeClr val="tx1"/>
              </a:solidFill>
              <a:cs typeface="Calibri" pitchFamily="34" charset="0"/>
            </a:endParaRPr>
          </a:p>
          <a:p>
            <a:pPr marL="342900" indent="-342900">
              <a:buFont typeface="Wingdings" panose="05000000000000000000" pitchFamily="2" charset="2"/>
              <a:buChar char="Ø"/>
            </a:pPr>
            <a:r>
              <a:rPr lang="tr-TR" sz="2200" dirty="0" smtClean="0">
                <a:solidFill>
                  <a:schemeClr val="tx1"/>
                </a:solidFill>
                <a:cs typeface="Calibri" pitchFamily="34" charset="0"/>
              </a:rPr>
              <a:t>İkinci seçenek öğrencinin literatürde yer alan kavram yanılgılarının dışında bir yanılgıya sahip olması durumu için daha kullanışlı bir örnektir.</a:t>
            </a:r>
          </a:p>
        </p:txBody>
      </p:sp>
    </p:spTree>
    <p:extLst>
      <p:ext uri="{BB962C8B-B14F-4D97-AF65-F5344CB8AC3E}">
        <p14:creationId xmlns:p14="http://schemas.microsoft.com/office/powerpoint/2010/main" val="1718760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txBox="1">
            <a:spLocks/>
          </p:cNvSpPr>
          <p:nvPr/>
        </p:nvSpPr>
        <p:spPr>
          <a:xfrm>
            <a:off x="2063552" y="692696"/>
            <a:ext cx="7772400" cy="665172"/>
          </a:xfrm>
          <a:prstGeom prst="rect">
            <a:avLst/>
          </a:prstGeom>
        </p:spPr>
        <p:txBody>
          <a:bodyPr vert="horz" anchor="b">
            <a:noAutofit/>
          </a:bodyPr>
          <a:lstStyle/>
          <a:p>
            <a:pPr>
              <a:spcBef>
                <a:spcPct val="0"/>
              </a:spcBef>
              <a:defRPr/>
            </a:pPr>
            <a:endParaRPr lang="tr-TR" sz="3200" b="1" dirty="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latin typeface="+mj-lt"/>
              <a:ea typeface="+mj-ea"/>
              <a:cs typeface="+mj-cs"/>
            </a:endParaRPr>
          </a:p>
        </p:txBody>
      </p:sp>
      <p:sp>
        <p:nvSpPr>
          <p:cNvPr id="6" name="4 Başlık"/>
          <p:cNvSpPr>
            <a:spLocks noGrp="1"/>
          </p:cNvSpPr>
          <p:nvPr>
            <p:ph type="body" idx="1"/>
          </p:nvPr>
        </p:nvSpPr>
        <p:spPr>
          <a:xfrm>
            <a:off x="2135560" y="1700808"/>
            <a:ext cx="7772400" cy="4248472"/>
          </a:xfrm>
        </p:spPr>
        <p:txBody>
          <a:bodyPr>
            <a:normAutofit/>
          </a:bodyPr>
          <a:lstStyle/>
          <a:p>
            <a:r>
              <a:rPr lang="tr-TR" dirty="0" smtClean="0">
                <a:solidFill>
                  <a:schemeClr val="tx1"/>
                </a:solidFill>
                <a:latin typeface="Calibri" pitchFamily="34" charset="0"/>
                <a:cs typeface="Calibri" pitchFamily="34" charset="0"/>
              </a:rPr>
              <a:t>Aşağıdakilerden hangisi bileşik değildir? </a:t>
            </a:r>
            <a:br>
              <a:rPr lang="tr-TR" dirty="0" smtClean="0">
                <a:solidFill>
                  <a:schemeClr val="tx1"/>
                </a:solidFill>
                <a:latin typeface="Calibri" pitchFamily="34" charset="0"/>
                <a:cs typeface="Calibri" pitchFamily="34" charset="0"/>
              </a:rPr>
            </a:br>
            <a:r>
              <a:rPr lang="tr-TR" dirty="0" smtClean="0">
                <a:solidFill>
                  <a:schemeClr val="tx1"/>
                </a:solidFill>
                <a:latin typeface="Calibri" pitchFamily="34" charset="0"/>
                <a:cs typeface="Calibri" pitchFamily="34" charset="0"/>
              </a:rPr>
              <a:t/>
            </a:r>
            <a:br>
              <a:rPr lang="tr-TR" dirty="0" smtClean="0">
                <a:solidFill>
                  <a:schemeClr val="tx1"/>
                </a:solidFill>
                <a:latin typeface="Calibri" pitchFamily="34" charset="0"/>
                <a:cs typeface="Calibri" pitchFamily="34" charset="0"/>
              </a:rPr>
            </a:br>
            <a:r>
              <a:rPr lang="tr-TR" b="1" dirty="0" smtClean="0">
                <a:solidFill>
                  <a:schemeClr val="tx1"/>
                </a:solidFill>
                <a:latin typeface="Calibri" pitchFamily="34" charset="0"/>
                <a:cs typeface="Calibri" pitchFamily="34" charset="0"/>
              </a:rPr>
              <a:t>A)</a:t>
            </a:r>
            <a:r>
              <a:rPr lang="tr-TR" dirty="0" smtClean="0">
                <a:solidFill>
                  <a:schemeClr val="tx1"/>
                </a:solidFill>
                <a:latin typeface="Calibri" pitchFamily="34" charset="0"/>
                <a:cs typeface="Calibri" pitchFamily="34" charset="0"/>
              </a:rPr>
              <a:t> CO</a:t>
            </a:r>
            <a:r>
              <a:rPr lang="tr-TR" baseline="-25000" dirty="0" smtClean="0">
                <a:solidFill>
                  <a:schemeClr val="tx1"/>
                </a:solidFill>
                <a:latin typeface="Calibri" pitchFamily="34" charset="0"/>
                <a:cs typeface="Calibri" pitchFamily="34" charset="0"/>
              </a:rPr>
              <a:t>2</a:t>
            </a:r>
            <a:r>
              <a:rPr lang="tr-TR" dirty="0" smtClean="0">
                <a:solidFill>
                  <a:schemeClr val="tx1"/>
                </a:solidFill>
                <a:latin typeface="Calibri" pitchFamily="34" charset="0"/>
                <a:cs typeface="Calibri" pitchFamily="34" charset="0"/>
              </a:rPr>
              <a:t> </a:t>
            </a:r>
            <a:br>
              <a:rPr lang="tr-TR" dirty="0" smtClean="0">
                <a:solidFill>
                  <a:schemeClr val="tx1"/>
                </a:solidFill>
                <a:latin typeface="Calibri" pitchFamily="34" charset="0"/>
                <a:cs typeface="Calibri" pitchFamily="34" charset="0"/>
              </a:rPr>
            </a:br>
            <a:r>
              <a:rPr lang="tr-TR" b="1" dirty="0" smtClean="0">
                <a:solidFill>
                  <a:schemeClr val="tx1"/>
                </a:solidFill>
                <a:latin typeface="Calibri" pitchFamily="34" charset="0"/>
                <a:cs typeface="Calibri" pitchFamily="34" charset="0"/>
              </a:rPr>
              <a:t>B)</a:t>
            </a:r>
            <a:r>
              <a:rPr lang="tr-TR" dirty="0" smtClean="0">
                <a:solidFill>
                  <a:schemeClr val="tx1"/>
                </a:solidFill>
                <a:latin typeface="Calibri" pitchFamily="34" charset="0"/>
                <a:cs typeface="Calibri" pitchFamily="34" charset="0"/>
              </a:rPr>
              <a:t> </a:t>
            </a:r>
            <a:r>
              <a:rPr lang="tr-TR" dirty="0" err="1" smtClean="0">
                <a:solidFill>
                  <a:schemeClr val="tx1"/>
                </a:solidFill>
                <a:latin typeface="Calibri" pitchFamily="34" charset="0"/>
                <a:cs typeface="Calibri" pitchFamily="34" charset="0"/>
              </a:rPr>
              <a:t>Co</a:t>
            </a:r>
            <a:r>
              <a:rPr lang="tr-TR" dirty="0" smtClean="0">
                <a:solidFill>
                  <a:schemeClr val="tx1"/>
                </a:solidFill>
                <a:latin typeface="Calibri" pitchFamily="34" charset="0"/>
                <a:cs typeface="Calibri" pitchFamily="34" charset="0"/>
              </a:rPr>
              <a:t> </a:t>
            </a:r>
            <a:br>
              <a:rPr lang="tr-TR" dirty="0" smtClean="0">
                <a:solidFill>
                  <a:schemeClr val="tx1"/>
                </a:solidFill>
                <a:latin typeface="Calibri" pitchFamily="34" charset="0"/>
                <a:cs typeface="Calibri" pitchFamily="34" charset="0"/>
              </a:rPr>
            </a:br>
            <a:r>
              <a:rPr lang="tr-TR" b="1" dirty="0" smtClean="0">
                <a:solidFill>
                  <a:schemeClr val="tx1"/>
                </a:solidFill>
                <a:latin typeface="Calibri" pitchFamily="34" charset="0"/>
                <a:cs typeface="Calibri" pitchFamily="34" charset="0"/>
              </a:rPr>
              <a:t>C)</a:t>
            </a:r>
            <a:r>
              <a:rPr lang="tr-TR" dirty="0" smtClean="0">
                <a:solidFill>
                  <a:schemeClr val="tx1"/>
                </a:solidFill>
                <a:latin typeface="Calibri" pitchFamily="34" charset="0"/>
                <a:cs typeface="Calibri" pitchFamily="34" charset="0"/>
              </a:rPr>
              <a:t> NH</a:t>
            </a:r>
            <a:r>
              <a:rPr lang="tr-TR" baseline="-25000" dirty="0" smtClean="0">
                <a:solidFill>
                  <a:schemeClr val="tx1"/>
                </a:solidFill>
                <a:latin typeface="Calibri" pitchFamily="34" charset="0"/>
                <a:cs typeface="Calibri" pitchFamily="34" charset="0"/>
              </a:rPr>
              <a:t>4</a:t>
            </a:r>
            <a:r>
              <a:rPr lang="tr-TR" dirty="0" smtClean="0">
                <a:solidFill>
                  <a:schemeClr val="tx1"/>
                </a:solidFill>
                <a:latin typeface="Calibri" pitchFamily="34" charset="0"/>
                <a:cs typeface="Calibri" pitchFamily="34" charset="0"/>
              </a:rPr>
              <a:t> </a:t>
            </a:r>
            <a:br>
              <a:rPr lang="tr-TR" dirty="0" smtClean="0">
                <a:solidFill>
                  <a:schemeClr val="tx1"/>
                </a:solidFill>
                <a:latin typeface="Calibri" pitchFamily="34" charset="0"/>
                <a:cs typeface="Calibri" pitchFamily="34" charset="0"/>
              </a:rPr>
            </a:br>
            <a:r>
              <a:rPr lang="tr-TR" b="1" dirty="0" smtClean="0">
                <a:solidFill>
                  <a:schemeClr val="tx1"/>
                </a:solidFill>
                <a:latin typeface="Calibri" pitchFamily="34" charset="0"/>
                <a:cs typeface="Calibri" pitchFamily="34" charset="0"/>
              </a:rPr>
              <a:t>D)</a:t>
            </a:r>
            <a:r>
              <a:rPr lang="tr-TR" dirty="0" smtClean="0">
                <a:solidFill>
                  <a:schemeClr val="tx1"/>
                </a:solidFill>
                <a:latin typeface="Calibri" pitchFamily="34" charset="0"/>
                <a:cs typeface="Calibri" pitchFamily="34" charset="0"/>
              </a:rPr>
              <a:t> H</a:t>
            </a:r>
            <a:r>
              <a:rPr lang="tr-TR" baseline="-25000" dirty="0" smtClean="0">
                <a:solidFill>
                  <a:schemeClr val="tx1"/>
                </a:solidFill>
                <a:latin typeface="Calibri" pitchFamily="34" charset="0"/>
                <a:cs typeface="Calibri" pitchFamily="34" charset="0"/>
              </a:rPr>
              <a:t>2</a:t>
            </a:r>
            <a:r>
              <a:rPr lang="tr-TR" dirty="0" smtClean="0">
                <a:solidFill>
                  <a:schemeClr val="tx1"/>
                </a:solidFill>
                <a:latin typeface="Calibri" pitchFamily="34" charset="0"/>
                <a:cs typeface="Calibri" pitchFamily="34" charset="0"/>
              </a:rPr>
              <a:t>O</a:t>
            </a:r>
          </a:p>
          <a:p>
            <a:endParaRPr lang="tr-TR" dirty="0" smtClean="0">
              <a:solidFill>
                <a:schemeClr val="tx1"/>
              </a:solidFill>
              <a:latin typeface="Calibri" pitchFamily="34" charset="0"/>
              <a:cs typeface="Calibri" pitchFamily="34" charset="0"/>
            </a:endParaRPr>
          </a:p>
          <a:p>
            <a:r>
              <a:rPr lang="tr-TR" dirty="0" smtClean="0">
                <a:solidFill>
                  <a:schemeClr val="tx1"/>
                </a:solidFill>
                <a:latin typeface="Calibri" pitchFamily="34" charset="0"/>
                <a:cs typeface="Calibri" pitchFamily="34" charset="0"/>
              </a:rPr>
              <a:t>Soruyu nasıl çözdüğünüzü açıklayınız: ………………………………………………………………………………………………………………………………………………………………………………………………………………………………………………………………………………………………………………………………</a:t>
            </a:r>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08012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93185" y="313509"/>
            <a:ext cx="11792754" cy="5939184"/>
          </a:xfrm>
        </p:spPr>
        <p:txBody>
          <a:bodyPr/>
          <a:lstStyle/>
          <a:p>
            <a:pPr>
              <a:buFont typeface="Wingdings" pitchFamily="2" charset="2"/>
              <a:buChar char="Ø"/>
            </a:pPr>
            <a:endParaRPr lang="tr-TR" sz="2200" dirty="0" smtClean="0">
              <a:solidFill>
                <a:schemeClr val="tx1"/>
              </a:solidFill>
              <a:cs typeface="Calibri" pitchFamily="34" charset="0"/>
            </a:endParaRPr>
          </a:p>
          <a:p>
            <a:pPr>
              <a:buFont typeface="Wingdings" pitchFamily="2" charset="2"/>
              <a:buChar char="Ø"/>
            </a:pPr>
            <a:endParaRPr lang="tr-TR" sz="2200" dirty="0">
              <a:cs typeface="Calibri" pitchFamily="34" charset="0"/>
            </a:endParaRPr>
          </a:p>
          <a:p>
            <a:pPr>
              <a:buFont typeface="Wingdings" pitchFamily="2" charset="2"/>
              <a:buChar char="Ø"/>
            </a:pPr>
            <a:endParaRPr lang="tr-TR" sz="2200" dirty="0" smtClean="0">
              <a:solidFill>
                <a:schemeClr val="tx1"/>
              </a:solidFill>
              <a:cs typeface="Calibri" pitchFamily="34" charset="0"/>
            </a:endParaRPr>
          </a:p>
          <a:p>
            <a:pPr>
              <a:buFont typeface="Wingdings" pitchFamily="2" charset="2"/>
              <a:buChar char="Ø"/>
            </a:pPr>
            <a:endParaRPr lang="tr-TR" sz="2200" dirty="0">
              <a:cs typeface="Calibri" pitchFamily="34" charset="0"/>
            </a:endParaRPr>
          </a:p>
          <a:p>
            <a:pPr>
              <a:buFont typeface="Wingdings" pitchFamily="2" charset="2"/>
              <a:buChar char="Ø"/>
            </a:pPr>
            <a:endParaRPr lang="tr-TR" sz="2200" dirty="0" smtClean="0">
              <a:solidFill>
                <a:schemeClr val="tx1"/>
              </a:solidFill>
              <a:cs typeface="Calibri" pitchFamily="34" charset="0"/>
            </a:endParaRPr>
          </a:p>
          <a:p>
            <a:pPr>
              <a:buFont typeface="Wingdings" pitchFamily="2" charset="2"/>
              <a:buChar char="Ø"/>
            </a:pPr>
            <a:endParaRPr lang="tr-TR" sz="2200" dirty="0">
              <a:cs typeface="Calibri" pitchFamily="34" charset="0"/>
            </a:endParaRPr>
          </a:p>
          <a:p>
            <a:pPr>
              <a:buFont typeface="Wingdings" pitchFamily="2" charset="2"/>
              <a:buChar char="Ø"/>
            </a:pPr>
            <a:endParaRPr lang="tr-TR" sz="2200" dirty="0" smtClean="0">
              <a:solidFill>
                <a:schemeClr val="tx1"/>
              </a:solidFill>
              <a:cs typeface="Calibri" pitchFamily="34" charset="0"/>
            </a:endParaRPr>
          </a:p>
          <a:p>
            <a:pPr algn="ctr"/>
            <a:endParaRPr lang="tr-TR" sz="2400" b="1" i="1" dirty="0" smtClean="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smtClean="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smtClean="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smtClean="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smtClean="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smtClean="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smtClean="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a:solidFill>
                <a:srgbClr val="FF0000"/>
              </a:solidFill>
              <a:effectLst>
                <a:outerShdw blurRad="38100" dist="38100" dir="2700000" algn="tl">
                  <a:srgbClr val="000000">
                    <a:alpha val="43137"/>
                  </a:srgbClr>
                </a:outerShdw>
              </a:effectLst>
              <a:cs typeface="Calibri" pitchFamily="34" charset="0"/>
            </a:endParaRPr>
          </a:p>
          <a:p>
            <a:pPr algn="ctr"/>
            <a:endParaRPr lang="tr-TR" sz="2400" b="1" i="1" dirty="0" smtClean="0">
              <a:solidFill>
                <a:srgbClr val="FF0000"/>
              </a:solidFill>
              <a:effectLst>
                <a:outerShdw blurRad="38100" dist="38100" dir="2700000" algn="tl">
                  <a:srgbClr val="000000">
                    <a:alpha val="43137"/>
                  </a:srgbClr>
                </a:outerShdw>
              </a:effectLst>
              <a:cs typeface="Calibri" pitchFamily="34" charset="0"/>
            </a:endParaRPr>
          </a:p>
          <a:p>
            <a:pPr algn="ctr"/>
            <a:r>
              <a:rPr lang="tr-TR" sz="2400" b="1" i="1" dirty="0" smtClean="0">
                <a:solidFill>
                  <a:srgbClr val="FF0000"/>
                </a:solidFill>
                <a:effectLst>
                  <a:outerShdw blurRad="38100" dist="38100" dir="2700000" algn="tl">
                    <a:srgbClr val="000000">
                      <a:alpha val="43137"/>
                    </a:srgbClr>
                  </a:outerShdw>
                </a:effectLst>
                <a:cs typeface="Calibri" pitchFamily="34" charset="0"/>
              </a:rPr>
              <a:t>ÇİZİMLER</a:t>
            </a:r>
            <a:endParaRPr lang="tr-TR" sz="2400" b="1" i="1" dirty="0">
              <a:solidFill>
                <a:srgbClr val="FF0000"/>
              </a:solidFill>
              <a:effectLst>
                <a:outerShdw blurRad="38100" dist="38100" dir="2700000" algn="tl">
                  <a:srgbClr val="000000">
                    <a:alpha val="43137"/>
                  </a:srgbClr>
                </a:outerShdw>
              </a:effectLst>
              <a:cs typeface="Calibri" pitchFamily="34" charset="0"/>
            </a:endParaRPr>
          </a:p>
          <a:p>
            <a:endParaRPr lang="tr-TR" sz="2200" dirty="0" smtClean="0">
              <a:solidFill>
                <a:schemeClr val="tx1"/>
              </a:solidFill>
              <a:cs typeface="Calibri" pitchFamily="34" charset="0"/>
            </a:endParaRPr>
          </a:p>
          <a:p>
            <a:r>
              <a:rPr lang="tr-TR" sz="2200" dirty="0" smtClean="0">
                <a:solidFill>
                  <a:schemeClr val="tx1"/>
                </a:solidFill>
                <a:cs typeface="Calibri" pitchFamily="34" charset="0"/>
              </a:rPr>
              <a:t>Çizimler, bireylerin kendilerine herhangi bir sınırlama olmaksızın, özgürce ifade etmelerine olanak veren ve konuyla ilgili zihinlerindeki kavramsal çatının ayrıntılarıyla ortaya çıkmasına fırsat sağlayan böylece birinci elden veri elde etmeye yarayan bir araçtır.</a:t>
            </a:r>
          </a:p>
          <a:p>
            <a:endParaRPr lang="tr-TR" sz="2200" dirty="0" smtClean="0">
              <a:solidFill>
                <a:schemeClr val="tx1"/>
              </a:solidFill>
              <a:cs typeface="Calibri" pitchFamily="34" charset="0"/>
            </a:endParaRPr>
          </a:p>
          <a:p>
            <a:r>
              <a:rPr lang="tr-TR" sz="2200" dirty="0" smtClean="0">
                <a:solidFill>
                  <a:schemeClr val="tx1"/>
                </a:solidFill>
                <a:cs typeface="Calibri" pitchFamily="34" charset="0"/>
              </a:rPr>
              <a:t>Çizim, öğrencinin nasıl cevaplayacağı konusunda küçük sınırlamalar dışında sınırlama koymayan açık bir tekniktir. </a:t>
            </a:r>
            <a:endParaRPr lang="en-US" sz="2200" dirty="0" smtClean="0">
              <a:solidFill>
                <a:schemeClr val="tx1"/>
              </a:solidFill>
              <a:cs typeface="Calibri" pitchFamily="34" charset="0"/>
            </a:endParaRPr>
          </a:p>
          <a:p>
            <a:r>
              <a:rPr lang="tr-TR" sz="2200" b="1" dirty="0" smtClean="0">
                <a:solidFill>
                  <a:schemeClr val="accent1">
                    <a:lumMod val="75000"/>
                  </a:schemeClr>
                </a:solidFill>
                <a:effectLst>
                  <a:outerShdw blurRad="38100" dist="38100" dir="2700000" algn="tl">
                    <a:srgbClr val="000000">
                      <a:alpha val="43137"/>
                    </a:srgbClr>
                  </a:outerShdw>
                </a:effectLst>
                <a:cs typeface="Calibri" pitchFamily="34" charset="0"/>
              </a:rPr>
              <a:t>AMACI</a:t>
            </a:r>
            <a:r>
              <a:rPr lang="tr-TR" sz="2200" b="1" dirty="0">
                <a:solidFill>
                  <a:schemeClr val="accent1">
                    <a:lumMod val="75000"/>
                  </a:schemeClr>
                </a:solidFill>
                <a:effectLst>
                  <a:outerShdw blurRad="38100" dist="38100" dir="2700000" algn="tl">
                    <a:srgbClr val="000000">
                      <a:alpha val="43137"/>
                    </a:srgbClr>
                  </a:outerShdw>
                </a:effectLst>
                <a:cs typeface="Calibri" pitchFamily="34" charset="0"/>
              </a:rPr>
              <a:t>: </a:t>
            </a:r>
          </a:p>
          <a:p>
            <a:pPr>
              <a:buFont typeface="Wingdings" pitchFamily="2" charset="2"/>
              <a:buChar char="v"/>
            </a:pPr>
            <a:r>
              <a:rPr lang="tr-TR" sz="2200" dirty="0">
                <a:cs typeface="Calibri" pitchFamily="34" charset="0"/>
              </a:rPr>
              <a:t>Çizimler, öğretmenlerin diğer anlamayı inceleme yöntemleriyle ortaya çıkaramadığı anlama kalitesini görmesini ve bunu ortaya koymasını sağlar. </a:t>
            </a:r>
          </a:p>
          <a:p>
            <a:pPr>
              <a:buFont typeface="Wingdings" pitchFamily="2" charset="2"/>
              <a:buChar char="v"/>
            </a:pPr>
            <a:r>
              <a:rPr lang="tr-TR" sz="2200" dirty="0">
                <a:cs typeface="Calibri" pitchFamily="34" charset="0"/>
              </a:rPr>
              <a:t>Bu tekniğin kalitesini yazıyla anlatmak yerine örneklerle anlatmak tekniğin doğasına da uygun olacaktır. </a:t>
            </a:r>
            <a:endParaRPr lang="tr-TR" sz="2200" dirty="0">
              <a:solidFill>
                <a:schemeClr val="accent1">
                  <a:lumMod val="75000"/>
                </a:schemeClr>
              </a:solidFill>
              <a:cs typeface="Calibri" pitchFamily="34" charset="0"/>
            </a:endParaRPr>
          </a:p>
          <a:p>
            <a:r>
              <a:rPr lang="tr-TR" sz="2200" b="1" dirty="0">
                <a:solidFill>
                  <a:schemeClr val="accent1">
                    <a:lumMod val="75000"/>
                  </a:schemeClr>
                </a:solidFill>
                <a:effectLst>
                  <a:outerShdw blurRad="38100" dist="38100" dir="2700000" algn="tl">
                    <a:srgbClr val="000000">
                      <a:alpha val="43137"/>
                    </a:srgbClr>
                  </a:outerShdw>
                </a:effectLst>
                <a:cs typeface="Calibri" pitchFamily="34" charset="0"/>
              </a:rPr>
              <a:t>YÖNTEM:</a:t>
            </a:r>
          </a:p>
          <a:p>
            <a:pPr>
              <a:buFont typeface="Wingdings" pitchFamily="2" charset="2"/>
              <a:buChar char="v"/>
            </a:pPr>
            <a:r>
              <a:rPr lang="tr-TR" sz="2200" dirty="0">
                <a:cs typeface="Calibri" pitchFamily="34" charset="0"/>
              </a:rPr>
              <a:t>Öğrenciler için  “ bir ……….. çiziniz.” şeklindeki bir açıklamanın yeterli olduğu görülmüştür.</a:t>
            </a:r>
          </a:p>
          <a:p>
            <a:pPr>
              <a:buFont typeface="Wingdings" pitchFamily="2" charset="2"/>
              <a:buChar char="Ø"/>
            </a:pPr>
            <a:endParaRPr lang="tr-T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05419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atay Kaydırma"/>
          <p:cNvSpPr/>
          <p:nvPr/>
        </p:nvSpPr>
        <p:spPr>
          <a:xfrm>
            <a:off x="2024034" y="928670"/>
            <a:ext cx="8072494" cy="2714644"/>
          </a:xfrm>
          <a:prstGeom prst="horizontalScroll">
            <a:avLst/>
          </a:prstGeom>
          <a:solidFill>
            <a:schemeClr val="accent2">
              <a:lumMod val="20000"/>
              <a:lumOff val="80000"/>
            </a:schemeClr>
          </a:solidFill>
          <a:ln w="57150">
            <a:solidFill>
              <a:schemeClr val="accent1">
                <a:lumMod val="75000"/>
              </a:schemeClr>
            </a:solidFill>
          </a:ln>
          <a:effectLst>
            <a:glow rad="228600">
              <a:schemeClr val="tx1">
                <a:lumMod val="95000"/>
                <a:lumOff val="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latin typeface="Calibri" pitchFamily="34" charset="0"/>
                <a:cs typeface="Calibri" pitchFamily="34" charset="0"/>
              </a:rPr>
              <a:t>Çizimlerle ilgili karşılaşılabilecek en önemli zorluk çizimlerin yorumlanmasındır. Yorumlamalarda çizimlerden kaynaklanan zorluklar olabilir veya yorumlayıcı çizenin anlatmak istediğini ifade edemeyebilir. (Çepni S., 2005)</a:t>
            </a:r>
          </a:p>
        </p:txBody>
      </p:sp>
      <p:sp>
        <p:nvSpPr>
          <p:cNvPr id="5" name="4 Yatay Kaydırma"/>
          <p:cNvSpPr/>
          <p:nvPr/>
        </p:nvSpPr>
        <p:spPr>
          <a:xfrm>
            <a:off x="2095472" y="3786190"/>
            <a:ext cx="8072494" cy="2714644"/>
          </a:xfrm>
          <a:prstGeom prst="horizontalScroll">
            <a:avLst/>
          </a:prstGeom>
          <a:solidFill>
            <a:schemeClr val="accent2">
              <a:lumMod val="20000"/>
              <a:lumOff val="80000"/>
            </a:schemeClr>
          </a:solidFill>
          <a:ln w="57150">
            <a:solidFill>
              <a:schemeClr val="accent1">
                <a:lumMod val="75000"/>
              </a:schemeClr>
            </a:solidFill>
          </a:ln>
          <a:effectLst>
            <a:glow rad="228600">
              <a:schemeClr val="tx1">
                <a:lumMod val="95000"/>
                <a:lumOff val="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latin typeface="Calibri" pitchFamily="34" charset="0"/>
                <a:cs typeface="Calibri" pitchFamily="34" charset="0"/>
              </a:rPr>
              <a:t>Çizimler açık uçlu bir teknik olduğu için beklenmedik sonuçlar ortaya çıkabilir ve insanların gizli kalmış düşüncelerini ortaya koyabilir. (</a:t>
            </a:r>
            <a:r>
              <a:rPr lang="tr-TR" sz="2400" dirty="0" err="1">
                <a:solidFill>
                  <a:schemeClr val="tx1"/>
                </a:solidFill>
                <a:latin typeface="Calibri" pitchFamily="34" charset="0"/>
                <a:cs typeface="Calibri" pitchFamily="34" charset="0"/>
              </a:rPr>
              <a:t>Atasoy</a:t>
            </a:r>
            <a:r>
              <a:rPr lang="tr-TR" sz="2400" dirty="0">
                <a:solidFill>
                  <a:schemeClr val="tx1"/>
                </a:solidFill>
                <a:latin typeface="Calibri" pitchFamily="34" charset="0"/>
                <a:cs typeface="Calibri" pitchFamily="34" charset="0"/>
              </a:rPr>
              <a:t> B., 2004)</a:t>
            </a:r>
          </a:p>
        </p:txBody>
      </p:sp>
    </p:spTree>
    <p:extLst>
      <p:ext uri="{BB962C8B-B14F-4D97-AF65-F5344CB8AC3E}">
        <p14:creationId xmlns:p14="http://schemas.microsoft.com/office/powerpoint/2010/main" val="364899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5267460" y="709719"/>
            <a:ext cx="5525036" cy="568783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141667" y="709719"/>
            <a:ext cx="5590843" cy="5150168"/>
          </a:xfrm>
          <a:prstGeom prst="rect">
            <a:avLst/>
          </a:prstGeom>
          <a:noFill/>
          <a:ln w="9525">
            <a:noFill/>
            <a:miter lim="800000"/>
            <a:headEnd/>
            <a:tailEnd/>
          </a:ln>
          <a:effectLst/>
        </p:spPr>
      </p:pic>
    </p:spTree>
    <p:extLst>
      <p:ext uri="{BB962C8B-B14F-4D97-AF65-F5344CB8AC3E}">
        <p14:creationId xmlns:p14="http://schemas.microsoft.com/office/powerpoint/2010/main" val="372117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991545" y="0"/>
            <a:ext cx="8226425" cy="1143000"/>
          </a:xfrm>
        </p:spPr>
        <p:txBody>
          <a:bodyPr/>
          <a:lstStyle/>
          <a:p>
            <a:r>
              <a:rPr lang="tr-TR" sz="2400" b="1" dirty="0"/>
              <a:t>KAVRAM HARİTALARI</a:t>
            </a:r>
          </a:p>
        </p:txBody>
      </p:sp>
      <p:sp>
        <p:nvSpPr>
          <p:cNvPr id="292867" name="Rectangle 3"/>
          <p:cNvSpPr>
            <a:spLocks noGrp="1" noChangeArrowheads="1"/>
          </p:cNvSpPr>
          <p:nvPr>
            <p:ph idx="1"/>
          </p:nvPr>
        </p:nvSpPr>
        <p:spPr>
          <a:xfrm>
            <a:off x="1703513" y="908721"/>
            <a:ext cx="8856983" cy="4494683"/>
          </a:xfrm>
        </p:spPr>
        <p:txBody>
          <a:bodyPr/>
          <a:lstStyle/>
          <a:p>
            <a:pPr algn="just">
              <a:lnSpc>
                <a:spcPct val="90000"/>
              </a:lnSpc>
              <a:buClr>
                <a:srgbClr val="000000"/>
              </a:buClr>
              <a:buFont typeface="Wingdings" pitchFamily="2" charset="2"/>
              <a:buChar char="Ø"/>
            </a:pPr>
            <a:r>
              <a:rPr lang="tr-TR" sz="2400" dirty="0"/>
              <a:t>Kavram haritaları, temel bir kavram etrafında, bu temel kavramla ilişkili diğer kavramları ve bunların birbirleriyle olan ilişkilerini gösteren grafiksel yapılardır. Kavram haritaları öğretmenler ve öğrenciler tarafından eğitim durumlarında çok değişik şekillerde kullanılabilir. Örneğin, öğretmen kavram haritasını belirli bir konunun, ünitenin ya da dersin öğretiminde bir ön örgütleyici olarak ve ders planında yer alan dikkati çekme ve geçiş aşamalarında (hazırlık aşamasında) kullanabilir. </a:t>
            </a:r>
          </a:p>
          <a:p>
            <a:pPr algn="just">
              <a:lnSpc>
                <a:spcPct val="90000"/>
              </a:lnSpc>
              <a:buClr>
                <a:srgbClr val="000000"/>
              </a:buClr>
              <a:buFont typeface="Wingdings" pitchFamily="2" charset="2"/>
              <a:buChar char="Ø"/>
            </a:pPr>
            <a:r>
              <a:rPr lang="tr-TR" sz="2400" dirty="0"/>
              <a:t>Öğrenciler kavramsal harita oluşturmada, düşünceleri mantıklı kalıplara sıralamayı ve her bir konuda belirlenen anahtar düşünceleri ilişkilendirmeyi öğrenirler. </a:t>
            </a:r>
          </a:p>
        </p:txBody>
      </p:sp>
      <p:pic>
        <p:nvPicPr>
          <p:cNvPr id="292868" name="Picture 4" descr="şimdi okullu olduk :) sınıfları doldurduk, yaşasın olkulumuz, dındırıdındın dın dın dı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4613510"/>
            <a:ext cx="1619672" cy="224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15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1775521" y="0"/>
            <a:ext cx="8568951" cy="1124744"/>
          </a:xfrm>
        </p:spPr>
        <p:txBody>
          <a:bodyPr/>
          <a:lstStyle/>
          <a:p>
            <a:r>
              <a:rPr lang="tr-TR" sz="2400" dirty="0"/>
              <a:t>Bir kavram haritasını geliştirmede içerikle ilgili özellikler şu şekilde sıralanabilir:</a:t>
            </a:r>
            <a:r>
              <a:rPr lang="tr-TR" dirty="0"/>
              <a:t> </a:t>
            </a:r>
          </a:p>
        </p:txBody>
      </p:sp>
      <p:sp>
        <p:nvSpPr>
          <p:cNvPr id="293891" name="Rectangle 3"/>
          <p:cNvSpPr>
            <a:spLocks noGrp="1" noChangeArrowheads="1"/>
          </p:cNvSpPr>
          <p:nvPr>
            <p:ph idx="1"/>
          </p:nvPr>
        </p:nvSpPr>
        <p:spPr>
          <a:xfrm>
            <a:off x="1524000" y="1052513"/>
            <a:ext cx="8892480" cy="5544839"/>
          </a:xfrm>
        </p:spPr>
        <p:txBody>
          <a:bodyPr/>
          <a:lstStyle/>
          <a:p>
            <a:pPr marL="609600" indent="-609600" algn="just">
              <a:buClr>
                <a:srgbClr val="000000"/>
              </a:buClr>
              <a:buFont typeface="Wingdings" pitchFamily="2" charset="2"/>
              <a:buAutoNum type="alphaLcParenR"/>
            </a:pPr>
            <a:r>
              <a:rPr lang="tr-TR" sz="2000" dirty="0"/>
              <a:t>Kavramların seçimi (Öğretilecek konunun kavramları listelenir. Kavramlarla ilgili açıklamalara, ilkelere, kavramlar arası ilişkilere yer verilmez. )</a:t>
            </a:r>
          </a:p>
          <a:p>
            <a:pPr marL="609600" indent="-609600" algn="just">
              <a:buClr>
                <a:srgbClr val="000000"/>
              </a:buClr>
              <a:buFont typeface="Wingdings" pitchFamily="2" charset="2"/>
              <a:buAutoNum type="alphaLcParenR"/>
            </a:pPr>
            <a:r>
              <a:rPr lang="tr-TR" sz="2000" dirty="0"/>
              <a:t>Hiyerarşi (Seçilen kavramların en genel olandan özele doğru sıralanmasıdır.)</a:t>
            </a:r>
          </a:p>
          <a:p>
            <a:pPr marL="609600" indent="-609600" algn="just">
              <a:buClr>
                <a:srgbClr val="000000"/>
              </a:buClr>
              <a:buFont typeface="Wingdings" pitchFamily="2" charset="2"/>
              <a:buAutoNum type="alphaLcParenR"/>
            </a:pPr>
            <a:r>
              <a:rPr lang="tr-TR" sz="2000" dirty="0"/>
              <a:t>Ara bağlantılar (Hiyerarşik akışı gösteren, kavramlar arasındaki ilişkilerin oklarla belirlenmesidir. )</a:t>
            </a:r>
          </a:p>
          <a:p>
            <a:pPr marL="609600" indent="-609600" algn="just">
              <a:buClr>
                <a:srgbClr val="000000"/>
              </a:buClr>
              <a:buFont typeface="Wingdings" pitchFamily="2" charset="2"/>
              <a:buAutoNum type="alphaLcParenR"/>
            </a:pPr>
            <a:r>
              <a:rPr lang="tr-TR" sz="2000" dirty="0"/>
              <a:t>Çapraz bağlantılar (Aynı veya farklı hiyerarşik seviyelerdeki kavramlar arasındaki bağlantılardır.)</a:t>
            </a:r>
          </a:p>
          <a:p>
            <a:pPr marL="609600" indent="-609600" algn="just">
              <a:buClr>
                <a:srgbClr val="000000"/>
              </a:buClr>
              <a:buFont typeface="Wingdings" pitchFamily="2" charset="2"/>
              <a:buAutoNum type="alphaLcParenR"/>
            </a:pPr>
            <a:r>
              <a:rPr lang="tr-TR" sz="2000" dirty="0"/>
              <a:t>Ara ve çapraz bağlantıların adlandırılması (Oklarla belirtilen kavramlar arasındaki ilişkiler okların üzerine birkaç kelimelik bir ibareyle yazılır. Bu ilişki haritadaki kavramlardan en az birini ilgilendiren bir önermedir. Kavramlar birbirleriyle-gerektirir, ilişkilendirir, içerir, olabilir, oluşturur, çeşitlendirir- gibi sözcüklerle bağlanır. İlişkiler ve ilkeler kutulanmaz. İlişkileri içermeyen bir kavram haritası daha ziyade bir akış diyagramına benzer, öğretimde yeterince etkili olmaz)</a:t>
            </a:r>
          </a:p>
        </p:txBody>
      </p:sp>
    </p:spTree>
    <p:extLst>
      <p:ext uri="{BB962C8B-B14F-4D97-AF65-F5344CB8AC3E}">
        <p14:creationId xmlns:p14="http://schemas.microsoft.com/office/powerpoint/2010/main" val="98667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18903" y="1582341"/>
            <a:ext cx="10241280" cy="3416320"/>
          </a:xfrm>
          <a:prstGeom prst="rect">
            <a:avLst/>
          </a:prstGeom>
        </p:spPr>
        <p:txBody>
          <a:bodyPr wrap="square">
            <a:spAutoFit/>
          </a:bodyPr>
          <a:lstStyle/>
          <a:p>
            <a:r>
              <a:rPr lang="tr-TR" sz="2400" dirty="0">
                <a:latin typeface="Comic Sans MS" pitchFamily="66" charset="0"/>
              </a:rPr>
              <a:t>1)Öğretilecek konunun kavramları listelenir.</a:t>
            </a:r>
          </a:p>
          <a:p>
            <a:r>
              <a:rPr lang="tr-TR" sz="2400" dirty="0">
                <a:latin typeface="Comic Sans MS" pitchFamily="66" charset="0"/>
              </a:rPr>
              <a:t> </a:t>
            </a:r>
          </a:p>
          <a:p>
            <a:r>
              <a:rPr lang="tr-TR" sz="2400" dirty="0">
                <a:latin typeface="Comic Sans MS" pitchFamily="66" charset="0"/>
              </a:rPr>
              <a:t>2) Kavramlar listesinden en genel veya en üst düzeyde olan sözcük ayrı bir sayfanın başına yazılır. Bu bir kavram olabileceği gibi bir tema da olabilir. Bundan sonra öğretilmek istenen ilişkili kavramlar aşamalı bir düzende sayfaya yerleştirilir.</a:t>
            </a:r>
          </a:p>
          <a:p>
            <a:endParaRPr lang="tr-TR" sz="2400" dirty="0">
              <a:latin typeface="Comic Sans MS" pitchFamily="66" charset="0"/>
            </a:endParaRPr>
          </a:p>
          <a:p>
            <a:r>
              <a:rPr lang="tr-TR" sz="2400" dirty="0">
                <a:latin typeface="Comic Sans MS" pitchFamily="66" charset="0"/>
              </a:rPr>
              <a:t>3) Kavramlar haritadaki değer sözcüklerden kolayca ayırt edilebilmelidir. Bunun için kavramlar kutu veya yuvarlak içine alınır.</a:t>
            </a:r>
          </a:p>
        </p:txBody>
      </p:sp>
      <p:sp>
        <p:nvSpPr>
          <p:cNvPr id="5" name="Dikdörtgen 4"/>
          <p:cNvSpPr/>
          <p:nvPr/>
        </p:nvSpPr>
        <p:spPr>
          <a:xfrm>
            <a:off x="1847528" y="404664"/>
            <a:ext cx="8208912" cy="523220"/>
          </a:xfrm>
          <a:prstGeom prst="rect">
            <a:avLst/>
          </a:prstGeom>
        </p:spPr>
        <p:txBody>
          <a:bodyPr wrap="square">
            <a:spAutoFit/>
          </a:bodyPr>
          <a:lstStyle/>
          <a:p>
            <a:pPr>
              <a:defRPr/>
            </a:pPr>
            <a:r>
              <a:rPr lang="tr-TR" sz="2800" kern="0" cap="small" dirty="0">
                <a:solidFill>
                  <a:srgbClr val="FF0000"/>
                </a:solidFill>
                <a:latin typeface="Comic Sans MS" pitchFamily="66" charset="0"/>
              </a:rPr>
              <a:t>KAVRAM HARİTALARI NASIL OLUŞTURULUR</a:t>
            </a:r>
            <a:endParaRPr lang="tr-TR" kern="0" dirty="0">
              <a:solidFill>
                <a:sysClr val="windowText" lastClr="000000"/>
              </a:solidFill>
              <a:latin typeface="Arial"/>
            </a:endParaRPr>
          </a:p>
        </p:txBody>
      </p:sp>
    </p:spTree>
    <p:extLst>
      <p:ext uri="{BB962C8B-B14F-4D97-AF65-F5344CB8AC3E}">
        <p14:creationId xmlns:p14="http://schemas.microsoft.com/office/powerpoint/2010/main" val="3711655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8274" y="692696"/>
            <a:ext cx="10541726" cy="4752528"/>
          </a:xfrm>
        </p:spPr>
        <p:txBody>
          <a:bodyPr/>
          <a:lstStyle/>
          <a:p>
            <a:pPr marL="274320" indent="-274320" algn="just" fontAlgn="auto">
              <a:lnSpc>
                <a:spcPct val="90000"/>
              </a:lnSpc>
              <a:spcBef>
                <a:spcPts val="600"/>
              </a:spcBef>
              <a:spcAft>
                <a:spcPts val="0"/>
              </a:spcAft>
              <a:buClr>
                <a:srgbClr val="FE8637"/>
              </a:buClr>
              <a:buSzPct val="70000"/>
              <a:buNone/>
            </a:pPr>
            <a:r>
              <a:rPr lang="tr-TR" sz="2400" kern="1200" dirty="0">
                <a:effectLst/>
                <a:latin typeface="Comic Sans MS" pitchFamily="66" charset="0"/>
              </a:rPr>
              <a:t>4)</a:t>
            </a:r>
            <a:r>
              <a:rPr lang="tr-TR" sz="2400" kern="1200" dirty="0">
                <a:effectLst>
                  <a:outerShdw blurRad="38100" dist="38100" dir="2700000" algn="tl">
                    <a:srgbClr val="000000">
                      <a:alpha val="43137"/>
                    </a:srgbClr>
                  </a:outerShdw>
                </a:effectLst>
                <a:latin typeface="Comic Sans MS" pitchFamily="66" charset="0"/>
              </a:rPr>
              <a:t>Öğretilmek istenilen kavramlar arası ilişkiler genelleme ve ilkeler ayrıca listelenir.</a:t>
            </a:r>
          </a:p>
          <a:p>
            <a:pPr marL="0" indent="0" algn="just" fontAlgn="auto">
              <a:lnSpc>
                <a:spcPct val="90000"/>
              </a:lnSpc>
              <a:spcBef>
                <a:spcPts val="0"/>
              </a:spcBef>
              <a:spcAft>
                <a:spcPts val="0"/>
              </a:spcAft>
              <a:buClr>
                <a:srgbClr val="FE8637"/>
              </a:buClr>
              <a:buSzTx/>
              <a:buNone/>
            </a:pPr>
            <a:endParaRPr lang="tr-TR" sz="2400" kern="1200" dirty="0">
              <a:effectLst>
                <a:outerShdw blurRad="38100" dist="38100" dir="2700000" algn="tl">
                  <a:srgbClr val="000000">
                    <a:alpha val="43137"/>
                  </a:srgbClr>
                </a:outerShdw>
              </a:effectLst>
              <a:latin typeface="Comic Sans MS" pitchFamily="66" charset="0"/>
            </a:endParaRPr>
          </a:p>
          <a:p>
            <a:pPr marL="0" indent="0" algn="just" fontAlgn="auto">
              <a:lnSpc>
                <a:spcPct val="90000"/>
              </a:lnSpc>
              <a:spcBef>
                <a:spcPts val="0"/>
              </a:spcBef>
              <a:spcAft>
                <a:spcPts val="0"/>
              </a:spcAft>
              <a:buClr>
                <a:srgbClr val="FE8637"/>
              </a:buClr>
              <a:buSzTx/>
              <a:buNone/>
            </a:pPr>
            <a:endParaRPr lang="tr-TR" sz="2400" kern="1200" dirty="0">
              <a:effectLst>
                <a:outerShdw blurRad="38100" dist="38100" dir="2700000" algn="tl">
                  <a:srgbClr val="000000">
                    <a:alpha val="43137"/>
                  </a:srgbClr>
                </a:outerShdw>
              </a:effectLst>
              <a:latin typeface="Comic Sans MS" pitchFamily="66" charset="0"/>
            </a:endParaRPr>
          </a:p>
          <a:p>
            <a:pPr marL="0" indent="0" algn="just" fontAlgn="auto">
              <a:lnSpc>
                <a:spcPct val="90000"/>
              </a:lnSpc>
              <a:spcBef>
                <a:spcPts val="0"/>
              </a:spcBef>
              <a:spcAft>
                <a:spcPts val="0"/>
              </a:spcAft>
              <a:buClr>
                <a:srgbClr val="FE8637"/>
              </a:buClr>
              <a:buSzTx/>
              <a:buNone/>
            </a:pPr>
            <a:r>
              <a:rPr lang="tr-TR" sz="2400" kern="1200" dirty="0">
                <a:effectLst>
                  <a:outerShdw blurRad="38100" dist="38100" dir="2700000" algn="tl">
                    <a:srgbClr val="000000">
                      <a:alpha val="43137"/>
                    </a:srgbClr>
                  </a:outerShdw>
                </a:effectLst>
                <a:latin typeface="Comic Sans MS" pitchFamily="66" charset="0"/>
              </a:rPr>
              <a:t>5)Kavram haritasında iki kavram arasındaki ilişkiyi göstermek üzere iki kutu bir çizgi ile bağlanır. İlişki bu çizginin üzerine birkaç kelimelik bir ibareyle yazılır. Bu ilişki haritadaki kavramlardan en az birini ilgilendiren bir önermedir. İlişkiler ve ilkeler kutulanmaz.</a:t>
            </a:r>
          </a:p>
          <a:p>
            <a:pPr marL="0" indent="0" algn="just" fontAlgn="auto">
              <a:lnSpc>
                <a:spcPct val="90000"/>
              </a:lnSpc>
              <a:spcBef>
                <a:spcPts val="0"/>
              </a:spcBef>
              <a:spcAft>
                <a:spcPts val="0"/>
              </a:spcAft>
              <a:buClr>
                <a:srgbClr val="FE8637"/>
              </a:buClr>
              <a:buSzTx/>
              <a:buNone/>
            </a:pPr>
            <a:r>
              <a:rPr lang="tr-TR" sz="2400" kern="1200" dirty="0">
                <a:effectLst>
                  <a:outerShdw blurRad="38100" dist="38100" dir="2700000" algn="tl">
                    <a:srgbClr val="000000">
                      <a:alpha val="43137"/>
                    </a:srgbClr>
                  </a:outerShdw>
                </a:effectLst>
                <a:latin typeface="Comic Sans MS" pitchFamily="66" charset="0"/>
              </a:rPr>
              <a:t> </a:t>
            </a:r>
          </a:p>
          <a:p>
            <a:pPr marL="0" indent="0" algn="just" fontAlgn="auto">
              <a:lnSpc>
                <a:spcPct val="90000"/>
              </a:lnSpc>
              <a:spcBef>
                <a:spcPts val="0"/>
              </a:spcBef>
              <a:spcAft>
                <a:spcPts val="0"/>
              </a:spcAft>
              <a:buClr>
                <a:srgbClr val="FE8637"/>
              </a:buClr>
              <a:buSzTx/>
              <a:buNone/>
            </a:pPr>
            <a:r>
              <a:rPr lang="tr-TR" sz="2400" kern="1200" dirty="0">
                <a:effectLst>
                  <a:outerShdw blurRad="38100" dist="38100" dir="2700000" algn="tl">
                    <a:srgbClr val="000000">
                      <a:alpha val="43137"/>
                    </a:srgbClr>
                  </a:outerShdw>
                </a:effectLst>
                <a:latin typeface="Comic Sans MS" pitchFamily="66" charset="0"/>
              </a:rPr>
              <a:t> 6)Bazı hallerde ilişkinin yönü önemli olduğu için belirtilecek ilişki yönü ok ile gösterilir. İlişkileri içermeyen bir kavram haritası daha ziyade bir akış diyagramına benzer, öğretimde yeterince etkili olmaz. </a:t>
            </a:r>
          </a:p>
          <a:p>
            <a:endParaRPr lang="tr-TR" dirty="0"/>
          </a:p>
        </p:txBody>
      </p:sp>
    </p:spTree>
    <p:extLst>
      <p:ext uri="{BB962C8B-B14F-4D97-AF65-F5344CB8AC3E}">
        <p14:creationId xmlns:p14="http://schemas.microsoft.com/office/powerpoint/2010/main" val="20157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altLang="en-US" smtClean="0">
                <a:solidFill>
                  <a:schemeClr val="bg2"/>
                </a:solidFill>
              </a:rPr>
              <a:t>GÖRÜŞMENİN DEĞERLENDİRİLMESİ</a:t>
            </a:r>
          </a:p>
        </p:txBody>
      </p:sp>
      <p:sp>
        <p:nvSpPr>
          <p:cNvPr id="9219" name="Rectangle 3"/>
          <p:cNvSpPr>
            <a:spLocks noGrp="1" noChangeArrowheads="1"/>
          </p:cNvSpPr>
          <p:nvPr>
            <p:ph type="body" idx="1"/>
          </p:nvPr>
        </p:nvSpPr>
        <p:spPr>
          <a:xfrm>
            <a:off x="1981200" y="1981200"/>
            <a:ext cx="8964304" cy="4495800"/>
          </a:xfrm>
        </p:spPr>
        <p:txBody>
          <a:bodyPr/>
          <a:lstStyle/>
          <a:p>
            <a:r>
              <a:rPr lang="tr-TR" altLang="en-US" sz="2400"/>
              <a:t>Görüşme ölçme ve değerlendirme amaçlı kullanılacaksa görüşme bir puanlama cetveliyle değerlendirilebilir.</a:t>
            </a:r>
          </a:p>
          <a:p>
            <a:endParaRPr lang="tr-TR" altLang="en-US" sz="2400"/>
          </a:p>
        </p:txBody>
      </p:sp>
      <p:pic>
        <p:nvPicPr>
          <p:cNvPr id="9220" name="Picture 4" descr="Ekran Alıntısımmnmk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55" y="2819400"/>
            <a:ext cx="835243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367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498372" y="2190774"/>
            <a:ext cx="8458200" cy="1470025"/>
          </a:xfrm>
        </p:spPr>
        <p:txBody>
          <a:bodyPr>
            <a:noAutofit/>
          </a:bodyPr>
          <a:lstStyle/>
          <a:p>
            <a:pPr algn="ctr"/>
            <a:r>
              <a:rPr lang="tr-TR" sz="5400" dirty="0">
                <a:latin typeface="Calibri" pitchFamily="34" charset="0"/>
                <a:cs typeface="Calibri" pitchFamily="34" charset="0"/>
              </a:rPr>
              <a:t>POSTERLER</a:t>
            </a:r>
          </a:p>
        </p:txBody>
      </p:sp>
    </p:spTree>
    <p:extLst>
      <p:ext uri="{BB962C8B-B14F-4D97-AF65-F5344CB8AC3E}">
        <p14:creationId xmlns:p14="http://schemas.microsoft.com/office/powerpoint/2010/main" val="43110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80304" y="759854"/>
            <a:ext cx="11578107" cy="5851055"/>
          </a:xfrm>
        </p:spPr>
        <p:txBody>
          <a:bodyPr/>
          <a:lstStyle/>
          <a:p>
            <a:pPr>
              <a:buFont typeface="Arial" pitchFamily="34" charset="0"/>
              <a:buChar char="•"/>
            </a:pPr>
            <a:endParaRPr lang="tr-TR" dirty="0" smtClean="0">
              <a:solidFill>
                <a:schemeClr val="tx1"/>
              </a:solidFill>
              <a:latin typeface="Calibri" pitchFamily="34" charset="0"/>
              <a:cs typeface="Calibri" pitchFamily="34" charset="0"/>
            </a:endParaRPr>
          </a:p>
          <a:p>
            <a:pPr>
              <a:buFont typeface="Arial" pitchFamily="34" charset="0"/>
              <a:buChar char="•"/>
            </a:pPr>
            <a:endParaRPr lang="tr-TR" dirty="0" smtClean="0">
              <a:solidFill>
                <a:schemeClr val="tx1"/>
              </a:solidFill>
              <a:latin typeface="Calibri" pitchFamily="34" charset="0"/>
              <a:cs typeface="Calibri" pitchFamily="34" charset="0"/>
            </a:endParaRPr>
          </a:p>
          <a:p>
            <a:pPr>
              <a:buFont typeface="Arial" pitchFamily="34" charset="0"/>
              <a:buChar char="•"/>
            </a:pPr>
            <a:endParaRPr lang="tr-TR" dirty="0" smtClean="0">
              <a:solidFill>
                <a:schemeClr val="tx1"/>
              </a:solidFill>
              <a:latin typeface="Calibri" pitchFamily="34" charset="0"/>
              <a:cs typeface="Calibri" pitchFamily="34" charset="0"/>
            </a:endParaRPr>
          </a:p>
          <a:p>
            <a:pPr>
              <a:buFont typeface="Arial" pitchFamily="34" charset="0"/>
              <a:buChar char="•"/>
            </a:pPr>
            <a:r>
              <a:rPr lang="tr-TR" sz="2200" dirty="0" smtClean="0">
                <a:solidFill>
                  <a:schemeClr val="tx1"/>
                </a:solidFill>
                <a:cs typeface="Calibri" pitchFamily="34" charset="0"/>
              </a:rPr>
              <a:t>Posterler, bir projeyi ve sistemi daha önceden proje ve sistem hakkında hiçbir bilgisi olmayan okuyuculara ana hatlarıyla tanıtıcı nitelikte hazırlanan iki boyutlu grafiklerdir. </a:t>
            </a:r>
          </a:p>
          <a:p>
            <a:pPr>
              <a:buFont typeface="Arial" pitchFamily="34" charset="0"/>
              <a:buChar char="•"/>
            </a:pPr>
            <a:endParaRPr lang="tr-TR" sz="2200" dirty="0" smtClean="0">
              <a:solidFill>
                <a:schemeClr val="tx1"/>
              </a:solidFill>
              <a:cs typeface="Calibri" pitchFamily="34" charset="0"/>
            </a:endParaRPr>
          </a:p>
          <a:p>
            <a:pPr>
              <a:buFont typeface="Arial" pitchFamily="34" charset="0"/>
              <a:buChar char="•"/>
            </a:pPr>
            <a:r>
              <a:rPr lang="tr-TR" sz="2200" dirty="0" smtClean="0">
                <a:solidFill>
                  <a:schemeClr val="tx1"/>
                </a:solidFill>
                <a:cs typeface="Calibri" pitchFamily="34" charset="0"/>
              </a:rPr>
              <a:t>Posterler; kısa ve özet bir metnin resimler, renkler, grafikler, fotoğraflar vb. ile desteklenerek hazırlandığı görsel materyallerdir. </a:t>
            </a:r>
            <a:endParaRPr lang="en-US" sz="2200" dirty="0" smtClean="0">
              <a:solidFill>
                <a:schemeClr val="tx1"/>
              </a:solidFill>
              <a:cs typeface="Calibri" pitchFamily="34" charset="0"/>
            </a:endParaRPr>
          </a:p>
          <a:p>
            <a:endParaRPr lang="en-US" sz="2200" dirty="0" smtClean="0">
              <a:solidFill>
                <a:schemeClr val="tx1"/>
              </a:solidFill>
              <a:cs typeface="Calibri" pitchFamily="34" charset="0"/>
            </a:endParaRPr>
          </a:p>
          <a:p>
            <a:pPr>
              <a:buFont typeface="Arial" pitchFamily="34" charset="0"/>
              <a:buChar char="•"/>
            </a:pPr>
            <a:r>
              <a:rPr lang="tr-TR" sz="2200" dirty="0">
                <a:cs typeface="Calibri" pitchFamily="34" charset="0"/>
              </a:rPr>
              <a:t>Posterlerin alternatif ölçme değerlendirme aracı olarak kullanımında iki temel aşama bulunmaktadır.</a:t>
            </a:r>
          </a:p>
          <a:p>
            <a:pPr marL="502920" indent="-457200">
              <a:buFont typeface="+mj-lt"/>
              <a:buAutoNum type="arabicPeriod"/>
            </a:pPr>
            <a:r>
              <a:rPr lang="tr-TR" sz="2200" dirty="0" smtClean="0">
                <a:cs typeface="Calibri" pitchFamily="34" charset="0"/>
              </a:rPr>
              <a:t>Posterler </a:t>
            </a:r>
            <a:r>
              <a:rPr lang="tr-TR" sz="2200" dirty="0">
                <a:cs typeface="Calibri" pitchFamily="34" charset="0"/>
              </a:rPr>
              <a:t>hazırlanır, </a:t>
            </a:r>
          </a:p>
          <a:p>
            <a:pPr marL="502920" indent="-457200">
              <a:buFont typeface="+mj-lt"/>
              <a:buAutoNum type="arabicPeriod"/>
            </a:pPr>
            <a:r>
              <a:rPr lang="tr-TR" sz="2200" dirty="0">
                <a:cs typeface="Calibri" pitchFamily="34" charset="0"/>
              </a:rPr>
              <a:t>Sınıf içinde öğrenciler tarafından sunulurlar.</a:t>
            </a:r>
          </a:p>
          <a:p>
            <a:pPr marL="502920" indent="-457200"/>
            <a:endParaRPr lang="tr-TR" sz="2200" dirty="0">
              <a:cs typeface="Calibri" pitchFamily="34" charset="0"/>
            </a:endParaRPr>
          </a:p>
          <a:p>
            <a:pPr marL="177800" indent="-177800">
              <a:buFont typeface="Arial" pitchFamily="34" charset="0"/>
              <a:buChar char="•"/>
            </a:pPr>
            <a:r>
              <a:rPr lang="tr-TR" sz="2200" dirty="0">
                <a:cs typeface="Calibri" pitchFamily="34" charset="0"/>
              </a:rPr>
              <a:t>Hazırlanma aşamasında öğrenciler konu ile ilgili farklı kaynaklardan bilgiler toplar, araştırmalar yapar ve bunları özetleyecek bir görsel tasarımla birlikte posterlerine yansıtırlar</a:t>
            </a:r>
            <a:endParaRPr lang="en-US" sz="2200" dirty="0">
              <a:cs typeface="Calibri" pitchFamily="34" charset="0"/>
            </a:endParaRPr>
          </a:p>
          <a:p>
            <a:pPr>
              <a:buFont typeface="Arial" pitchFamily="34" charset="0"/>
              <a:buChar char="•"/>
            </a:pPr>
            <a:endParaRPr lang="tr-TR"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94049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Calibri" pitchFamily="34" charset="0"/>
              <a:cs typeface="Calibri" pitchFamily="34" charset="0"/>
            </a:endParaRPr>
          </a:p>
        </p:txBody>
      </p:sp>
      <p:sp>
        <p:nvSpPr>
          <p:cNvPr id="3" name="2 Metin Yer Tutucusu"/>
          <p:cNvSpPr>
            <a:spLocks noGrp="1"/>
          </p:cNvSpPr>
          <p:nvPr>
            <p:ph type="body" idx="1"/>
          </p:nvPr>
        </p:nvSpPr>
        <p:spPr/>
        <p:txBody>
          <a:bodyPr/>
          <a:lstStyle/>
          <a:p>
            <a:endParaRPr lang="tr-TR" dirty="0"/>
          </a:p>
        </p:txBody>
      </p:sp>
      <p:pic>
        <p:nvPicPr>
          <p:cNvPr id="9220" name="Picture 4" descr="http://www.kucukmucit.com/wp-content/uploads/2013/12/tubitak_bilim_fuar%C4%B1_%C3%B6rnek_posteri.jpg"/>
          <p:cNvPicPr>
            <a:picLocks noChangeAspect="1" noChangeArrowheads="1"/>
          </p:cNvPicPr>
          <p:nvPr/>
        </p:nvPicPr>
        <p:blipFill>
          <a:blip r:embed="rId2" cstate="print"/>
          <a:srcRect/>
          <a:stretch>
            <a:fillRect/>
          </a:stretch>
        </p:blipFill>
        <p:spPr bwMode="auto">
          <a:xfrm>
            <a:off x="2238348" y="428604"/>
            <a:ext cx="7929618" cy="5947214"/>
          </a:xfrm>
          <a:prstGeom prst="rect">
            <a:avLst/>
          </a:prstGeom>
          <a:ln>
            <a:noFill/>
          </a:ln>
          <a:effectLst>
            <a:softEdge rad="112500"/>
          </a:effectLst>
        </p:spPr>
      </p:pic>
    </p:spTree>
    <p:extLst>
      <p:ext uri="{BB962C8B-B14F-4D97-AF65-F5344CB8AC3E}">
        <p14:creationId xmlns:p14="http://schemas.microsoft.com/office/powerpoint/2010/main" val="15657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69702" y="957886"/>
            <a:ext cx="9640000" cy="1231521"/>
          </a:xfrm>
        </p:spPr>
        <p:txBody>
          <a:bodyPr/>
          <a:lstStyle/>
          <a:p>
            <a:r>
              <a:rPr lang="tr-TR" sz="3600" dirty="0" smtClean="0">
                <a:latin typeface="Calibri" pitchFamily="34" charset="0"/>
                <a:cs typeface="Calibri" pitchFamily="34" charset="0"/>
              </a:rPr>
              <a:t>Posterler</a:t>
            </a:r>
            <a:r>
              <a:rPr lang="en-US" sz="3600" dirty="0" smtClean="0">
                <a:latin typeface="Calibri" pitchFamily="34" charset="0"/>
                <a:cs typeface="Calibri" pitchFamily="34" charset="0"/>
              </a:rPr>
              <a:t>İ</a:t>
            </a:r>
            <a:r>
              <a:rPr lang="tr-TR" sz="3600" dirty="0" smtClean="0">
                <a:latin typeface="Calibri" pitchFamily="34" charset="0"/>
                <a:cs typeface="Calibri" pitchFamily="34" charset="0"/>
              </a:rPr>
              <a:t>n </a:t>
            </a:r>
            <a:r>
              <a:rPr lang="tr-TR" sz="3600" dirty="0">
                <a:latin typeface="Calibri" pitchFamily="34" charset="0"/>
                <a:cs typeface="Calibri" pitchFamily="34" charset="0"/>
              </a:rPr>
              <a:t>Hazırlanmasında </a:t>
            </a:r>
            <a:r>
              <a:rPr lang="tr-TR" sz="3600" dirty="0" smtClean="0">
                <a:latin typeface="Calibri" pitchFamily="34" charset="0"/>
                <a:cs typeface="Calibri" pitchFamily="34" charset="0"/>
              </a:rPr>
              <a:t>D</a:t>
            </a:r>
            <a:r>
              <a:rPr lang="en-US" sz="3600" dirty="0" smtClean="0">
                <a:latin typeface="Calibri" pitchFamily="34" charset="0"/>
                <a:cs typeface="Calibri" pitchFamily="34" charset="0"/>
              </a:rPr>
              <a:t>İ</a:t>
            </a:r>
            <a:r>
              <a:rPr lang="tr-TR" sz="3600" dirty="0" err="1" smtClean="0">
                <a:latin typeface="Calibri" pitchFamily="34" charset="0"/>
                <a:cs typeface="Calibri" pitchFamily="34" charset="0"/>
              </a:rPr>
              <a:t>kkat</a:t>
            </a:r>
            <a:r>
              <a:rPr lang="tr-TR" sz="3600" dirty="0" smtClean="0">
                <a:latin typeface="Calibri" pitchFamily="34" charset="0"/>
                <a:cs typeface="Calibri" pitchFamily="34" charset="0"/>
              </a:rPr>
              <a:t> </a:t>
            </a:r>
            <a:r>
              <a:rPr lang="tr-TR" sz="3600" dirty="0" err="1" smtClean="0">
                <a:latin typeface="Calibri" pitchFamily="34" charset="0"/>
                <a:cs typeface="Calibri" pitchFamily="34" charset="0"/>
              </a:rPr>
              <a:t>Ed</a:t>
            </a:r>
            <a:r>
              <a:rPr lang="en-US" sz="3600" dirty="0" smtClean="0">
                <a:latin typeface="Calibri" pitchFamily="34" charset="0"/>
                <a:cs typeface="Calibri" pitchFamily="34" charset="0"/>
              </a:rPr>
              <a:t>İ</a:t>
            </a:r>
            <a:r>
              <a:rPr lang="tr-TR" sz="3600" dirty="0" err="1" smtClean="0">
                <a:latin typeface="Calibri" pitchFamily="34" charset="0"/>
                <a:cs typeface="Calibri" pitchFamily="34" charset="0"/>
              </a:rPr>
              <a:t>lecek</a:t>
            </a:r>
            <a:r>
              <a:rPr lang="tr-TR" sz="3600" dirty="0" smtClean="0">
                <a:latin typeface="Calibri" pitchFamily="34" charset="0"/>
                <a:cs typeface="Calibri" pitchFamily="34" charset="0"/>
              </a:rPr>
              <a:t> Noktalar</a:t>
            </a:r>
            <a:endParaRPr lang="tr-TR" sz="3600" dirty="0">
              <a:latin typeface="Calibri" pitchFamily="34" charset="0"/>
              <a:cs typeface="Calibri" pitchFamily="34" charset="0"/>
            </a:endParaRPr>
          </a:p>
        </p:txBody>
      </p:sp>
      <p:sp>
        <p:nvSpPr>
          <p:cNvPr id="3" name="2 Metin Yer Tutucusu"/>
          <p:cNvSpPr>
            <a:spLocks noGrp="1"/>
          </p:cNvSpPr>
          <p:nvPr>
            <p:ph type="body" idx="1"/>
          </p:nvPr>
        </p:nvSpPr>
        <p:spPr>
          <a:xfrm>
            <a:off x="669702" y="2395471"/>
            <a:ext cx="10097037" cy="3946190"/>
          </a:xfrm>
        </p:spPr>
        <p:txBody>
          <a:bodyPr/>
          <a:lstStyle/>
          <a:p>
            <a:pPr marL="502920" indent="-457200">
              <a:buFont typeface="+mj-lt"/>
              <a:buAutoNum type="arabicPeriod"/>
            </a:pPr>
            <a:r>
              <a:rPr lang="tr-TR" sz="2200" dirty="0" smtClean="0">
                <a:solidFill>
                  <a:schemeClr val="tx1"/>
                </a:solidFill>
                <a:cs typeface="Calibri" pitchFamily="34" charset="0"/>
              </a:rPr>
              <a:t>Posterlerin genişliği  60 - 70 cm, yüksekliği ise 90 – 100 cm aralığında olmalıdır.</a:t>
            </a:r>
          </a:p>
          <a:p>
            <a:pPr marL="502920" indent="-457200">
              <a:buFont typeface="+mj-lt"/>
              <a:buAutoNum type="arabicPeriod"/>
            </a:pPr>
            <a:r>
              <a:rPr lang="tr-TR" sz="2200" dirty="0" smtClean="0">
                <a:solidFill>
                  <a:schemeClr val="tx1"/>
                </a:solidFill>
                <a:cs typeface="Calibri" pitchFamily="34" charset="0"/>
              </a:rPr>
              <a:t>Posterler en az 1 metre uzaklıktan okunabilecek şekilde düzenlenmelidir.</a:t>
            </a:r>
          </a:p>
          <a:p>
            <a:pPr marL="502920" indent="-457200">
              <a:buFont typeface="+mj-lt"/>
              <a:buAutoNum type="arabicPeriod"/>
            </a:pPr>
            <a:r>
              <a:rPr lang="tr-TR" sz="2200" dirty="0" smtClean="0">
                <a:solidFill>
                  <a:schemeClr val="tx1"/>
                </a:solidFill>
                <a:cs typeface="Calibri" pitchFamily="34" charset="0"/>
              </a:rPr>
              <a:t>Posterler; Giriş, Amaçlar, Bulgular, Sonuçlar şeklinde bölümlere ayrılmalıdır. Bu bölümler arasındaki geçişlere ve vurgulara özen gösterilmelidir.</a:t>
            </a:r>
          </a:p>
          <a:p>
            <a:pPr marL="502920" indent="-457200">
              <a:buFont typeface="+mj-lt"/>
              <a:buAutoNum type="arabicPeriod"/>
            </a:pPr>
            <a:r>
              <a:rPr lang="tr-TR" sz="2200" dirty="0" smtClean="0">
                <a:solidFill>
                  <a:schemeClr val="tx1"/>
                </a:solidFill>
                <a:cs typeface="Calibri" pitchFamily="34" charset="0"/>
              </a:rPr>
              <a:t>Posterdeki yazılar ve konular (resim, şekil, grafik, tablo vb.), posteri bütün olarak ifade edebilmelidir.</a:t>
            </a:r>
          </a:p>
          <a:p>
            <a:pPr marL="502920" indent="-457200">
              <a:buFont typeface="+mj-lt"/>
              <a:buAutoNum type="arabicPeriod"/>
            </a:pPr>
            <a:r>
              <a:rPr lang="tr-TR" sz="2200" dirty="0" smtClean="0">
                <a:solidFill>
                  <a:schemeClr val="tx1"/>
                </a:solidFill>
                <a:cs typeface="Calibri" pitchFamily="34" charset="0"/>
              </a:rPr>
              <a:t>Posterde konu ile ilgili resimler, şekiller, tablolar, yazılar ve önemli bilgiler arasında bir bütünlük oluşturularak en iyi şekilde sunulmalıdır.</a:t>
            </a:r>
          </a:p>
        </p:txBody>
      </p:sp>
    </p:spTree>
    <p:extLst>
      <p:ext uri="{BB962C8B-B14F-4D97-AF65-F5344CB8AC3E}">
        <p14:creationId xmlns:p14="http://schemas.microsoft.com/office/powerpoint/2010/main" val="244683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mebk12.meb.gov.tr/meb_iys_dosyalar/07/11/124843/resimler/2013_05/16162008_3.jpg"/>
          <p:cNvPicPr>
            <a:picLocks noChangeAspect="1" noChangeArrowheads="1"/>
          </p:cNvPicPr>
          <p:nvPr/>
        </p:nvPicPr>
        <p:blipFill>
          <a:blip r:embed="rId2" cstate="print"/>
          <a:srcRect/>
          <a:stretch>
            <a:fillRect/>
          </a:stretch>
        </p:blipFill>
        <p:spPr bwMode="auto">
          <a:xfrm>
            <a:off x="2405090" y="642958"/>
            <a:ext cx="7620000" cy="5715000"/>
          </a:xfrm>
          <a:prstGeom prst="rect">
            <a:avLst/>
          </a:prstGeom>
          <a:ln>
            <a:noFill/>
          </a:ln>
          <a:effectLst>
            <a:softEdge rad="112500"/>
          </a:effectLst>
        </p:spPr>
      </p:pic>
    </p:spTree>
    <p:extLst>
      <p:ext uri="{BB962C8B-B14F-4D97-AF65-F5344CB8AC3E}">
        <p14:creationId xmlns:p14="http://schemas.microsoft.com/office/powerpoint/2010/main" val="223486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510937" y="91440"/>
            <a:ext cx="10972800" cy="1371600"/>
          </a:xfrm>
        </p:spPr>
        <p:txBody>
          <a:bodyPr/>
          <a:lstStyle/>
          <a:p>
            <a:r>
              <a:rPr lang="tr-TR" sz="2600" b="1" i="1" dirty="0">
                <a:solidFill>
                  <a:srgbClr val="FF0000"/>
                </a:solidFill>
                <a:effectLst>
                  <a:outerShdw blurRad="38100" dist="38100" dir="2700000" algn="tl">
                    <a:srgbClr val="000000">
                      <a:alpha val="43137"/>
                    </a:srgbClr>
                  </a:outerShdw>
                </a:effectLst>
              </a:rPr>
              <a:t>GRUP VEYA AKRAN DEĞERLENDİRMESİ</a:t>
            </a:r>
          </a:p>
        </p:txBody>
      </p:sp>
      <p:sp>
        <p:nvSpPr>
          <p:cNvPr id="248835" name="Rectangle 3"/>
          <p:cNvSpPr>
            <a:spLocks noGrp="1" noChangeArrowheads="1"/>
          </p:cNvSpPr>
          <p:nvPr>
            <p:ph idx="1"/>
          </p:nvPr>
        </p:nvSpPr>
        <p:spPr>
          <a:xfrm>
            <a:off x="1738282" y="1285860"/>
            <a:ext cx="8715436" cy="5143536"/>
          </a:xfrm>
        </p:spPr>
        <p:txBody>
          <a:bodyPr/>
          <a:lstStyle/>
          <a:p>
            <a:pPr algn="just">
              <a:lnSpc>
                <a:spcPct val="90000"/>
              </a:lnSpc>
              <a:buClr>
                <a:srgbClr val="000000"/>
              </a:buClr>
              <a:buFont typeface="Wingdings" pitchFamily="2" charset="2"/>
              <a:buChar char="Ø"/>
            </a:pPr>
            <a:r>
              <a:rPr lang="tr-TR" sz="2400" dirty="0"/>
              <a:t>Grup veya akran değerlendirmesi, öğrencilerin oluşturduğu küçük grupların iş birliği içerisinde, ortak öğrenme amaçlarını en üst düzeyde gerçekleştirmek amacı ile çalışma esnasında ortaya koydukları performans ve çalışma sonundaki ürünü değerlendirmek amacı ile yapılan değerlendirmelerdir.</a:t>
            </a:r>
          </a:p>
          <a:p>
            <a:pPr algn="just">
              <a:lnSpc>
                <a:spcPct val="90000"/>
              </a:lnSpc>
              <a:buClr>
                <a:srgbClr val="000000"/>
              </a:buClr>
              <a:buNone/>
            </a:pPr>
            <a:endParaRPr lang="tr-TR" sz="2400" dirty="0"/>
          </a:p>
          <a:p>
            <a:pPr algn="just">
              <a:lnSpc>
                <a:spcPct val="90000"/>
              </a:lnSpc>
              <a:buClr>
                <a:srgbClr val="000000"/>
              </a:buClr>
              <a:buFont typeface="Wingdings" pitchFamily="2" charset="2"/>
              <a:buChar char="Ø"/>
            </a:pPr>
            <a:r>
              <a:rPr lang="tr-TR" sz="2400" dirty="0"/>
              <a:t>Grup veya akran değerlendirme çalışmalarının gerçekçi ve güvenilir olabilmesi için öğretmenler, hangi niteliklerin nasıl değerlendirileceği, değerlendirme yapılırken hangi özelliklere bakılması gerektiği gibi konuları önceden öğrencileri ile tartışmalı ve onlarla ortak bir noktaya varmalıdır. Aksi takdirde öğrencilerin yaptıkları değerlendirmeler arasında büyük farklılıklar oluşur.</a:t>
            </a:r>
          </a:p>
        </p:txBody>
      </p:sp>
    </p:spTree>
    <p:extLst>
      <p:ext uri="{BB962C8B-B14F-4D97-AF65-F5344CB8AC3E}">
        <p14:creationId xmlns:p14="http://schemas.microsoft.com/office/powerpoint/2010/main" val="77435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1881158" y="428604"/>
            <a:ext cx="8358246" cy="4500594"/>
          </a:xfrm>
        </p:spPr>
        <p:txBody>
          <a:bodyPr/>
          <a:lstStyle/>
          <a:p>
            <a:pPr algn="just">
              <a:buClr>
                <a:srgbClr val="000000"/>
              </a:buClr>
            </a:pPr>
            <a:r>
              <a:rPr lang="tr-TR" sz="2600" dirty="0"/>
              <a:t>Öğrencilerin kendilerine olan güvenlerinin artmasını sağlar.</a:t>
            </a:r>
          </a:p>
          <a:p>
            <a:pPr algn="just">
              <a:buClr>
                <a:srgbClr val="000000"/>
              </a:buClr>
            </a:pPr>
            <a:r>
              <a:rPr lang="tr-TR" sz="2600" dirty="0"/>
              <a:t>Öğrenciler,arkadaşlarının çalışmalarındaki yeterlik düzeylerini değerlendirirken kendilerinin eleştirel düşünme becerileri gelişir.</a:t>
            </a:r>
          </a:p>
          <a:p>
            <a:pPr algn="just">
              <a:buClr>
                <a:srgbClr val="000000"/>
              </a:buClr>
            </a:pPr>
            <a:r>
              <a:rPr lang="tr-TR" sz="2600" dirty="0"/>
              <a:t>Değerlendirmeye temel oluşturan beceri ve ölçütlerin saptanması konusunda öğrenciye bakış açısı sağlar.</a:t>
            </a:r>
          </a:p>
        </p:txBody>
      </p:sp>
      <p:pic>
        <p:nvPicPr>
          <p:cNvPr id="249860" name="Picture 4" descr="MCj034334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376" y="5013326"/>
            <a:ext cx="1755775" cy="162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1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0" name="Rectangle 10"/>
          <p:cNvSpPr>
            <a:spLocks noGrp="1" noChangeArrowheads="1"/>
          </p:cNvSpPr>
          <p:nvPr>
            <p:ph type="title"/>
          </p:nvPr>
        </p:nvSpPr>
        <p:spPr/>
        <p:txBody>
          <a:bodyPr/>
          <a:lstStyle/>
          <a:p>
            <a:r>
              <a:rPr lang="tr-TR" sz="2400" b="1" dirty="0"/>
              <a:t>AKRAN DEĞERLENDİRME FORMU</a:t>
            </a:r>
            <a:br>
              <a:rPr lang="tr-TR" sz="2400" b="1" dirty="0"/>
            </a:br>
            <a:endParaRPr lang="tr-TR" sz="2400" b="1" dirty="0"/>
          </a:p>
        </p:txBody>
      </p:sp>
      <p:graphicFrame>
        <p:nvGraphicFramePr>
          <p:cNvPr id="250891" name="Object 11"/>
          <p:cNvGraphicFramePr>
            <a:graphicFrameLocks noGrp="1" noChangeAspect="1"/>
          </p:cNvGraphicFramePr>
          <p:nvPr>
            <p:ph idx="1"/>
          </p:nvPr>
        </p:nvGraphicFramePr>
        <p:xfrm>
          <a:off x="3465513" y="1981200"/>
          <a:ext cx="5260975" cy="3886200"/>
        </p:xfrm>
        <a:graphic>
          <a:graphicData uri="http://schemas.openxmlformats.org/presentationml/2006/ole">
            <mc:AlternateContent xmlns:mc="http://schemas.openxmlformats.org/markup-compatibility/2006">
              <mc:Choice xmlns:v="urn:schemas-microsoft-com:vml" Requires="v">
                <p:oleObj spid="_x0000_s1042" name="Belge" r:id="rId3" imgW="5901089" imgH="4358532" progId="Word.Document.8">
                  <p:embed/>
                </p:oleObj>
              </mc:Choice>
              <mc:Fallback>
                <p:oleObj name="Belge" r:id="rId3" imgW="5901089" imgH="4358532" progId="Word.Document.8">
                  <p:embed/>
                  <p:pic>
                    <p:nvPicPr>
                      <p:cNvPr id="25089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513" y="1981200"/>
                        <a:ext cx="5260975" cy="38862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376876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836613"/>
            <a:ext cx="7010400" cy="4786312"/>
          </a:xfrm>
          <a:prstGeom prst="rect">
            <a:avLst/>
          </a:prstGeom>
          <a:solidFill>
            <a:srgbClr val="FFFF99"/>
          </a:solidFill>
        </p:spPr>
      </p:pic>
    </p:spTree>
    <p:extLst>
      <p:ext uri="{BB962C8B-B14F-4D97-AF65-F5344CB8AC3E}">
        <p14:creationId xmlns:p14="http://schemas.microsoft.com/office/powerpoint/2010/main" val="288232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796834" y="0"/>
            <a:ext cx="10607040" cy="1143000"/>
          </a:xfrm>
        </p:spPr>
        <p:txBody>
          <a:bodyPr/>
          <a:lstStyle/>
          <a:p>
            <a:r>
              <a:rPr lang="tr-TR" sz="2800" b="1" i="1" dirty="0">
                <a:solidFill>
                  <a:srgbClr val="FF0000"/>
                </a:solidFill>
                <a:effectLst>
                  <a:outerShdw blurRad="38100" dist="38100" dir="2700000" algn="tl">
                    <a:srgbClr val="000000">
                      <a:alpha val="43137"/>
                    </a:srgbClr>
                  </a:outerShdw>
                </a:effectLst>
              </a:rPr>
              <a:t>KENDİ KENDİNİ </a:t>
            </a:r>
            <a:r>
              <a:rPr lang="tr-TR" sz="2800" b="1" i="1" dirty="0" smtClean="0">
                <a:solidFill>
                  <a:srgbClr val="FF0000"/>
                </a:solidFill>
                <a:effectLst>
                  <a:outerShdw blurRad="38100" dist="38100" dir="2700000" algn="tl">
                    <a:srgbClr val="000000">
                      <a:alpha val="43137"/>
                    </a:srgbClr>
                  </a:outerShdw>
                </a:effectLst>
              </a:rPr>
              <a:t>DEĞERLENDİRME  (ÖZ </a:t>
            </a:r>
            <a:r>
              <a:rPr lang="tr-TR" sz="2800" b="1" i="1" dirty="0">
                <a:solidFill>
                  <a:srgbClr val="FF0000"/>
                </a:solidFill>
                <a:effectLst>
                  <a:outerShdw blurRad="38100" dist="38100" dir="2700000" algn="tl">
                    <a:srgbClr val="000000">
                      <a:alpha val="43137"/>
                    </a:srgbClr>
                  </a:outerShdw>
                </a:effectLst>
              </a:rPr>
              <a:t>DEĞERLENDİRME)</a:t>
            </a:r>
          </a:p>
        </p:txBody>
      </p:sp>
      <p:sp>
        <p:nvSpPr>
          <p:cNvPr id="258051" name="Rectangle 3"/>
          <p:cNvSpPr>
            <a:spLocks noGrp="1" noChangeArrowheads="1"/>
          </p:cNvSpPr>
          <p:nvPr>
            <p:ph idx="1"/>
          </p:nvPr>
        </p:nvSpPr>
        <p:spPr>
          <a:xfrm>
            <a:off x="1524001" y="981075"/>
            <a:ext cx="8766175" cy="4497388"/>
          </a:xfrm>
        </p:spPr>
        <p:txBody>
          <a:bodyPr/>
          <a:lstStyle/>
          <a:p>
            <a:pPr algn="just">
              <a:lnSpc>
                <a:spcPct val="90000"/>
              </a:lnSpc>
              <a:buClr>
                <a:srgbClr val="000000"/>
              </a:buClr>
              <a:buFont typeface="Wingdings" pitchFamily="2" charset="2"/>
              <a:buChar char="Ø"/>
            </a:pPr>
            <a:r>
              <a:rPr lang="tr-TR" sz="2400" dirty="0"/>
              <a:t>Kendi kendini değerlendirme,öğrencilerin öğretim süreci içinde gerçekleştirdikleri çalışmaları ve bu çalışmalar neticesinde ulaştıkları öğrenme durumlarıyla ilişkili olarak kendilerini değerlendirmeleridir. Bu sayede öğrenciler öğretmenle birlikte değerlendirme sürecine katılmakta ve kendi çalışmalarına eleştirel olarak yaklaşabilmektedirler.</a:t>
            </a:r>
          </a:p>
          <a:p>
            <a:pPr algn="just">
              <a:lnSpc>
                <a:spcPct val="90000"/>
              </a:lnSpc>
              <a:buClr>
                <a:srgbClr val="000000"/>
              </a:buClr>
              <a:buFont typeface="Wingdings" pitchFamily="2" charset="2"/>
              <a:buChar char="Ø"/>
            </a:pPr>
            <a:r>
              <a:rPr lang="tr-TR" sz="2400" dirty="0"/>
              <a:t> Bireylerin kendi çalışmalarına ve öğrenme durumlarına ilişkin yapacakları değerlendirme çalışmalarının güvenilirliği, değerlendirmeye tabi tutulacak özelliğin değerlendirilmesinde  kullanılacak kriterlerle yakından ilişkilidir. Bu amaçla kriterleri içeren dereceleme ve puanlama ölçekleri hazırlanarak güvenilir değerlendirmeler yapılması, hangi kriterlerin ne düzeyde karşılandığının belirlenmesi, eksikliklerin saptanması vb. ile mümkün olabilmektedir. Dereceleme ölçeklenirken öğrencilerin yazılı ve sözlü öz eleştirilerinden yararlanılabilir.</a:t>
            </a:r>
          </a:p>
        </p:txBody>
      </p:sp>
      <p:pic>
        <p:nvPicPr>
          <p:cNvPr id="258052" name="Picture 4" descr="MMj0283641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64738" y="5430838"/>
            <a:ext cx="703262" cy="142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9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altLang="en-US" smtClean="0">
                <a:solidFill>
                  <a:schemeClr val="bg2"/>
                </a:solidFill>
              </a:rPr>
              <a:t>GÖZLEM NEDİR?</a:t>
            </a:r>
          </a:p>
        </p:txBody>
      </p:sp>
      <p:sp>
        <p:nvSpPr>
          <p:cNvPr id="18435" name="Rectangle 3"/>
          <p:cNvSpPr>
            <a:spLocks noGrp="1" noChangeArrowheads="1"/>
          </p:cNvSpPr>
          <p:nvPr>
            <p:ph type="body" idx="1"/>
          </p:nvPr>
        </p:nvSpPr>
        <p:spPr>
          <a:xfrm>
            <a:off x="295700" y="1476232"/>
            <a:ext cx="11509613" cy="5156579"/>
          </a:xfrm>
        </p:spPr>
        <p:txBody>
          <a:bodyPr/>
          <a:lstStyle/>
          <a:p>
            <a:pPr algn="just" eaLnBrk="1" hangingPunct="1"/>
            <a:r>
              <a:rPr lang="tr-TR" altLang="en-US" sz="2800" dirty="0"/>
              <a:t>Herhangi bir bilgiye ulaşmak amacıyla, bazı kayıt yöntemleri kullanarak; kişilerin veya varlıkların doğal ortamlarında izlenmesine, olayın tanımlanmasına, nasıl gerçekleştiğinin belirlenmesine, söylenilenlerin dinlenmesine, nicelik ve niteliğinin ortaya konulmasına gözlem denir</a:t>
            </a:r>
            <a:r>
              <a:rPr lang="tr-TR" altLang="en-US" sz="2800" dirty="0" smtClean="0"/>
              <a:t>.</a:t>
            </a:r>
            <a:endParaRPr lang="en-US" altLang="en-US" sz="2800" dirty="0" smtClean="0"/>
          </a:p>
          <a:p>
            <a:pPr algn="just" eaLnBrk="1" hangingPunct="1"/>
            <a:r>
              <a:rPr lang="tr-TR" altLang="en-US" sz="2800" dirty="0" smtClean="0"/>
              <a:t>İlk </a:t>
            </a:r>
            <a:r>
              <a:rPr lang="tr-TR" altLang="en-US" sz="2800" dirty="0"/>
              <a:t>adım gözlemin amacını saptamaktır. Bundan sonra kimlerin, hangi davranışlarının gözleneceği sorusu cevaplanır. Bu sorular cevaplandıktan sonra, gözlemin kimler tarafından, nerede ve nasıl yapılacağı; gözlem sonuçlarının nasıl kaydedileceği kararlaştırılır</a:t>
            </a:r>
            <a:r>
              <a:rPr lang="tr-TR" altLang="en-US" sz="2800" dirty="0" smtClean="0"/>
              <a:t>.</a:t>
            </a:r>
            <a:endParaRPr lang="en-US" altLang="en-US" sz="2800" dirty="0" smtClean="0"/>
          </a:p>
          <a:p>
            <a:pPr algn="just" eaLnBrk="1" hangingPunct="1"/>
            <a:r>
              <a:rPr lang="tr-TR" altLang="en-US" sz="2800" dirty="0"/>
              <a:t>Öğretmen, öğrencinin herhangi bir davranışı ne sıklıkta ve hangi düzeyde gerçekleştirdiğini gözlemleyip puanlandırabilir.</a:t>
            </a:r>
          </a:p>
          <a:p>
            <a:pPr algn="just" eaLnBrk="1" hangingPunct="1"/>
            <a:endParaRPr lang="tr-TR" altLang="en-US" sz="2800" dirty="0"/>
          </a:p>
          <a:p>
            <a:pPr algn="just" eaLnBrk="1" hangingPunct="1"/>
            <a:endParaRPr lang="tr-TR" altLang="en-US" sz="2800" dirty="0"/>
          </a:p>
        </p:txBody>
      </p:sp>
    </p:spTree>
    <p:extLst>
      <p:ext uri="{BB962C8B-B14F-4D97-AF65-F5344CB8AC3E}">
        <p14:creationId xmlns:p14="http://schemas.microsoft.com/office/powerpoint/2010/main" val="3925967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2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2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2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992314" y="0"/>
            <a:ext cx="8226425" cy="1143000"/>
          </a:xfrm>
        </p:spPr>
        <p:txBody>
          <a:bodyPr/>
          <a:lstStyle/>
          <a:p>
            <a:r>
              <a:rPr lang="tr-TR" sz="2400" b="1" dirty="0"/>
              <a:t>Öğrencinin Kendisini Değerlendirmesinin Avantajları</a:t>
            </a:r>
          </a:p>
        </p:txBody>
      </p:sp>
      <p:sp>
        <p:nvSpPr>
          <p:cNvPr id="259075" name="Rectangle 3"/>
          <p:cNvSpPr>
            <a:spLocks noGrp="1" noChangeArrowheads="1"/>
          </p:cNvSpPr>
          <p:nvPr>
            <p:ph idx="1"/>
          </p:nvPr>
        </p:nvSpPr>
        <p:spPr>
          <a:xfrm>
            <a:off x="1738282" y="765176"/>
            <a:ext cx="8715436" cy="5592783"/>
          </a:xfrm>
        </p:spPr>
        <p:txBody>
          <a:bodyPr/>
          <a:lstStyle/>
          <a:p>
            <a:pPr marL="609600" indent="-609600">
              <a:lnSpc>
                <a:spcPct val="90000"/>
              </a:lnSpc>
              <a:buClr>
                <a:srgbClr val="000000"/>
              </a:buClr>
              <a:buFont typeface="Wingdings" pitchFamily="2" charset="2"/>
              <a:buAutoNum type="arabicPeriod"/>
            </a:pPr>
            <a:r>
              <a:rPr lang="tr-TR" sz="2000" dirty="0"/>
              <a:t>Bireyin kendi yeteneklerini kendilerinin keşfetmelerine yardımcı olan bir yaklaşımdır.</a:t>
            </a:r>
          </a:p>
          <a:p>
            <a:pPr marL="609600" indent="-609600">
              <a:lnSpc>
                <a:spcPct val="90000"/>
              </a:lnSpc>
              <a:buClr>
                <a:srgbClr val="000000"/>
              </a:buClr>
              <a:buFont typeface="Wingdings" pitchFamily="2" charset="2"/>
              <a:buAutoNum type="arabicPeriod"/>
            </a:pPr>
            <a:r>
              <a:rPr lang="tr-TR" sz="2000" dirty="0"/>
              <a:t>Öğrencilerin kendi güçlü ve zayıf yönlerini tanımalarına yardım eder.</a:t>
            </a:r>
          </a:p>
          <a:p>
            <a:pPr marL="609600" indent="-609600">
              <a:lnSpc>
                <a:spcPct val="90000"/>
              </a:lnSpc>
              <a:buClr>
                <a:srgbClr val="000000"/>
              </a:buClr>
              <a:buFont typeface="Wingdings" pitchFamily="2" charset="2"/>
              <a:buAutoNum type="arabicPeriod"/>
            </a:pPr>
            <a:r>
              <a:rPr lang="tr-TR" sz="2000" dirty="0"/>
              <a:t>Öğrencilere değerlendirme sürecinin bir parçası oldukları duygusunu verir.</a:t>
            </a:r>
          </a:p>
          <a:p>
            <a:pPr marL="609600" indent="-609600">
              <a:lnSpc>
                <a:spcPct val="90000"/>
              </a:lnSpc>
              <a:buClr>
                <a:srgbClr val="000000"/>
              </a:buClr>
              <a:buFont typeface="Wingdings" pitchFamily="2" charset="2"/>
              <a:buAutoNum type="arabicPeriod"/>
            </a:pPr>
            <a:r>
              <a:rPr lang="tr-TR" sz="2000" dirty="0"/>
              <a:t>Öğrencilerin motivasyonunu arttırır.</a:t>
            </a:r>
          </a:p>
          <a:p>
            <a:pPr marL="609600" indent="-609600">
              <a:lnSpc>
                <a:spcPct val="90000"/>
              </a:lnSpc>
              <a:buClr>
                <a:srgbClr val="000000"/>
              </a:buClr>
              <a:buFont typeface="Wingdings" pitchFamily="2" charset="2"/>
              <a:buAutoNum type="arabicPeriod"/>
            </a:pPr>
            <a:r>
              <a:rPr lang="tr-TR" sz="2000" dirty="0"/>
              <a:t>Öğrencilerin kendi öğrenmeleri konusunda sorumluluk almaları yönünde cesaretlendirir.</a:t>
            </a:r>
          </a:p>
          <a:p>
            <a:pPr marL="609600" indent="-609600">
              <a:lnSpc>
                <a:spcPct val="90000"/>
              </a:lnSpc>
              <a:buClr>
                <a:srgbClr val="000000"/>
              </a:buClr>
              <a:buFont typeface="Wingdings" pitchFamily="2" charset="2"/>
              <a:buAutoNum type="arabicPeriod"/>
            </a:pPr>
            <a:r>
              <a:rPr lang="tr-TR" sz="2000" dirty="0"/>
              <a:t>Kendilerini eleştirme yetilerini geliştirir.</a:t>
            </a:r>
          </a:p>
          <a:p>
            <a:pPr marL="609600" indent="-609600">
              <a:lnSpc>
                <a:spcPct val="90000"/>
              </a:lnSpc>
              <a:buClr>
                <a:srgbClr val="000000"/>
              </a:buClr>
              <a:buFont typeface="Wingdings" pitchFamily="2" charset="2"/>
              <a:buAutoNum type="arabicPeriod"/>
            </a:pPr>
            <a:r>
              <a:rPr lang="tr-TR" sz="2000" dirty="0"/>
              <a:t>Öğrencilerin değişik durumlarda davranışlarını kontrol altına almalarını sağlar.</a:t>
            </a:r>
          </a:p>
          <a:p>
            <a:pPr marL="609600" indent="-609600">
              <a:lnSpc>
                <a:spcPct val="90000"/>
              </a:lnSpc>
              <a:buClr>
                <a:srgbClr val="000000"/>
              </a:buClr>
              <a:buNone/>
            </a:pPr>
            <a:r>
              <a:rPr lang="tr-TR" sz="2000" dirty="0">
                <a:solidFill>
                  <a:schemeClr val="tx2"/>
                </a:solidFill>
              </a:rPr>
              <a:t>    </a:t>
            </a:r>
            <a:r>
              <a:rPr lang="tr-TR" sz="2400" b="1" dirty="0">
                <a:solidFill>
                  <a:schemeClr val="tx2"/>
                </a:solidFill>
              </a:rPr>
              <a:t>Öğrencinin Kendisini Değerlendirmesinin Dezavantajları</a:t>
            </a:r>
          </a:p>
          <a:p>
            <a:pPr marL="609600" indent="-609600">
              <a:lnSpc>
                <a:spcPct val="90000"/>
              </a:lnSpc>
              <a:buClr>
                <a:srgbClr val="000000"/>
              </a:buClr>
              <a:buFont typeface="Wingdings" pitchFamily="2" charset="2"/>
              <a:buAutoNum type="arabicPeriod"/>
            </a:pPr>
            <a:r>
              <a:rPr lang="tr-TR" sz="2000" dirty="0"/>
              <a:t>Genellikle kendi performanslarını değerlendirirken yanlılığın varlığı söz konusu olabilir.</a:t>
            </a:r>
          </a:p>
          <a:p>
            <a:pPr marL="609600" indent="-609600">
              <a:lnSpc>
                <a:spcPct val="90000"/>
              </a:lnSpc>
              <a:buClr>
                <a:srgbClr val="000000"/>
              </a:buClr>
              <a:buFont typeface="Wingdings" pitchFamily="2" charset="2"/>
              <a:buAutoNum type="arabicPeriod"/>
            </a:pPr>
            <a:r>
              <a:rPr lang="tr-TR" sz="2000" dirty="0"/>
              <a:t>Başlangıçta kendini değerlendirme, öğrencilerin deneyimsizliği nedeniyle yanılgılara neden olabilir.</a:t>
            </a:r>
          </a:p>
        </p:txBody>
      </p:sp>
    </p:spTree>
    <p:extLst>
      <p:ext uri="{BB962C8B-B14F-4D97-AF65-F5344CB8AC3E}">
        <p14:creationId xmlns:p14="http://schemas.microsoft.com/office/powerpoint/2010/main" val="191436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tr-TR" sz="2400" b="1" dirty="0"/>
              <a:t>Kendi Kendini Değerlendirme Kapsamında Yer Alabilecek Çalışma Örnekleri</a:t>
            </a:r>
          </a:p>
        </p:txBody>
      </p:sp>
      <p:sp>
        <p:nvSpPr>
          <p:cNvPr id="260099" name="Rectangle 3"/>
          <p:cNvSpPr>
            <a:spLocks noGrp="1" noChangeArrowheads="1"/>
          </p:cNvSpPr>
          <p:nvPr>
            <p:ph idx="1"/>
          </p:nvPr>
        </p:nvSpPr>
        <p:spPr>
          <a:xfrm>
            <a:off x="1524001" y="1598614"/>
            <a:ext cx="9143999" cy="4687907"/>
          </a:xfrm>
        </p:spPr>
        <p:txBody>
          <a:bodyPr/>
          <a:lstStyle/>
          <a:p>
            <a:pPr algn="just">
              <a:lnSpc>
                <a:spcPct val="90000"/>
              </a:lnSpc>
              <a:buClr>
                <a:srgbClr val="000000"/>
              </a:buClr>
            </a:pPr>
            <a:r>
              <a:rPr lang="tr-TR" sz="2400" dirty="0"/>
              <a:t>Proje çalışmaları ve bunların sunumlarının değerlendirilmesi.</a:t>
            </a:r>
          </a:p>
          <a:p>
            <a:pPr algn="just">
              <a:lnSpc>
                <a:spcPct val="90000"/>
              </a:lnSpc>
              <a:buClr>
                <a:srgbClr val="000000"/>
              </a:buClr>
            </a:pPr>
            <a:r>
              <a:rPr lang="tr-TR" sz="2400" dirty="0"/>
              <a:t>Araştırma raporları ve bunların sunumlarının değerlendirilmesi.</a:t>
            </a:r>
          </a:p>
          <a:p>
            <a:pPr algn="just">
              <a:lnSpc>
                <a:spcPct val="90000"/>
              </a:lnSpc>
              <a:buClr>
                <a:srgbClr val="000000"/>
              </a:buClr>
            </a:pPr>
            <a:r>
              <a:rPr lang="tr-TR" sz="2400" dirty="0"/>
              <a:t>Deney çalışmaları, posterler, yazılı ve sözlü anlatım becerileri, resim, sergi vb. etkinliklerin değerlendirilmesi.</a:t>
            </a:r>
          </a:p>
          <a:p>
            <a:pPr algn="just">
              <a:lnSpc>
                <a:spcPct val="90000"/>
              </a:lnSpc>
              <a:buClr>
                <a:srgbClr val="000000"/>
              </a:buClr>
            </a:pPr>
            <a:r>
              <a:rPr lang="tr-TR" sz="2400" dirty="0"/>
              <a:t>Akranların ürettiği ürünler ile bireyin kendi ürettiği ürünlerin karşılaştırılmasına dayalı değerlendirmeler.</a:t>
            </a:r>
          </a:p>
          <a:p>
            <a:pPr algn="just">
              <a:lnSpc>
                <a:spcPct val="90000"/>
              </a:lnSpc>
              <a:buClr>
                <a:srgbClr val="000000"/>
              </a:buClr>
            </a:pPr>
            <a:r>
              <a:rPr lang="tr-TR" sz="2400" dirty="0"/>
              <a:t>Akranların çalışmalarına yönelik tartışmalar ve önerilerde bulunabilme.</a:t>
            </a:r>
          </a:p>
          <a:p>
            <a:pPr algn="just">
              <a:lnSpc>
                <a:spcPct val="90000"/>
              </a:lnSpc>
              <a:buClr>
                <a:srgbClr val="000000"/>
              </a:buClr>
            </a:pPr>
            <a:r>
              <a:rPr lang="tr-TR" sz="2400" dirty="0"/>
              <a:t>Bireyin kendi öğrenme eksiklikleri hakkında bilgi vermesi.</a:t>
            </a:r>
          </a:p>
        </p:txBody>
      </p:sp>
    </p:spTree>
    <p:extLst>
      <p:ext uri="{BB962C8B-B14F-4D97-AF65-F5344CB8AC3E}">
        <p14:creationId xmlns:p14="http://schemas.microsoft.com/office/powerpoint/2010/main" val="175691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992314" y="0"/>
            <a:ext cx="8226425" cy="1143000"/>
          </a:xfrm>
        </p:spPr>
        <p:txBody>
          <a:bodyPr/>
          <a:lstStyle/>
          <a:p>
            <a:r>
              <a:rPr lang="tr-TR" sz="2400" b="1"/>
              <a:t>ÖZ DEĞERLENDİRME-1</a:t>
            </a:r>
          </a:p>
        </p:txBody>
      </p:sp>
      <p:sp>
        <p:nvSpPr>
          <p:cNvPr id="261123" name="Rectangle 3"/>
          <p:cNvSpPr>
            <a:spLocks noGrp="1" noChangeArrowheads="1"/>
          </p:cNvSpPr>
          <p:nvPr>
            <p:ph idx="1"/>
          </p:nvPr>
        </p:nvSpPr>
        <p:spPr>
          <a:xfrm>
            <a:off x="1847850" y="692150"/>
            <a:ext cx="8299450" cy="5949950"/>
          </a:xfrm>
          <a:solidFill>
            <a:schemeClr val="tx1"/>
          </a:solidFill>
          <a:ln>
            <a:solidFill>
              <a:schemeClr val="tx1"/>
            </a:solidFill>
            <a:miter lim="800000"/>
            <a:headEnd/>
            <a:tailEnd/>
          </a:ln>
        </p:spPr>
        <p:txBody>
          <a:bodyPr/>
          <a:lstStyle/>
          <a:p>
            <a:pPr>
              <a:lnSpc>
                <a:spcPct val="80000"/>
              </a:lnSpc>
              <a:buFont typeface="Wingdings" pitchFamily="2" charset="2"/>
              <a:buNone/>
            </a:pPr>
            <a:r>
              <a:rPr lang="tr-TR" sz="1800">
                <a:solidFill>
                  <a:schemeClr val="bg1"/>
                </a:solidFill>
                <a:effectLst>
                  <a:outerShdw blurRad="38100" dist="38100" dir="2700000" algn="tl">
                    <a:srgbClr val="FFFFFF"/>
                  </a:outerShdw>
                </a:effectLst>
              </a:rPr>
              <a:t>Adı ve Soyadı: …………</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Sınıfı              : …………</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No                  : …………</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Bu deneyde neler gözlemledim?</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Bu deney sonunda neler öğrendim?</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Deneyde başarılı olduğum bölümler?</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Deneyde en çok zorlandığım bölümler?</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Deney sonunda hangi sonuçlara ulaştım?</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Bu deneyi tekrar yapsaydım şu şekilde yapardım:</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a:p>
            <a:pPr>
              <a:lnSpc>
                <a:spcPct val="80000"/>
              </a:lnSpc>
              <a:buFont typeface="Wingdings" pitchFamily="2" charset="2"/>
              <a:buNone/>
            </a:pPr>
            <a:r>
              <a:rPr lang="tr-TR" sz="1800">
                <a:solidFill>
                  <a:schemeClr val="bg1"/>
                </a:solidFill>
                <a:effectLst>
                  <a:outerShdw blurRad="38100" dist="38100" dir="2700000" algn="tl">
                    <a:srgbClr val="FFFFFF"/>
                  </a:outerShdw>
                </a:effectLst>
              </a:rPr>
              <a:t>……………………………………………………………………………..</a:t>
            </a:r>
          </a:p>
        </p:txBody>
      </p:sp>
    </p:spTree>
    <p:extLst>
      <p:ext uri="{BB962C8B-B14F-4D97-AF65-F5344CB8AC3E}">
        <p14:creationId xmlns:p14="http://schemas.microsoft.com/office/powerpoint/2010/main" val="409033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tr-TR" sz="2400" b="1"/>
              <a:t>PORTFOLYO (ÜRÜN SEÇKİ DOSYASI)</a:t>
            </a:r>
          </a:p>
        </p:txBody>
      </p:sp>
      <p:sp>
        <p:nvSpPr>
          <p:cNvPr id="265219" name="Rectangle 3"/>
          <p:cNvSpPr>
            <a:spLocks noGrp="1" noChangeArrowheads="1"/>
          </p:cNvSpPr>
          <p:nvPr>
            <p:ph idx="1"/>
          </p:nvPr>
        </p:nvSpPr>
        <p:spPr>
          <a:xfrm>
            <a:off x="1524001" y="1598614"/>
            <a:ext cx="9001155" cy="4473593"/>
          </a:xfrm>
        </p:spPr>
        <p:txBody>
          <a:bodyPr/>
          <a:lstStyle/>
          <a:p>
            <a:pPr algn="just">
              <a:buClr>
                <a:srgbClr val="000000"/>
              </a:buClr>
              <a:buFont typeface="Wingdings" pitchFamily="2" charset="2"/>
              <a:buChar char="Ø"/>
            </a:pPr>
            <a:r>
              <a:rPr lang="tr-TR" sz="2400" dirty="0" err="1"/>
              <a:t>Portfolyo</a:t>
            </a:r>
            <a:r>
              <a:rPr lang="tr-TR" sz="2400" dirty="0"/>
              <a:t>, öğrencinin belirli bir amaç için yaptığı çalışmaların veya görevlerin toplandığı,öğrencinin dönem veya yıl içindeki gayretini ve başarılarını yansıtan bireysel bir koleksiyondur. </a:t>
            </a:r>
          </a:p>
          <a:p>
            <a:pPr algn="just">
              <a:buClr>
                <a:srgbClr val="000000"/>
              </a:buClr>
              <a:buFont typeface="Wingdings" pitchFamily="2" charset="2"/>
              <a:buChar char="Ø"/>
            </a:pPr>
            <a:r>
              <a:rPr lang="tr-TR" sz="2400" dirty="0"/>
              <a:t>Genel olarak bir </a:t>
            </a:r>
            <a:r>
              <a:rPr lang="tr-TR" sz="2400" dirty="0" err="1"/>
              <a:t>portfolyo</a:t>
            </a:r>
            <a:r>
              <a:rPr lang="tr-TR" sz="2400" dirty="0"/>
              <a:t> hazırlamak için öğrenciler “özgeçmiş, ürünler ve yansıtma” bölümlerini oluşturmalıdırlar.</a:t>
            </a:r>
          </a:p>
          <a:p>
            <a:pPr algn="just">
              <a:buClr>
                <a:srgbClr val="000000"/>
              </a:buClr>
              <a:buFontTx/>
              <a:buChar char="•"/>
            </a:pPr>
            <a:r>
              <a:rPr lang="tr-TR" sz="2400" dirty="0"/>
              <a:t>Özgeçmiş: Bu kısım öğrencinin ortaya koyduğu çalışmaların hangi aşamalardan geçtiğini yansıtır.</a:t>
            </a:r>
          </a:p>
          <a:p>
            <a:pPr algn="just">
              <a:buClr>
                <a:srgbClr val="000000"/>
              </a:buClr>
              <a:buFontTx/>
              <a:buChar char="•"/>
            </a:pPr>
            <a:r>
              <a:rPr lang="tr-TR" sz="2400" dirty="0"/>
              <a:t>Ürünler: </a:t>
            </a:r>
            <a:r>
              <a:rPr lang="tr-TR" sz="2400" dirty="0" err="1"/>
              <a:t>Portfolyo</a:t>
            </a:r>
            <a:r>
              <a:rPr lang="tr-TR" sz="2400" dirty="0"/>
              <a:t> içinde tarafından konulan tüm çalışmaları kapsar.</a:t>
            </a:r>
          </a:p>
          <a:p>
            <a:pPr algn="just">
              <a:buClr>
                <a:srgbClr val="000000"/>
              </a:buClr>
              <a:buFontTx/>
              <a:buChar char="•"/>
            </a:pPr>
            <a:r>
              <a:rPr lang="tr-TR" sz="2400" dirty="0"/>
              <a:t>Yansıtma: Öğrenci yaptığı çalışmaların bir ölçüde muhakemesini yapmak amacıyla kendisi ile ilgili görüşlerini yansıtır.</a:t>
            </a:r>
          </a:p>
        </p:txBody>
      </p:sp>
      <p:pic>
        <p:nvPicPr>
          <p:cNvPr id="265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3676" y="285728"/>
            <a:ext cx="15843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08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881159" y="0"/>
            <a:ext cx="8226425" cy="1143000"/>
          </a:xfrm>
        </p:spPr>
        <p:txBody>
          <a:bodyPr/>
          <a:lstStyle/>
          <a:p>
            <a:r>
              <a:rPr lang="tr-TR" sz="2800" b="1" dirty="0"/>
              <a:t>ÖĞRENCİ ÜRÜN DOSYASI ÇEŞİTLERİ</a:t>
            </a:r>
          </a:p>
        </p:txBody>
      </p:sp>
      <p:sp>
        <p:nvSpPr>
          <p:cNvPr id="266243" name="Rectangle 3"/>
          <p:cNvSpPr>
            <a:spLocks noGrp="1" noChangeArrowheads="1"/>
          </p:cNvSpPr>
          <p:nvPr>
            <p:ph idx="1"/>
          </p:nvPr>
        </p:nvSpPr>
        <p:spPr>
          <a:xfrm>
            <a:off x="1524001" y="928671"/>
            <a:ext cx="8929717" cy="5572163"/>
          </a:xfrm>
        </p:spPr>
        <p:txBody>
          <a:bodyPr/>
          <a:lstStyle/>
          <a:p>
            <a:pPr marL="609600" indent="-609600" algn="just">
              <a:lnSpc>
                <a:spcPct val="80000"/>
              </a:lnSpc>
              <a:buClr>
                <a:srgbClr val="000000"/>
              </a:buClr>
              <a:buFont typeface="Wingdings" pitchFamily="2" charset="2"/>
              <a:buChar char="Ø"/>
            </a:pPr>
            <a:r>
              <a:rPr lang="tr-TR" sz="2300" b="1" i="1" u="sng" dirty="0">
                <a:effectLst/>
              </a:rPr>
              <a:t>Sergileme Tipi Öğrenci Ürün Dosyası</a:t>
            </a:r>
            <a:r>
              <a:rPr lang="tr-TR" sz="2300" b="1" dirty="0">
                <a:effectLst/>
              </a:rPr>
              <a:t>:</a:t>
            </a:r>
            <a:r>
              <a:rPr lang="tr-TR" sz="2300" dirty="0">
                <a:effectLst/>
              </a:rPr>
              <a:t> Öğrencilerin yaptıkları en iyi ürünlerden, yani öğrencinin kendini en iyi yansıttığına inandığı çalışmalardan oluşur. Henüz tamamlanmamış çalışmaları kapsamaz. Genellikle görsel ve performansa dayalı sanatlarda kullanılır. Daha çok sonuç ya da ürün değerlendirme amacıyla kullanılır, not vermek için uygun bir seçenek değildir.</a:t>
            </a:r>
          </a:p>
          <a:p>
            <a:pPr marL="609600" indent="-609600" algn="just">
              <a:lnSpc>
                <a:spcPct val="80000"/>
              </a:lnSpc>
              <a:buClr>
                <a:srgbClr val="000000"/>
              </a:buClr>
              <a:buNone/>
            </a:pPr>
            <a:r>
              <a:rPr lang="tr-TR" sz="2300" dirty="0">
                <a:effectLst/>
              </a:rPr>
              <a:t> </a:t>
            </a:r>
          </a:p>
          <a:p>
            <a:pPr marL="609600" indent="-609600" algn="just">
              <a:lnSpc>
                <a:spcPct val="80000"/>
              </a:lnSpc>
              <a:buClr>
                <a:srgbClr val="000000"/>
              </a:buClr>
              <a:buFont typeface="Wingdings" pitchFamily="2" charset="2"/>
              <a:buChar char="Ø"/>
            </a:pPr>
            <a:r>
              <a:rPr lang="tr-TR" sz="2300" b="1" i="1" u="sng" dirty="0">
                <a:effectLst/>
              </a:rPr>
              <a:t>Değerlendirme Tipi Öğrenci Ürün Dosyası</a:t>
            </a:r>
            <a:r>
              <a:rPr lang="tr-TR" sz="2300" b="1" dirty="0">
                <a:effectLst/>
              </a:rPr>
              <a:t>: </a:t>
            </a:r>
            <a:r>
              <a:rPr lang="tr-TR" sz="2300" dirty="0">
                <a:effectLst/>
              </a:rPr>
              <a:t>Belirli bir amaç doğrultusunda öğrenci gelişiminin izlenmesi söz konusudur. Öğrencinin ve öğretmenin sonraki öğrenme etkinliklerini hazırlamasına yardımcı olur. Kapsamlı değerlendirmeler için kullanılabilir. Daha çok sonuç ya da ürün değerlendirmede kullanılır.</a:t>
            </a:r>
          </a:p>
          <a:p>
            <a:pPr marL="609600" indent="-609600" algn="just">
              <a:lnSpc>
                <a:spcPct val="80000"/>
              </a:lnSpc>
              <a:buClr>
                <a:srgbClr val="000000"/>
              </a:buClr>
              <a:buFont typeface="Wingdings" pitchFamily="2" charset="2"/>
              <a:buChar char="Ø"/>
            </a:pPr>
            <a:endParaRPr lang="tr-TR" sz="2300" dirty="0">
              <a:effectLst/>
            </a:endParaRPr>
          </a:p>
          <a:p>
            <a:pPr marL="609600" indent="-609600" algn="just">
              <a:lnSpc>
                <a:spcPct val="80000"/>
              </a:lnSpc>
              <a:buClr>
                <a:srgbClr val="000000"/>
              </a:buClr>
              <a:buFont typeface="Wingdings" pitchFamily="2" charset="2"/>
              <a:buChar char="Ø"/>
            </a:pPr>
            <a:r>
              <a:rPr lang="tr-TR" sz="2300" b="1" i="1" u="sng" dirty="0">
                <a:effectLst/>
              </a:rPr>
              <a:t>Çalışma Tipi Öğrenci Ürün Dosyası: </a:t>
            </a:r>
            <a:r>
              <a:rPr lang="tr-TR" sz="2300" dirty="0">
                <a:effectLst/>
              </a:rPr>
              <a:t>Öğretmen ve öğrenciye süreci beraber ölçme ve değerlendirme fırsatı sunar.Sadece biten değil devam eden çalışma örneklerini de kapsayabilir. Bu tip </a:t>
            </a:r>
            <a:r>
              <a:rPr lang="tr-TR" sz="2300" dirty="0" err="1">
                <a:effectLst/>
              </a:rPr>
              <a:t>portfolyolar</a:t>
            </a:r>
            <a:r>
              <a:rPr lang="tr-TR" sz="2300" dirty="0">
                <a:effectLst/>
              </a:rPr>
              <a:t> süreç odaklı </a:t>
            </a:r>
            <a:r>
              <a:rPr lang="tr-TR" sz="2300" dirty="0" err="1">
                <a:effectLst/>
              </a:rPr>
              <a:t>portfolyo</a:t>
            </a:r>
            <a:r>
              <a:rPr lang="tr-TR" sz="2300" dirty="0">
                <a:effectLst/>
              </a:rPr>
              <a:t> olarak da düşünülebilir.</a:t>
            </a:r>
          </a:p>
          <a:p>
            <a:pPr marL="609600" indent="-609600">
              <a:lnSpc>
                <a:spcPct val="80000"/>
              </a:lnSpc>
              <a:buClr>
                <a:srgbClr val="000000"/>
              </a:buClr>
              <a:buFont typeface="Wingdings" pitchFamily="2" charset="2"/>
              <a:buChar char="Ø"/>
            </a:pPr>
            <a:endParaRPr lang="tr-TR" sz="1800" dirty="0"/>
          </a:p>
        </p:txBody>
      </p:sp>
    </p:spTree>
    <p:extLst>
      <p:ext uri="{BB962C8B-B14F-4D97-AF65-F5344CB8AC3E}">
        <p14:creationId xmlns:p14="http://schemas.microsoft.com/office/powerpoint/2010/main" val="2917249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992314" y="0"/>
            <a:ext cx="8226425" cy="1143000"/>
          </a:xfrm>
        </p:spPr>
        <p:txBody>
          <a:bodyPr/>
          <a:lstStyle/>
          <a:p>
            <a:r>
              <a:rPr lang="tr-TR" sz="2800" b="1" dirty="0"/>
              <a:t>Öğrenci Ürün Dosyası Hazırlanmasının Amaçları</a:t>
            </a:r>
          </a:p>
        </p:txBody>
      </p:sp>
      <p:sp>
        <p:nvSpPr>
          <p:cNvPr id="267267" name="Rectangle 3"/>
          <p:cNvSpPr>
            <a:spLocks noGrp="1" noChangeArrowheads="1"/>
          </p:cNvSpPr>
          <p:nvPr>
            <p:ph idx="1"/>
          </p:nvPr>
        </p:nvSpPr>
        <p:spPr>
          <a:xfrm>
            <a:off x="1524000" y="1428737"/>
            <a:ext cx="8799484" cy="5903913"/>
          </a:xfrm>
        </p:spPr>
        <p:txBody>
          <a:bodyPr/>
          <a:lstStyle/>
          <a:p>
            <a:pPr marL="358775" lvl="2" indent="0" algn="just"/>
            <a:r>
              <a:rPr lang="tr-TR" dirty="0"/>
              <a:t>Öğrencinin gelişimini kanıtlarla ve daha sağlıklı </a:t>
            </a:r>
            <a:r>
              <a:rPr lang="tr-TR" dirty="0" smtClean="0"/>
              <a:t>izleyebilmek</a:t>
            </a:r>
          </a:p>
          <a:p>
            <a:pPr marL="358775" lvl="2" indent="0" algn="just"/>
            <a:endParaRPr lang="tr-TR" dirty="0"/>
          </a:p>
          <a:p>
            <a:pPr marL="358775" lvl="2" indent="0" algn="just"/>
            <a:r>
              <a:rPr lang="tr-TR" dirty="0"/>
              <a:t>Öğrencinin kendi gelişimini izlemesine fırsat vermek ve kendi kendini değerlendirme becerisi </a:t>
            </a:r>
            <a:r>
              <a:rPr lang="tr-TR" dirty="0" smtClean="0"/>
              <a:t>kazandırmak</a:t>
            </a:r>
          </a:p>
          <a:p>
            <a:pPr marL="358775" lvl="2" indent="0" algn="just"/>
            <a:endParaRPr lang="tr-TR" dirty="0"/>
          </a:p>
          <a:p>
            <a:pPr marL="358775" lvl="2" indent="0" algn="just"/>
            <a:r>
              <a:rPr lang="tr-TR" dirty="0"/>
              <a:t>Öğrencinin öz disiplin ve sorumluluk bilincini </a:t>
            </a:r>
            <a:r>
              <a:rPr lang="tr-TR" dirty="0" smtClean="0"/>
              <a:t>geliştirmek</a:t>
            </a:r>
          </a:p>
          <a:p>
            <a:pPr marL="358775" lvl="2" indent="0" algn="just"/>
            <a:endParaRPr lang="tr-TR" dirty="0"/>
          </a:p>
          <a:p>
            <a:pPr marL="358775" lvl="2" indent="0" algn="just"/>
            <a:r>
              <a:rPr lang="tr-TR" dirty="0"/>
              <a:t>Öğrencinin gerçekte ne öğrendiğini ortaya koymak ve gelecekteki öğrenmelerine ışık </a:t>
            </a:r>
            <a:r>
              <a:rPr lang="tr-TR" dirty="0" smtClean="0"/>
              <a:t>tutmak</a:t>
            </a:r>
          </a:p>
          <a:p>
            <a:pPr marL="358775" lvl="2" indent="0" algn="just"/>
            <a:endParaRPr lang="tr-TR" dirty="0"/>
          </a:p>
          <a:p>
            <a:pPr marL="358775" lvl="2" indent="0" algn="just"/>
            <a:r>
              <a:rPr lang="tr-TR" dirty="0"/>
              <a:t>Bir sonraki yıllara öğrenci ile ilgili bilgilerin aktarılmasını </a:t>
            </a:r>
            <a:r>
              <a:rPr lang="tr-TR" dirty="0" smtClean="0"/>
              <a:t>sağlamak</a:t>
            </a:r>
            <a:endParaRPr lang="tr-TR" dirty="0"/>
          </a:p>
        </p:txBody>
      </p:sp>
    </p:spTree>
    <p:extLst>
      <p:ext uri="{BB962C8B-B14F-4D97-AF65-F5344CB8AC3E}">
        <p14:creationId xmlns:p14="http://schemas.microsoft.com/office/powerpoint/2010/main" val="95610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38282" y="214290"/>
            <a:ext cx="8715436" cy="6286544"/>
          </a:xfrm>
        </p:spPr>
        <p:txBody>
          <a:bodyPr/>
          <a:lstStyle/>
          <a:p>
            <a:pPr marL="358775" lvl="2" indent="0" algn="just"/>
            <a:r>
              <a:rPr lang="tr-TR" dirty="0" smtClean="0"/>
              <a:t>Öğretmene eğitsel konularda kararlar vermede yardımcı olmak</a:t>
            </a:r>
          </a:p>
          <a:p>
            <a:pPr marL="358775" lvl="2" indent="0" algn="just"/>
            <a:endParaRPr lang="tr-TR" dirty="0" smtClean="0"/>
          </a:p>
          <a:p>
            <a:pPr marL="358775" lvl="2" indent="0" algn="just"/>
            <a:r>
              <a:rPr lang="tr-TR" dirty="0" smtClean="0"/>
              <a:t>Velilerle iletişimi, onlardan “katılım ve geri bildirim almak yoluyla kolaylaştırmak</a:t>
            </a:r>
          </a:p>
          <a:p>
            <a:pPr marL="358775" lvl="2" indent="0" algn="just"/>
            <a:endParaRPr lang="tr-TR" dirty="0" smtClean="0"/>
          </a:p>
          <a:p>
            <a:pPr marL="358775" lvl="2" indent="0" algn="just"/>
            <a:r>
              <a:rPr lang="tr-TR" dirty="0" smtClean="0"/>
              <a:t>Yazma,okuma ve düşünme becerileri arasında bağlantı sağlamak</a:t>
            </a:r>
          </a:p>
          <a:p>
            <a:pPr marL="358775" lvl="2" indent="0" algn="just"/>
            <a:endParaRPr lang="tr-TR" dirty="0" smtClean="0"/>
          </a:p>
          <a:p>
            <a:pPr marL="358775" lvl="2" indent="0" algn="just"/>
            <a:r>
              <a:rPr lang="tr-TR" dirty="0" smtClean="0"/>
              <a:t>Öğrencilerin yeteneklerini sergilemek ve ilgi alanlarını geliştirmek,</a:t>
            </a:r>
          </a:p>
          <a:p>
            <a:pPr marL="358775" lvl="2" indent="0" algn="just">
              <a:buNone/>
            </a:pPr>
            <a:endParaRPr lang="tr-TR" dirty="0" smtClean="0"/>
          </a:p>
          <a:p>
            <a:pPr marL="358775" lvl="2" indent="0" algn="just"/>
            <a:r>
              <a:rPr lang="tr-TR" dirty="0" smtClean="0"/>
              <a:t>Öğrencilerin arkadaşlarının gelişimini izleyerek birbirlerine yardımcı olmalarını sağlamak ve böylelikle gelecekte yapacakları ekip çalışmalarına başlangıç yapmak</a:t>
            </a:r>
          </a:p>
          <a:p>
            <a:endParaRPr lang="tr-TR" dirty="0"/>
          </a:p>
        </p:txBody>
      </p:sp>
    </p:spTree>
    <p:extLst>
      <p:ext uri="{BB962C8B-B14F-4D97-AF65-F5344CB8AC3E}">
        <p14:creationId xmlns:p14="http://schemas.microsoft.com/office/powerpoint/2010/main" val="304928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847851" y="0"/>
            <a:ext cx="8226425" cy="1143000"/>
          </a:xfrm>
        </p:spPr>
        <p:txBody>
          <a:bodyPr/>
          <a:lstStyle/>
          <a:p>
            <a:r>
              <a:rPr lang="tr-TR" sz="2600" b="1" dirty="0"/>
              <a:t>Öğrenci Ürün Dosyası Neleri İçerir?</a:t>
            </a:r>
          </a:p>
        </p:txBody>
      </p:sp>
      <p:sp>
        <p:nvSpPr>
          <p:cNvPr id="268291" name="Rectangle 3"/>
          <p:cNvSpPr>
            <a:spLocks noGrp="1" noChangeArrowheads="1"/>
          </p:cNvSpPr>
          <p:nvPr>
            <p:ph idx="1"/>
          </p:nvPr>
        </p:nvSpPr>
        <p:spPr>
          <a:xfrm>
            <a:off x="1738283" y="928670"/>
            <a:ext cx="8431213" cy="5689600"/>
          </a:xfrm>
        </p:spPr>
        <p:txBody>
          <a:bodyPr/>
          <a:lstStyle/>
          <a:p>
            <a:pPr algn="just">
              <a:lnSpc>
                <a:spcPct val="80000"/>
              </a:lnSpc>
            </a:pPr>
            <a:r>
              <a:rPr lang="tr-TR" sz="2400" b="1" dirty="0"/>
              <a:t>Öğretmen tarafından hazırlanan rehber</a:t>
            </a:r>
          </a:p>
          <a:p>
            <a:pPr algn="just">
              <a:lnSpc>
                <a:spcPct val="80000"/>
              </a:lnSpc>
            </a:pPr>
            <a:r>
              <a:rPr lang="tr-TR" sz="2400" b="1" dirty="0"/>
              <a:t>Öğrencilerin yazılmış ödevleri (taslak ya da bitmiş parçaları)</a:t>
            </a:r>
          </a:p>
          <a:p>
            <a:pPr algn="just">
              <a:lnSpc>
                <a:spcPct val="80000"/>
              </a:lnSpc>
            </a:pPr>
            <a:r>
              <a:rPr lang="tr-TR" sz="2400" b="1" dirty="0"/>
              <a:t>Her ürünün dosyaya konulmasının nedeni</a:t>
            </a:r>
          </a:p>
          <a:p>
            <a:pPr algn="just">
              <a:lnSpc>
                <a:spcPct val="80000"/>
              </a:lnSpc>
            </a:pPr>
            <a:r>
              <a:rPr lang="tr-TR" sz="2400" b="1" dirty="0"/>
              <a:t>Yapılan her çalışmanın değerlendirilmesi ile ilgili dereceli puanlama anahtarı, kontrol listesi ya da öz değerlendirme formları gibi araçlar</a:t>
            </a:r>
          </a:p>
          <a:p>
            <a:pPr algn="just">
              <a:lnSpc>
                <a:spcPct val="80000"/>
              </a:lnSpc>
            </a:pPr>
            <a:r>
              <a:rPr lang="tr-TR" sz="2400" b="1" dirty="0"/>
              <a:t>Okuduğu bilimsel yazılar/makaleler,bu makalelerden ne anlaşıldığını gösteren şemalar veya makalenin kritiği</a:t>
            </a:r>
          </a:p>
          <a:p>
            <a:pPr algn="just">
              <a:lnSpc>
                <a:spcPct val="80000"/>
              </a:lnSpc>
            </a:pPr>
            <a:r>
              <a:rPr lang="tr-TR" sz="2400" b="1" dirty="0"/>
              <a:t>Araştırmalar,problemler ve stratejiler</a:t>
            </a:r>
          </a:p>
          <a:p>
            <a:pPr algn="just">
              <a:lnSpc>
                <a:spcPct val="80000"/>
              </a:lnSpc>
            </a:pPr>
            <a:r>
              <a:rPr lang="tr-TR" sz="2400" b="1" dirty="0"/>
              <a:t>Verilen ödev problemlerinin veya araştırma sorularının yazılı açıklamalarını içeren çözümleri</a:t>
            </a:r>
          </a:p>
          <a:p>
            <a:pPr algn="just">
              <a:lnSpc>
                <a:spcPct val="80000"/>
              </a:lnSpc>
            </a:pPr>
            <a:r>
              <a:rPr lang="tr-TR" sz="2400" b="1" dirty="0"/>
              <a:t>Öğrencinin söz konusu dersi öğrenmek için hazırladığı tablolar ve/veya grafikler</a:t>
            </a:r>
          </a:p>
        </p:txBody>
      </p:sp>
    </p:spTree>
    <p:extLst>
      <p:ext uri="{BB962C8B-B14F-4D97-AF65-F5344CB8AC3E}">
        <p14:creationId xmlns:p14="http://schemas.microsoft.com/office/powerpoint/2010/main" val="334386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38282" y="214290"/>
            <a:ext cx="8715436" cy="6643710"/>
          </a:xfrm>
        </p:spPr>
        <p:txBody>
          <a:bodyPr/>
          <a:lstStyle/>
          <a:p>
            <a:pPr>
              <a:lnSpc>
                <a:spcPct val="80000"/>
              </a:lnSpc>
            </a:pPr>
            <a:r>
              <a:rPr lang="tr-TR" sz="2400" b="1" dirty="0"/>
              <a:t>Öğrencinin o hafta işlenen konunun ya da bir kavramın daha önceki konularla,kavramlarla ve /veya günlük hayatla ilişkisini anlattığı bilimsel yazılar</a:t>
            </a:r>
          </a:p>
          <a:p>
            <a:pPr>
              <a:lnSpc>
                <a:spcPct val="80000"/>
              </a:lnSpc>
            </a:pPr>
            <a:r>
              <a:rPr lang="tr-TR" sz="2400" b="1" dirty="0"/>
              <a:t>Öğrencilerin okul dışında yapabilecekleri deneyler ve sonuçların yorumu</a:t>
            </a:r>
          </a:p>
          <a:p>
            <a:pPr>
              <a:lnSpc>
                <a:spcPct val="80000"/>
              </a:lnSpc>
            </a:pPr>
            <a:r>
              <a:rPr lang="tr-TR" sz="2400" b="1" dirty="0"/>
              <a:t>Deney raporları,grup ödevleri,kavram haritaları</a:t>
            </a:r>
          </a:p>
          <a:p>
            <a:pPr>
              <a:lnSpc>
                <a:spcPct val="80000"/>
              </a:lnSpc>
            </a:pPr>
            <a:r>
              <a:rPr lang="tr-TR" sz="2400" b="1" dirty="0"/>
              <a:t>Öğrencilerin alan gezileri sonucu yaptığı çıkarımlar</a:t>
            </a:r>
          </a:p>
          <a:p>
            <a:pPr>
              <a:lnSpc>
                <a:spcPct val="80000"/>
              </a:lnSpc>
            </a:pPr>
            <a:r>
              <a:rPr lang="tr-TR" sz="2400" b="1" dirty="0"/>
              <a:t>Öğrencinin takip ettiği yolların izlenmesi amacıyla,yaptığı bir projenin veya herhangi bir çalışmasının aşamasını gösteren materyaller</a:t>
            </a:r>
          </a:p>
          <a:p>
            <a:pPr>
              <a:lnSpc>
                <a:spcPct val="80000"/>
              </a:lnSpc>
            </a:pPr>
            <a:r>
              <a:rPr lang="tr-TR" sz="2400" b="1" dirty="0"/>
              <a:t>Video, kaset ve ses kasetleri ya da </a:t>
            </a:r>
            <a:r>
              <a:rPr lang="tr-TR" sz="2400" b="1" dirty="0" err="1"/>
              <a:t>cd’ler</a:t>
            </a:r>
            <a:endParaRPr lang="tr-TR" sz="2400" b="1" dirty="0"/>
          </a:p>
          <a:p>
            <a:pPr>
              <a:lnSpc>
                <a:spcPct val="80000"/>
              </a:lnSpc>
            </a:pPr>
            <a:r>
              <a:rPr lang="tr-TR" sz="2400" b="1" dirty="0"/>
              <a:t>Öğretmen kontrol listeleri</a:t>
            </a:r>
          </a:p>
          <a:p>
            <a:pPr>
              <a:lnSpc>
                <a:spcPct val="80000"/>
              </a:lnSpc>
            </a:pPr>
            <a:r>
              <a:rPr lang="tr-TR" sz="2400" b="1" dirty="0"/>
              <a:t>Öğrencinin ilgilerini açığa çıkarmayı sağlayan, kazanmış olduğu becerileri vurgulayan, onu </a:t>
            </a:r>
            <a:r>
              <a:rPr lang="tr-TR" sz="2400" b="1" dirty="0" err="1"/>
              <a:t>onore</a:t>
            </a:r>
            <a:r>
              <a:rPr lang="tr-TR" sz="2400" b="1" dirty="0"/>
              <a:t> edici fotoğraflar.</a:t>
            </a:r>
          </a:p>
          <a:p>
            <a:pPr>
              <a:lnSpc>
                <a:spcPct val="80000"/>
              </a:lnSpc>
            </a:pPr>
            <a:r>
              <a:rPr lang="tr-TR" sz="2400" b="1" dirty="0"/>
              <a:t>Öğretmenin öğrencinin çalışması için yazdığı </a:t>
            </a:r>
            <a:r>
              <a:rPr lang="tr-TR" sz="2400" b="1" dirty="0" err="1"/>
              <a:t>anektodlar</a:t>
            </a:r>
            <a:r>
              <a:rPr lang="tr-TR" sz="2400" b="1" dirty="0"/>
              <a:t>, ya da çalışma üzerine eklenen notlar.</a:t>
            </a:r>
          </a:p>
          <a:p>
            <a:endParaRPr lang="tr-TR" dirty="0"/>
          </a:p>
        </p:txBody>
      </p:sp>
    </p:spTree>
    <p:extLst>
      <p:ext uri="{BB962C8B-B14F-4D97-AF65-F5344CB8AC3E}">
        <p14:creationId xmlns:p14="http://schemas.microsoft.com/office/powerpoint/2010/main" val="272844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992314" y="0"/>
            <a:ext cx="8226425" cy="1143000"/>
          </a:xfrm>
        </p:spPr>
        <p:txBody>
          <a:bodyPr/>
          <a:lstStyle/>
          <a:p>
            <a:pPr algn="just"/>
            <a:r>
              <a:rPr lang="tr-TR" sz="2800" b="1" dirty="0"/>
              <a:t>Öğrenci Ürün Dosyasının Değerlendirilmesi</a:t>
            </a:r>
          </a:p>
        </p:txBody>
      </p:sp>
      <p:sp>
        <p:nvSpPr>
          <p:cNvPr id="269315" name="Rectangle 3"/>
          <p:cNvSpPr>
            <a:spLocks noGrp="1" noChangeArrowheads="1"/>
          </p:cNvSpPr>
          <p:nvPr>
            <p:ph idx="1"/>
          </p:nvPr>
        </p:nvSpPr>
        <p:spPr>
          <a:xfrm>
            <a:off x="1524001" y="981075"/>
            <a:ext cx="8929717" cy="5091131"/>
          </a:xfrm>
        </p:spPr>
        <p:txBody>
          <a:bodyPr/>
          <a:lstStyle/>
          <a:p>
            <a:pPr algn="just">
              <a:lnSpc>
                <a:spcPct val="90000"/>
              </a:lnSpc>
              <a:buClr>
                <a:srgbClr val="000000"/>
              </a:buClr>
              <a:buFont typeface="Wingdings" pitchFamily="2" charset="2"/>
              <a:buChar char="Ø"/>
            </a:pPr>
            <a:r>
              <a:rPr lang="tr-TR" sz="2400" dirty="0"/>
              <a:t>Öğrenci ürün dosyasının değerlendirilmesinde genel olarak bir sınıflama cetveli olan dereceleme ölçekleri (puanlama yönergeleri) kullanılır. Eğer ürün dosyasında farklı türde materyaller yer alıyorsa her biri için ayrı puanlama planı yapılmalıdır ve tüm ürün dosyası için verilen puanın yüzde kaçını oluşturduğu belirtilmelidir. </a:t>
            </a:r>
          </a:p>
          <a:p>
            <a:pPr algn="just">
              <a:lnSpc>
                <a:spcPct val="90000"/>
              </a:lnSpc>
              <a:buClr>
                <a:srgbClr val="000000"/>
              </a:buClr>
              <a:buFont typeface="Wingdings" pitchFamily="2" charset="2"/>
              <a:buChar char="Ø"/>
            </a:pPr>
            <a:r>
              <a:rPr lang="tr-TR" sz="2400" dirty="0"/>
              <a:t>Önceden belirlenmiş zamanlarda öğretmen ve öğrenci dosyayı gözden geçirir. Genelde önce öğretmen inceler,öğrenciyle beraber tartışır. Bu buluşmaların amaçlarından birisi de bir sonraki hedeflerin ne olacağı ve bunun öğrenci ürün dosyasına  nasıl yansıyacağıdır. Bu görüşmelerde, öğretmen öğrenciden “yaptığı çalışma için takip ettiği işlemi”,”ne öğrendiğini”, “ne kazandığını”, “ürün dosyası için neden o çalışmayı seçtiğini”, “ne gibi soruları ya da sorunları olduğunu”, “yaptığı bu çalışmanın kendisine nasıl bir katkıda bulunduğunu”, “yaptığı çalışmayı tekrar etmesi gerekseydi neyi değiştireceğini” anlatmasını isteyebilir.</a:t>
            </a:r>
          </a:p>
        </p:txBody>
      </p:sp>
    </p:spTree>
    <p:extLst>
      <p:ext uri="{BB962C8B-B14F-4D97-AF65-F5344CB8AC3E}">
        <p14:creationId xmlns:p14="http://schemas.microsoft.com/office/powerpoint/2010/main" val="332448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254758" y="457200"/>
            <a:ext cx="7674591" cy="634621"/>
          </a:xfrm>
        </p:spPr>
        <p:txBody>
          <a:bodyPr/>
          <a:lstStyle/>
          <a:p>
            <a:pPr eaLnBrk="1" hangingPunct="1"/>
            <a:r>
              <a:rPr lang="en-US" altLang="en-US" sz="3200" dirty="0">
                <a:solidFill>
                  <a:schemeClr val="bg2"/>
                </a:solidFill>
              </a:rPr>
              <a:t>	</a:t>
            </a:r>
            <a:r>
              <a:rPr lang="tr-TR" altLang="en-US" sz="3200" dirty="0" smtClean="0">
                <a:solidFill>
                  <a:schemeClr val="bg2"/>
                </a:solidFill>
              </a:rPr>
              <a:t>GÖZLEMİN YARARLARI</a:t>
            </a:r>
          </a:p>
        </p:txBody>
      </p:sp>
      <p:sp>
        <p:nvSpPr>
          <p:cNvPr id="12291" name="2 İçerik Yer Tutucusu"/>
          <p:cNvSpPr>
            <a:spLocks noGrp="1"/>
          </p:cNvSpPr>
          <p:nvPr>
            <p:ph idx="1"/>
          </p:nvPr>
        </p:nvSpPr>
        <p:spPr>
          <a:xfrm>
            <a:off x="254758" y="1091820"/>
            <a:ext cx="11332191" cy="5390867"/>
          </a:xfrm>
        </p:spPr>
        <p:txBody>
          <a:bodyPr/>
          <a:lstStyle/>
          <a:p>
            <a:pPr algn="just" eaLnBrk="1" hangingPunct="1"/>
            <a:r>
              <a:rPr lang="tr-TR" altLang="en-US" sz="2800" dirty="0"/>
              <a:t>Gözlem, öğrencinin sözleriyle birlikte davranışlarını da gözlemleyebileceğimiz bir tekniktir.</a:t>
            </a:r>
          </a:p>
          <a:p>
            <a:pPr algn="just" eaLnBrk="1" hangingPunct="1"/>
            <a:r>
              <a:rPr lang="tr-TR" altLang="en-US" sz="2800" dirty="0"/>
              <a:t>Gözlem öğrencilerin doğal ortamında gözlenmesine dayandığı için orijinal bilgilerin doğrudan elde edilmesine olanak tanır.</a:t>
            </a:r>
          </a:p>
          <a:p>
            <a:pPr algn="just" eaLnBrk="1" hangingPunct="1"/>
            <a:r>
              <a:rPr lang="tr-TR" altLang="en-US" sz="2800" dirty="0"/>
              <a:t>Tekniğin kullanımı kolay ve maddi bakımdan ekonomiktir</a:t>
            </a:r>
            <a:r>
              <a:rPr lang="tr-TR" altLang="en-US" sz="2800" dirty="0" smtClean="0"/>
              <a:t>.</a:t>
            </a:r>
            <a:endParaRPr lang="en-US" altLang="en-US" sz="2800" dirty="0" smtClean="0"/>
          </a:p>
          <a:p>
            <a:pPr marL="0" indent="0" algn="just" eaLnBrk="1" hangingPunct="1">
              <a:buNone/>
            </a:pPr>
            <a:r>
              <a:rPr lang="en-US" altLang="en-US" sz="2800" dirty="0" smtClean="0">
                <a:solidFill>
                  <a:schemeClr val="bg2"/>
                </a:solidFill>
              </a:rPr>
              <a:t>	</a:t>
            </a:r>
          </a:p>
          <a:p>
            <a:pPr marL="0" indent="0" algn="just" eaLnBrk="1" hangingPunct="1">
              <a:buNone/>
            </a:pPr>
            <a:r>
              <a:rPr lang="en-US" altLang="en-US" sz="2800" b="1" dirty="0">
                <a:solidFill>
                  <a:schemeClr val="bg2"/>
                </a:solidFill>
              </a:rPr>
              <a:t>	</a:t>
            </a:r>
            <a:r>
              <a:rPr lang="tr-TR" altLang="en-US" sz="2800" b="1" dirty="0" smtClean="0">
                <a:solidFill>
                  <a:schemeClr val="bg2"/>
                </a:solidFill>
              </a:rPr>
              <a:t>GÖZLEMİN </a:t>
            </a:r>
            <a:r>
              <a:rPr lang="en-US" altLang="en-US" sz="2800" b="1" dirty="0" smtClean="0">
                <a:solidFill>
                  <a:schemeClr val="bg2"/>
                </a:solidFill>
              </a:rPr>
              <a:t>SINIRLILIK</a:t>
            </a:r>
            <a:r>
              <a:rPr lang="tr-TR" altLang="en-US" sz="2800" b="1" dirty="0" smtClean="0">
                <a:solidFill>
                  <a:schemeClr val="bg2"/>
                </a:solidFill>
              </a:rPr>
              <a:t>LARI</a:t>
            </a:r>
            <a:endParaRPr lang="en-US" altLang="en-US" sz="2800" b="1" dirty="0"/>
          </a:p>
          <a:p>
            <a:pPr algn="just" eaLnBrk="1" hangingPunct="1"/>
            <a:r>
              <a:rPr lang="tr-TR" altLang="en-US" sz="2800" dirty="0"/>
              <a:t>Gözlemlerin uzun zaman alması </a:t>
            </a:r>
          </a:p>
          <a:p>
            <a:pPr algn="just" eaLnBrk="1" hangingPunct="1"/>
            <a:r>
              <a:rPr lang="tr-TR" altLang="en-US" sz="2800" dirty="0"/>
              <a:t>Ölçme değerlendirme amacıyla kullanılacaksa sayısallaştırılması güçtür. Bu sınırlılığı ortadan kaldırabilmek için gözlem formlarından yararlanılır.</a:t>
            </a:r>
          </a:p>
          <a:p>
            <a:pPr algn="just" eaLnBrk="1" hangingPunct="1"/>
            <a:endParaRPr lang="tr-TR" altLang="en-US" sz="2800" dirty="0"/>
          </a:p>
        </p:txBody>
      </p:sp>
    </p:spTree>
    <p:extLst>
      <p:ext uri="{BB962C8B-B14F-4D97-AF65-F5344CB8AC3E}">
        <p14:creationId xmlns:p14="http://schemas.microsoft.com/office/powerpoint/2010/main" val="3450518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992314" y="0"/>
            <a:ext cx="8226425" cy="1143000"/>
          </a:xfrm>
        </p:spPr>
        <p:txBody>
          <a:bodyPr/>
          <a:lstStyle/>
          <a:p>
            <a:r>
              <a:rPr lang="tr-TR" sz="2800" b="1" dirty="0"/>
              <a:t>Öğrenci Ürün Dosyası Kullanımının Dezavantajları</a:t>
            </a:r>
          </a:p>
        </p:txBody>
      </p:sp>
      <p:sp>
        <p:nvSpPr>
          <p:cNvPr id="270339" name="Rectangle 3"/>
          <p:cNvSpPr>
            <a:spLocks noGrp="1" noChangeArrowheads="1"/>
          </p:cNvSpPr>
          <p:nvPr>
            <p:ph idx="1"/>
          </p:nvPr>
        </p:nvSpPr>
        <p:spPr>
          <a:xfrm>
            <a:off x="1524000" y="1052514"/>
            <a:ext cx="9001156" cy="5305445"/>
          </a:xfrm>
        </p:spPr>
        <p:txBody>
          <a:bodyPr/>
          <a:lstStyle/>
          <a:p>
            <a:pPr algn="just">
              <a:lnSpc>
                <a:spcPct val="80000"/>
              </a:lnSpc>
            </a:pPr>
            <a:r>
              <a:rPr lang="tr-TR" sz="2400" dirty="0"/>
              <a:t>Öğretmenin öğrenci ürün dosyasına konulan çalışmalara göre kriter geliştirmesi ve çalışmaları bu kriterlere göre değerlendirmesi zaman alıcıdır.</a:t>
            </a:r>
          </a:p>
          <a:p>
            <a:pPr algn="just">
              <a:lnSpc>
                <a:spcPct val="80000"/>
              </a:lnSpc>
            </a:pPr>
            <a:r>
              <a:rPr lang="tr-TR" sz="2400" dirty="0"/>
              <a:t>Dikkat edilmez ise öğrenci ürün dosyasındaki çalışmaların puanlandırılması düşük güvenilirliğe sebep olabilir.Çoktan seçmeli testlere göre de  güvenilirliği daha düşük ve </a:t>
            </a:r>
            <a:r>
              <a:rPr lang="tr-TR" sz="2400" dirty="0" err="1"/>
              <a:t>subjektiftir</a:t>
            </a:r>
            <a:r>
              <a:rPr lang="tr-TR" sz="2400" dirty="0"/>
              <a:t>.</a:t>
            </a:r>
          </a:p>
          <a:p>
            <a:pPr algn="just">
              <a:lnSpc>
                <a:spcPct val="80000"/>
              </a:lnSpc>
            </a:pPr>
            <a:r>
              <a:rPr lang="tr-TR" sz="2400" dirty="0"/>
              <a:t>İçeriğe karar vermek zordur.Öğrencilerin ürün dosyalarına koyacakları çalışmalar onların performansı hakkında genelleme yapabilme olasılığını düşürebilir.</a:t>
            </a:r>
          </a:p>
          <a:p>
            <a:pPr algn="just">
              <a:lnSpc>
                <a:spcPct val="80000"/>
              </a:lnSpc>
            </a:pPr>
            <a:r>
              <a:rPr lang="tr-TR" sz="2400" dirty="0"/>
              <a:t>Öğrencinin geleneksel ölçme ve değerlendirme teknikleriyle ölçülmeye çalışılan hatırlama temeline dayalı davranışlara ne düzeyde sahip olduğunu ölçme konusunda yetersizdir.</a:t>
            </a:r>
          </a:p>
          <a:p>
            <a:pPr algn="just">
              <a:lnSpc>
                <a:spcPct val="80000"/>
              </a:lnSpc>
            </a:pPr>
            <a:r>
              <a:rPr lang="tr-TR" sz="2400" dirty="0"/>
              <a:t>Hazırlanmış olan öğrenci ürün dosyalarının muhafaza edilmesi konusunda sıkıntılar yaşanabilir.</a:t>
            </a:r>
          </a:p>
          <a:p>
            <a:pPr algn="just">
              <a:lnSpc>
                <a:spcPct val="80000"/>
              </a:lnSpc>
            </a:pPr>
            <a:r>
              <a:rPr lang="tr-TR" sz="2400" dirty="0"/>
              <a:t>Öğrenci velileri bu tekniğe yabancı olduklarından bazı şüpheci tavırlar içinde bulunabilirler.</a:t>
            </a:r>
            <a:r>
              <a:rPr lang="tr-TR" sz="2400" b="1" dirty="0"/>
              <a:t/>
            </a:r>
            <a:br>
              <a:rPr lang="tr-TR" sz="2400" b="1" dirty="0"/>
            </a:br>
            <a:r>
              <a:rPr lang="tr-TR" sz="2000" b="1" dirty="0"/>
              <a:t/>
            </a:r>
            <a:br>
              <a:rPr lang="tr-TR" sz="2000" b="1" dirty="0"/>
            </a:br>
            <a:endParaRPr lang="tr-TR" sz="2000" b="1" dirty="0"/>
          </a:p>
        </p:txBody>
      </p:sp>
    </p:spTree>
    <p:extLst>
      <p:ext uri="{BB962C8B-B14F-4D97-AF65-F5344CB8AC3E}">
        <p14:creationId xmlns:p14="http://schemas.microsoft.com/office/powerpoint/2010/main" val="251851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150642" y="2229411"/>
            <a:ext cx="8458200" cy="1470025"/>
          </a:xfrm>
        </p:spPr>
        <p:txBody>
          <a:bodyPr>
            <a:noAutofit/>
          </a:bodyPr>
          <a:lstStyle/>
          <a:p>
            <a:pPr algn="ctr"/>
            <a:r>
              <a:rPr lang="tr-TR" sz="5400" dirty="0">
                <a:latin typeface="Calibri" pitchFamily="34" charset="0"/>
                <a:cs typeface="Calibri" pitchFamily="34" charset="0"/>
              </a:rPr>
              <a:t>TUTUM ÖLÇEKLERİ</a:t>
            </a:r>
          </a:p>
        </p:txBody>
      </p:sp>
    </p:spTree>
    <p:extLst>
      <p:ext uri="{BB962C8B-B14F-4D97-AF65-F5344CB8AC3E}">
        <p14:creationId xmlns:p14="http://schemas.microsoft.com/office/powerpoint/2010/main" val="167403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rPr>
              <a:t>Tutum nedir?</a:t>
            </a:r>
          </a:p>
        </p:txBody>
      </p:sp>
      <p:sp>
        <p:nvSpPr>
          <p:cNvPr id="4" name="3 İçerik Yer Tutucusu"/>
          <p:cNvSpPr>
            <a:spLocks noGrp="1"/>
          </p:cNvSpPr>
          <p:nvPr>
            <p:ph idx="1"/>
          </p:nvPr>
        </p:nvSpPr>
        <p:spPr>
          <a:xfrm>
            <a:off x="1981200" y="2249424"/>
            <a:ext cx="8721144" cy="2403712"/>
          </a:xfrm>
          <a:prstGeom prst="homePlate">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200" dirty="0">
                <a:solidFill>
                  <a:schemeClr val="tx1"/>
                </a:solidFill>
                <a:cs typeface="Calibri" pitchFamily="34" charset="0"/>
              </a:rPr>
              <a:t>Tutum, bireyin nesnelere, fikirlere, kurumlara, olaylara ve diğer insanlara ilişkin düşünce, duygu ve davranışlarını organize eden bir eğilimdir. </a:t>
            </a:r>
          </a:p>
          <a:p>
            <a:r>
              <a:rPr lang="tr-TR" sz="2200" dirty="0">
                <a:solidFill>
                  <a:schemeClr val="tx1"/>
                </a:solidFill>
                <a:cs typeface="Calibri" pitchFamily="34" charset="0"/>
              </a:rPr>
              <a:t>Bireye aittir; bireyin duygu, düşünce ve davranışlarında tutarlı olmasını sağlar. </a:t>
            </a:r>
          </a:p>
        </p:txBody>
      </p:sp>
    </p:spTree>
    <p:extLst>
      <p:ext uri="{BB962C8B-B14F-4D97-AF65-F5344CB8AC3E}">
        <p14:creationId xmlns:p14="http://schemas.microsoft.com/office/powerpoint/2010/main" val="50955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800" decel="100000"/>
                                        <p:tgtEl>
                                          <p:spTgt spid="4">
                                            <p:txEl>
                                              <p:pRg st="0" end="0"/>
                                            </p:txEl>
                                          </p:spTgt>
                                        </p:tgtEl>
                                      </p:cBhvr>
                                    </p:animEffect>
                                    <p:anim calcmode="lin" valueType="num">
                                      <p:cBhvr>
                                        <p:cTn id="14"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800" decel="100000"/>
                                        <p:tgtEl>
                                          <p:spTgt spid="4">
                                            <p:txEl>
                                              <p:pRg st="1" end="1"/>
                                            </p:txEl>
                                          </p:spTgt>
                                        </p:tgtEl>
                                      </p:cBhvr>
                                    </p:animEffect>
                                    <p:anim calcmode="lin" valueType="num">
                                      <p:cBhvr>
                                        <p:cTn id="22"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0" y="553792"/>
            <a:ext cx="10431887" cy="5834129"/>
          </a:xfrm>
        </p:spPr>
        <p:txBody>
          <a:bodyPr>
            <a:normAutofit fontScale="92500" lnSpcReduction="10000"/>
          </a:bodyPr>
          <a:lstStyle/>
          <a:p>
            <a:pPr>
              <a:buSzPct val="100000"/>
              <a:buFont typeface="Wingdings" pitchFamily="2" charset="2"/>
              <a:buChar char="¢"/>
            </a:pPr>
            <a:r>
              <a:rPr lang="tr-TR" sz="2200" dirty="0" smtClean="0">
                <a:solidFill>
                  <a:schemeClr val="tx1"/>
                </a:solidFill>
                <a:cs typeface="Calibri" pitchFamily="34" charset="0"/>
              </a:rPr>
              <a:t>Öğrencilerin herhangi bir derse yönelik davranışlarını ve hatta o dersteki başarılarını etkileyen en önemli değişkenlerden biri tutumlardır. </a:t>
            </a:r>
          </a:p>
          <a:p>
            <a:pPr>
              <a:buSzPct val="100000"/>
            </a:pPr>
            <a:endParaRPr lang="tr-TR" sz="2200" dirty="0" smtClean="0">
              <a:solidFill>
                <a:schemeClr val="tx1"/>
              </a:solidFill>
              <a:cs typeface="Calibri" pitchFamily="34" charset="0"/>
            </a:endParaRPr>
          </a:p>
          <a:p>
            <a:pPr>
              <a:buSzPct val="100000"/>
              <a:buFont typeface="Wingdings" pitchFamily="2" charset="2"/>
              <a:buChar char="¢"/>
            </a:pPr>
            <a:r>
              <a:rPr lang="en-US" sz="2200" dirty="0" smtClean="0">
                <a:solidFill>
                  <a:schemeClr val="tx1"/>
                </a:solidFill>
                <a:cs typeface="Calibri" pitchFamily="34" charset="0"/>
              </a:rPr>
              <a:t>F</a:t>
            </a:r>
            <a:r>
              <a:rPr lang="tr-TR" sz="2200" dirty="0" smtClean="0">
                <a:solidFill>
                  <a:schemeClr val="tx1"/>
                </a:solidFill>
                <a:cs typeface="Calibri" pitchFamily="34" charset="0"/>
              </a:rPr>
              <a:t>en derslerine yönelik tutum; fen öğrenmeyle ilişkili olaylar</a:t>
            </a:r>
            <a:r>
              <a:rPr lang="en-US" sz="2200" dirty="0" err="1" smtClean="0">
                <a:solidFill>
                  <a:schemeClr val="tx1"/>
                </a:solidFill>
                <a:cs typeface="Calibri" pitchFamily="34" charset="0"/>
              </a:rPr>
              <a:t>ı</a:t>
            </a:r>
            <a:r>
              <a:rPr lang="tr-TR" sz="2200" dirty="0" smtClean="0">
                <a:solidFill>
                  <a:schemeClr val="tx1"/>
                </a:solidFill>
                <a:cs typeface="Calibri" pitchFamily="34" charset="0"/>
              </a:rPr>
              <a:t>, insanlar</a:t>
            </a:r>
            <a:r>
              <a:rPr lang="en-US" sz="2200" dirty="0" err="1" smtClean="0">
                <a:solidFill>
                  <a:schemeClr val="tx1"/>
                </a:solidFill>
                <a:cs typeface="Calibri" pitchFamily="34" charset="0"/>
              </a:rPr>
              <a:t>ı</a:t>
            </a:r>
            <a:r>
              <a:rPr lang="tr-TR" sz="2200" dirty="0" smtClean="0">
                <a:solidFill>
                  <a:schemeClr val="tx1"/>
                </a:solidFill>
                <a:cs typeface="Calibri" pitchFamily="34" charset="0"/>
              </a:rPr>
              <a:t> ve objeleri değerlendirmek için bireylerin öğrendiği hisler olarak tanımla</a:t>
            </a:r>
            <a:r>
              <a:rPr lang="en-US" sz="2200" dirty="0" smtClean="0">
                <a:solidFill>
                  <a:schemeClr val="tx1"/>
                </a:solidFill>
                <a:cs typeface="Calibri" pitchFamily="34" charset="0"/>
              </a:rPr>
              <a:t>n</a:t>
            </a:r>
            <a:r>
              <a:rPr lang="tr-TR" sz="2200" dirty="0" smtClean="0">
                <a:solidFill>
                  <a:schemeClr val="tx1"/>
                </a:solidFill>
                <a:cs typeface="Calibri" pitchFamily="34" charset="0"/>
              </a:rPr>
              <a:t>maktadır. </a:t>
            </a:r>
            <a:endParaRPr lang="en-US" sz="2200" dirty="0" smtClean="0">
              <a:solidFill>
                <a:schemeClr val="tx1"/>
              </a:solidFill>
              <a:cs typeface="Calibri" pitchFamily="34" charset="0"/>
            </a:endParaRPr>
          </a:p>
          <a:p>
            <a:pPr>
              <a:buSzPct val="100000"/>
            </a:pPr>
            <a:endParaRPr lang="en-US" sz="2200" dirty="0" smtClean="0">
              <a:solidFill>
                <a:schemeClr val="tx1"/>
              </a:solidFill>
              <a:cs typeface="Calibri" pitchFamily="34" charset="0"/>
            </a:endParaRPr>
          </a:p>
          <a:p>
            <a:pPr>
              <a:buFont typeface="Wingdings" pitchFamily="2" charset="2"/>
              <a:buChar char="¢"/>
            </a:pPr>
            <a:r>
              <a:rPr lang="tr-TR" dirty="0">
                <a:cs typeface="Calibri" pitchFamily="34" charset="0"/>
              </a:rPr>
              <a:t>Tutum bir objeye karşı zaman içinde gelişir. Bir objeye karşı tutum gelişmemiş ise “tarafsız”; benimseyici ve kabullenici ise “olumlu” olur. </a:t>
            </a:r>
          </a:p>
          <a:p>
            <a:pPr>
              <a:buFont typeface="Wingdings" pitchFamily="2" charset="2"/>
              <a:buChar char="¢"/>
            </a:pPr>
            <a:endParaRPr lang="tr-TR" dirty="0">
              <a:cs typeface="Calibri" pitchFamily="34" charset="0"/>
            </a:endParaRPr>
          </a:p>
          <a:p>
            <a:pPr>
              <a:buFont typeface="Wingdings" pitchFamily="2" charset="2"/>
              <a:buChar char="¢"/>
            </a:pPr>
            <a:r>
              <a:rPr lang="tr-TR" dirty="0">
                <a:cs typeface="Calibri" pitchFamily="34" charset="0"/>
              </a:rPr>
              <a:t>Genellikle, olumlu tutumlar tutum konusu olan derste başarılı olmak, dersin konularına ilgi duymak, konuların önemini görebilmek vb. sonucunda oluşur.</a:t>
            </a:r>
          </a:p>
          <a:p>
            <a:pPr>
              <a:buFont typeface="Wingdings" pitchFamily="2" charset="2"/>
              <a:buChar char="¢"/>
            </a:pPr>
            <a:endParaRPr lang="tr-TR" dirty="0">
              <a:cs typeface="Calibri" pitchFamily="34" charset="0"/>
            </a:endParaRPr>
          </a:p>
          <a:p>
            <a:pPr>
              <a:buFont typeface="Wingdings" pitchFamily="2" charset="2"/>
              <a:buChar char="¢"/>
            </a:pPr>
            <a:r>
              <a:rPr lang="tr-TR" dirty="0">
                <a:cs typeface="Calibri" pitchFamily="34" charset="0"/>
              </a:rPr>
              <a:t>Bir derste başarısız olmak, o dersin öğretmeninden ceza görmek veya diğer bir acı verici yaşantı geçirmek vb. de olumsuz tutumlara neden olur.</a:t>
            </a:r>
          </a:p>
          <a:p>
            <a:pPr>
              <a:buFont typeface="Wingdings" pitchFamily="2" charset="2"/>
              <a:buChar char="¢"/>
            </a:pPr>
            <a:endParaRPr lang="tr-TR" dirty="0">
              <a:cs typeface="Calibri" pitchFamily="34" charset="0"/>
            </a:endParaRPr>
          </a:p>
          <a:p>
            <a:pPr>
              <a:buFont typeface="Wingdings" pitchFamily="2" charset="2"/>
              <a:buChar char="¢"/>
            </a:pPr>
            <a:r>
              <a:rPr lang="tr-TR" sz="2400" b="1" u="sng" dirty="0">
                <a:solidFill>
                  <a:schemeClr val="accent1">
                    <a:lumMod val="75000"/>
                  </a:schemeClr>
                </a:solidFill>
                <a:cs typeface="Calibri" pitchFamily="34" charset="0"/>
              </a:rPr>
              <a:t>Olumlu tutumlar öğrenmeyi kolaylaştırır; olumsuz tutumlar ise öğrenmeye ket vurur. </a:t>
            </a:r>
            <a:r>
              <a:rPr lang="tr-TR" dirty="0">
                <a:cs typeface="Calibri" pitchFamily="34" charset="0"/>
              </a:rPr>
              <a:t>Bu nedenle, öğrenme etkinliklerine rehberlik edilirken, derslere ilişkin tutumların ölçülüp değerlendirilmesi </a:t>
            </a:r>
            <a:r>
              <a:rPr lang="en-US" dirty="0" err="1" smtClean="0">
                <a:cs typeface="Calibri" pitchFamily="34" charset="0"/>
              </a:rPr>
              <a:t>önemlidir</a:t>
            </a:r>
            <a:r>
              <a:rPr lang="tr-TR" dirty="0" smtClean="0">
                <a:cs typeface="Calibri" pitchFamily="34" charset="0"/>
              </a:rPr>
              <a:t>. </a:t>
            </a:r>
            <a:endParaRPr lang="tr-TR" dirty="0">
              <a:cs typeface="Calibri" pitchFamily="34" charset="0"/>
            </a:endParaRPr>
          </a:p>
          <a:p>
            <a:pPr lvl="1">
              <a:buSzPct val="100000"/>
              <a:buFont typeface="Wingdings" pitchFamily="2" charset="2"/>
              <a:buChar char="¢"/>
            </a:pPr>
            <a:endParaRPr lang="tr-TR" dirty="0" smtClean="0">
              <a:solidFill>
                <a:schemeClr val="tx1"/>
              </a:solidFill>
              <a:cs typeface="Calibri" pitchFamily="34" charset="0"/>
            </a:endParaRPr>
          </a:p>
        </p:txBody>
      </p:sp>
    </p:spTree>
    <p:extLst>
      <p:ext uri="{BB962C8B-B14F-4D97-AF65-F5344CB8AC3E}">
        <p14:creationId xmlns:p14="http://schemas.microsoft.com/office/powerpoint/2010/main" val="395812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252584" y="721216"/>
            <a:ext cx="11660373" cy="2647635"/>
          </a:xfrm>
        </p:spPr>
        <p:txBody>
          <a:bodyPr>
            <a:normAutofit/>
          </a:bodyPr>
          <a:lstStyle/>
          <a:p>
            <a:pPr>
              <a:buFont typeface="Wingdings" pitchFamily="2" charset="2"/>
              <a:buChar char="¢"/>
            </a:pPr>
            <a:r>
              <a:rPr lang="tr-TR" sz="2400" b="1" u="sng" dirty="0" smtClean="0">
                <a:solidFill>
                  <a:schemeClr val="accent1">
                    <a:lumMod val="75000"/>
                  </a:schemeClr>
                </a:solidFill>
                <a:latin typeface="Calibri" pitchFamily="34" charset="0"/>
                <a:cs typeface="Calibri" pitchFamily="34" charset="0"/>
              </a:rPr>
              <a:t>Tutumlar </a:t>
            </a:r>
            <a:r>
              <a:rPr lang="tr-TR" sz="2400" b="1" u="sng" dirty="0">
                <a:solidFill>
                  <a:schemeClr val="accent1">
                    <a:lumMod val="75000"/>
                  </a:schemeClr>
                </a:solidFill>
                <a:latin typeface="Calibri" pitchFamily="34" charset="0"/>
                <a:cs typeface="Calibri" pitchFamily="34" charset="0"/>
              </a:rPr>
              <a:t>doğrudan gözlenemez; fakat insanın diğer davranışlarında açığa vurulur.</a:t>
            </a:r>
            <a:endParaRPr lang="tr-TR" dirty="0">
              <a:latin typeface="Calibri" pitchFamily="34" charset="0"/>
              <a:cs typeface="Calibri" pitchFamily="34" charset="0"/>
            </a:endParaRPr>
          </a:p>
          <a:p>
            <a:endParaRPr lang="tr-TR" dirty="0">
              <a:latin typeface="Calibri" pitchFamily="34" charset="0"/>
              <a:cs typeface="Calibri" pitchFamily="34" charset="0"/>
            </a:endParaRPr>
          </a:p>
          <a:p>
            <a:r>
              <a:rPr lang="tr-TR" sz="2200" dirty="0">
                <a:cs typeface="Calibri" pitchFamily="34" charset="0"/>
              </a:rPr>
              <a:t>Örneğin; </a:t>
            </a:r>
            <a:r>
              <a:rPr lang="tr-TR" sz="2200" dirty="0" smtClean="0">
                <a:cs typeface="Calibri" pitchFamily="34" charset="0"/>
              </a:rPr>
              <a:t> </a:t>
            </a:r>
            <a:r>
              <a:rPr lang="tr-TR" sz="2200" dirty="0">
                <a:cs typeface="Calibri" pitchFamily="34" charset="0"/>
              </a:rPr>
              <a:t>Fizik dersine ilişkin tutumlar, fiziği önemli ders olarak görme, fizik konularını sevme; fizik dersinden kaçma, fizik konularıyla ilgilenmeme vb. davranışlarda kendini gösterir.</a:t>
            </a:r>
          </a:p>
          <a:p>
            <a:r>
              <a:rPr lang="tr-TR" sz="2200" dirty="0">
                <a:solidFill>
                  <a:schemeClr val="accent1">
                    <a:lumMod val="75000"/>
                  </a:schemeClr>
                </a:solidFill>
                <a:cs typeface="Calibri" pitchFamily="34" charset="0"/>
              </a:rPr>
              <a:t>   </a:t>
            </a:r>
            <a:r>
              <a:rPr lang="tr-TR" sz="2200" dirty="0">
                <a:cs typeface="Calibri" pitchFamily="34" charset="0"/>
              </a:rPr>
              <a:t>Bu nedenle, tutum ölçülürken insanın bu tür davranışları gözlenip nicelendirilir. </a:t>
            </a:r>
            <a:endParaRPr lang="tr-TR" sz="2200" dirty="0">
              <a:solidFill>
                <a:schemeClr val="accent1">
                  <a:lumMod val="75000"/>
                </a:schemeClr>
              </a:solidFill>
              <a:cs typeface="Calibri" pitchFamily="34" charset="0"/>
            </a:endParaRPr>
          </a:p>
        </p:txBody>
      </p:sp>
    </p:spTree>
    <p:extLst>
      <p:ext uri="{BB962C8B-B14F-4D97-AF65-F5344CB8AC3E}">
        <p14:creationId xmlns:p14="http://schemas.microsoft.com/office/powerpoint/2010/main" val="127271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91544" y="548680"/>
            <a:ext cx="7772400" cy="571504"/>
          </a:xfrm>
        </p:spPr>
        <p:txBody>
          <a:bodyPr/>
          <a:lstStyle/>
          <a:p>
            <a:r>
              <a:rPr lang="en-US" sz="3200" dirty="0">
                <a:latin typeface="Calibri" pitchFamily="34" charset="0"/>
                <a:cs typeface="Calibri" pitchFamily="34" charset="0"/>
              </a:rPr>
              <a:t>P</a:t>
            </a:r>
            <a:r>
              <a:rPr lang="en-US" sz="3200" dirty="0" smtClean="0">
                <a:latin typeface="Calibri" pitchFamily="34" charset="0"/>
                <a:cs typeface="Calibri" pitchFamily="34" charset="0"/>
              </a:rPr>
              <a:t>UANLAMA</a:t>
            </a:r>
            <a:r>
              <a:rPr lang="tr-TR" sz="3200" dirty="0" smtClean="0">
                <a:latin typeface="Calibri" pitchFamily="34" charset="0"/>
                <a:cs typeface="Calibri" pitchFamily="34" charset="0"/>
              </a:rPr>
              <a:t>:</a:t>
            </a:r>
            <a:endParaRPr lang="tr-TR" sz="3200" dirty="0">
              <a:latin typeface="Calibri" pitchFamily="34" charset="0"/>
              <a:cs typeface="Calibri" pitchFamily="34" charset="0"/>
            </a:endParaRPr>
          </a:p>
        </p:txBody>
      </p:sp>
      <p:sp>
        <p:nvSpPr>
          <p:cNvPr id="3" name="2 Metin Yer Tutucusu"/>
          <p:cNvSpPr>
            <a:spLocks noGrp="1"/>
          </p:cNvSpPr>
          <p:nvPr>
            <p:ph type="body" idx="1"/>
          </p:nvPr>
        </p:nvSpPr>
        <p:spPr>
          <a:xfrm>
            <a:off x="1164488" y="3902298"/>
            <a:ext cx="8159816" cy="1159099"/>
          </a:xfrm>
        </p:spPr>
        <p:txBody>
          <a:bodyPr/>
          <a:lstStyle/>
          <a:p>
            <a:endParaRPr lang="tr-TR" u="sng" dirty="0" smtClean="0">
              <a:solidFill>
                <a:schemeClr val="tx1"/>
              </a:solidFill>
              <a:latin typeface="Calibri" pitchFamily="34" charset="0"/>
              <a:cs typeface="Calibri" pitchFamily="34" charset="0"/>
            </a:endParaRPr>
          </a:p>
          <a:p>
            <a:r>
              <a:rPr lang="tr-TR" sz="2200" u="sng" dirty="0" smtClean="0">
                <a:solidFill>
                  <a:schemeClr val="tx1"/>
                </a:solidFill>
                <a:cs typeface="Calibri" pitchFamily="34" charset="0"/>
              </a:rPr>
              <a:t>1: </a:t>
            </a:r>
            <a:r>
              <a:rPr lang="en-US" sz="2200" dirty="0" err="1" smtClean="0">
                <a:solidFill>
                  <a:schemeClr val="tx1"/>
                </a:solidFill>
                <a:cs typeface="Calibri" pitchFamily="34" charset="0"/>
              </a:rPr>
              <a:t>Kimya</a:t>
            </a:r>
            <a:r>
              <a:rPr lang="tr-TR" sz="2200" dirty="0" smtClean="0">
                <a:solidFill>
                  <a:schemeClr val="tx1"/>
                </a:solidFill>
                <a:cs typeface="Calibri" pitchFamily="34" charset="0"/>
              </a:rPr>
              <a:t> çalışmak beni eğlendirir.</a:t>
            </a:r>
          </a:p>
          <a:p>
            <a:r>
              <a:rPr lang="tr-TR" sz="2200" u="sng" dirty="0" smtClean="0">
                <a:solidFill>
                  <a:schemeClr val="tx1"/>
                </a:solidFill>
                <a:cs typeface="Calibri" pitchFamily="34" charset="0"/>
              </a:rPr>
              <a:t>2:</a:t>
            </a:r>
            <a:r>
              <a:rPr lang="en-US" sz="2200" dirty="0" err="1" smtClean="0">
                <a:cs typeface="Calibri" pitchFamily="34" charset="0"/>
              </a:rPr>
              <a:t>Kimya</a:t>
            </a:r>
            <a:r>
              <a:rPr lang="en-US" sz="2200" dirty="0" smtClean="0">
                <a:cs typeface="Calibri" pitchFamily="34" charset="0"/>
              </a:rPr>
              <a:t> </a:t>
            </a:r>
            <a:r>
              <a:rPr lang="en-US" sz="2200" dirty="0" err="1" smtClean="0">
                <a:cs typeface="Calibri" pitchFamily="34" charset="0"/>
              </a:rPr>
              <a:t>konuları</a:t>
            </a:r>
            <a:r>
              <a:rPr lang="en-US" sz="2200" dirty="0" smtClean="0">
                <a:cs typeface="Calibri" pitchFamily="34" charset="0"/>
              </a:rPr>
              <a:t> </a:t>
            </a:r>
            <a:r>
              <a:rPr lang="en-US" sz="2200" dirty="0" err="1" smtClean="0">
                <a:cs typeface="Calibri" pitchFamily="34" charset="0"/>
              </a:rPr>
              <a:t>ilgimi</a:t>
            </a:r>
            <a:r>
              <a:rPr lang="en-US" sz="2200" dirty="0" smtClean="0">
                <a:cs typeface="Calibri" pitchFamily="34" charset="0"/>
              </a:rPr>
              <a:t> </a:t>
            </a:r>
            <a:r>
              <a:rPr lang="en-US" sz="2200" dirty="0" err="1" smtClean="0">
                <a:cs typeface="Calibri" pitchFamily="34" charset="0"/>
              </a:rPr>
              <a:t>çekmiyor</a:t>
            </a:r>
            <a:r>
              <a:rPr lang="en-US" sz="2200" dirty="0" smtClean="0">
                <a:cs typeface="Calibri" pitchFamily="34" charset="0"/>
              </a:rPr>
              <a:t>.</a:t>
            </a:r>
            <a:r>
              <a:rPr lang="tr-TR" sz="2200" dirty="0" smtClean="0">
                <a:solidFill>
                  <a:schemeClr val="tx1"/>
                </a:solidFill>
                <a:cs typeface="Calibri" pitchFamily="34" charset="0"/>
              </a:rPr>
              <a:t> </a:t>
            </a:r>
          </a:p>
          <a:p>
            <a:endParaRPr lang="tr-TR" dirty="0" smtClean="0">
              <a:solidFill>
                <a:schemeClr val="tx1"/>
              </a:solidFill>
              <a:latin typeface="Calibri" pitchFamily="34" charset="0"/>
              <a:cs typeface="Calibri" pitchFamily="34" charset="0"/>
            </a:endParaRPr>
          </a:p>
        </p:txBody>
      </p:sp>
      <p:graphicFrame>
        <p:nvGraphicFramePr>
          <p:cNvPr id="4" name="3 Tablo"/>
          <p:cNvGraphicFramePr>
            <a:graphicFrameLocks noGrp="1"/>
          </p:cNvGraphicFramePr>
          <p:nvPr/>
        </p:nvGraphicFramePr>
        <p:xfrm>
          <a:off x="1919537" y="1268761"/>
          <a:ext cx="8424935" cy="2143139"/>
        </p:xfrm>
        <a:graphic>
          <a:graphicData uri="http://schemas.openxmlformats.org/drawingml/2006/table">
            <a:tbl>
              <a:tblPr firstRow="1" bandRow="1">
                <a:tableStyleId>{5C22544A-7EE6-4342-B048-85BDC9FD1C3A}</a:tableStyleId>
              </a:tblPr>
              <a:tblGrid>
                <a:gridCol w="1404156">
                  <a:extLst>
                    <a:ext uri="{9D8B030D-6E8A-4147-A177-3AD203B41FA5}">
                      <a16:colId xmlns:a16="http://schemas.microsoft.com/office/drawing/2014/main" val="20000"/>
                    </a:ext>
                  </a:extLst>
                </a:gridCol>
                <a:gridCol w="1404156">
                  <a:extLst>
                    <a:ext uri="{9D8B030D-6E8A-4147-A177-3AD203B41FA5}">
                      <a16:colId xmlns:a16="http://schemas.microsoft.com/office/drawing/2014/main" val="20001"/>
                    </a:ext>
                  </a:extLst>
                </a:gridCol>
                <a:gridCol w="1336199">
                  <a:extLst>
                    <a:ext uri="{9D8B030D-6E8A-4147-A177-3AD203B41FA5}">
                      <a16:colId xmlns:a16="http://schemas.microsoft.com/office/drawing/2014/main" val="20002"/>
                    </a:ext>
                  </a:extLst>
                </a:gridCol>
                <a:gridCol w="1494752">
                  <a:extLst>
                    <a:ext uri="{9D8B030D-6E8A-4147-A177-3AD203B41FA5}">
                      <a16:colId xmlns:a16="http://schemas.microsoft.com/office/drawing/2014/main" val="20003"/>
                    </a:ext>
                  </a:extLst>
                </a:gridCol>
                <a:gridCol w="1381516">
                  <a:extLst>
                    <a:ext uri="{9D8B030D-6E8A-4147-A177-3AD203B41FA5}">
                      <a16:colId xmlns:a16="http://schemas.microsoft.com/office/drawing/2014/main" val="20004"/>
                    </a:ext>
                  </a:extLst>
                </a:gridCol>
                <a:gridCol w="1404156">
                  <a:extLst>
                    <a:ext uri="{9D8B030D-6E8A-4147-A177-3AD203B41FA5}">
                      <a16:colId xmlns:a16="http://schemas.microsoft.com/office/drawing/2014/main" val="20005"/>
                    </a:ext>
                  </a:extLst>
                </a:gridCol>
              </a:tblGrid>
              <a:tr h="760307">
                <a:tc>
                  <a:txBody>
                    <a:bodyPr/>
                    <a:lstStyle/>
                    <a:p>
                      <a:r>
                        <a:rPr lang="tr-TR" dirty="0" smtClean="0">
                          <a:solidFill>
                            <a:schemeClr val="tx1"/>
                          </a:solidFill>
                          <a:latin typeface="Calibri" pitchFamily="34" charset="0"/>
                          <a:cs typeface="Calibri" pitchFamily="34" charset="0"/>
                        </a:rPr>
                        <a:t>Madde No</a:t>
                      </a:r>
                      <a:endParaRPr lang="tr-TR" dirty="0">
                        <a:solidFill>
                          <a:schemeClr val="tx1"/>
                        </a:solidFill>
                        <a:latin typeface="Calibri" pitchFamily="34" charset="0"/>
                        <a:cs typeface="Calibri" pitchFamily="34" charset="0"/>
                      </a:endParaRPr>
                    </a:p>
                  </a:txBody>
                  <a:tcPr/>
                </a:tc>
                <a:tc>
                  <a:txBody>
                    <a:bodyPr/>
                    <a:lstStyle/>
                    <a:p>
                      <a:r>
                        <a:rPr lang="tr-TR" dirty="0" smtClean="0">
                          <a:solidFill>
                            <a:schemeClr val="tx1"/>
                          </a:solidFill>
                          <a:latin typeface="Calibri" pitchFamily="34" charset="0"/>
                          <a:cs typeface="Calibri" pitchFamily="34" charset="0"/>
                        </a:rPr>
                        <a:t>Tamamen</a:t>
                      </a:r>
                      <a:r>
                        <a:rPr lang="tr-TR" baseline="0" dirty="0" smtClean="0">
                          <a:solidFill>
                            <a:schemeClr val="tx1"/>
                          </a:solidFill>
                          <a:latin typeface="Calibri" pitchFamily="34" charset="0"/>
                          <a:cs typeface="Calibri" pitchFamily="34" charset="0"/>
                        </a:rPr>
                        <a:t> Katılırım</a:t>
                      </a:r>
                      <a:endParaRPr lang="tr-TR" dirty="0">
                        <a:solidFill>
                          <a:schemeClr val="tx1"/>
                        </a:solidFill>
                        <a:latin typeface="Calibri" pitchFamily="34" charset="0"/>
                        <a:cs typeface="Calibri" pitchFamily="34" charset="0"/>
                      </a:endParaRPr>
                    </a:p>
                  </a:txBody>
                  <a:tcPr/>
                </a:tc>
                <a:tc>
                  <a:txBody>
                    <a:bodyPr/>
                    <a:lstStyle/>
                    <a:p>
                      <a:r>
                        <a:rPr lang="tr-TR" dirty="0" smtClean="0">
                          <a:solidFill>
                            <a:schemeClr val="tx1"/>
                          </a:solidFill>
                          <a:latin typeface="Calibri" pitchFamily="34" charset="0"/>
                          <a:cs typeface="Calibri" pitchFamily="34" charset="0"/>
                        </a:rPr>
                        <a:t>Katılırım</a:t>
                      </a:r>
                      <a:endParaRPr lang="tr-TR" dirty="0">
                        <a:solidFill>
                          <a:schemeClr val="tx1"/>
                        </a:solidFill>
                        <a:latin typeface="Calibri" pitchFamily="34" charset="0"/>
                        <a:cs typeface="Calibri" pitchFamily="34" charset="0"/>
                      </a:endParaRPr>
                    </a:p>
                  </a:txBody>
                  <a:tcPr/>
                </a:tc>
                <a:tc>
                  <a:txBody>
                    <a:bodyPr/>
                    <a:lstStyle/>
                    <a:p>
                      <a:r>
                        <a:rPr lang="tr-TR" dirty="0" smtClean="0">
                          <a:solidFill>
                            <a:schemeClr val="tx1"/>
                          </a:solidFill>
                          <a:latin typeface="Calibri" pitchFamily="34" charset="0"/>
                          <a:cs typeface="Calibri" pitchFamily="34" charset="0"/>
                        </a:rPr>
                        <a:t>Kararsızım</a:t>
                      </a:r>
                      <a:endParaRPr lang="tr-TR" dirty="0">
                        <a:solidFill>
                          <a:schemeClr val="tx1"/>
                        </a:solidFill>
                        <a:latin typeface="Calibri" pitchFamily="34" charset="0"/>
                        <a:cs typeface="Calibri" pitchFamily="34" charset="0"/>
                      </a:endParaRPr>
                    </a:p>
                  </a:txBody>
                  <a:tcPr/>
                </a:tc>
                <a:tc>
                  <a:txBody>
                    <a:bodyPr/>
                    <a:lstStyle/>
                    <a:p>
                      <a:r>
                        <a:rPr lang="tr-TR" dirty="0" smtClean="0">
                          <a:solidFill>
                            <a:schemeClr val="tx1"/>
                          </a:solidFill>
                          <a:latin typeface="Calibri" pitchFamily="34" charset="0"/>
                          <a:cs typeface="Calibri" pitchFamily="34" charset="0"/>
                        </a:rPr>
                        <a:t>Katılmam</a:t>
                      </a:r>
                      <a:endParaRPr lang="tr-TR" dirty="0">
                        <a:solidFill>
                          <a:schemeClr val="tx1"/>
                        </a:solidFill>
                        <a:latin typeface="Calibri" pitchFamily="34" charset="0"/>
                        <a:cs typeface="Calibri" pitchFamily="34" charset="0"/>
                      </a:endParaRPr>
                    </a:p>
                  </a:txBody>
                  <a:tcPr/>
                </a:tc>
                <a:tc>
                  <a:txBody>
                    <a:bodyPr/>
                    <a:lstStyle/>
                    <a:p>
                      <a:r>
                        <a:rPr lang="tr-TR" dirty="0" smtClean="0">
                          <a:solidFill>
                            <a:schemeClr val="tx1"/>
                          </a:solidFill>
                          <a:latin typeface="Calibri" pitchFamily="34" charset="0"/>
                          <a:cs typeface="Calibri" pitchFamily="34" charset="0"/>
                        </a:rPr>
                        <a:t>Hiç</a:t>
                      </a:r>
                      <a:r>
                        <a:rPr lang="tr-TR" baseline="0" dirty="0" smtClean="0">
                          <a:solidFill>
                            <a:schemeClr val="tx1"/>
                          </a:solidFill>
                          <a:latin typeface="Calibri" pitchFamily="34" charset="0"/>
                          <a:cs typeface="Calibri" pitchFamily="34" charset="0"/>
                        </a:rPr>
                        <a:t> Katılmam</a:t>
                      </a:r>
                      <a:endParaRPr lang="tr-TR"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val="10000"/>
                  </a:ext>
                </a:extLst>
              </a:tr>
              <a:tr h="691416">
                <a:tc>
                  <a:txBody>
                    <a:bodyPr/>
                    <a:lstStyle/>
                    <a:p>
                      <a:r>
                        <a:rPr lang="tr-TR" sz="2800" u="sng" dirty="0" smtClean="0">
                          <a:solidFill>
                            <a:schemeClr val="tx1"/>
                          </a:solidFill>
                          <a:latin typeface="Calibri" pitchFamily="34" charset="0"/>
                          <a:cs typeface="Calibri" pitchFamily="34" charset="0"/>
                        </a:rPr>
                        <a:t>1</a:t>
                      </a:r>
                      <a:endParaRPr lang="tr-TR" sz="2800" u="sng"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5</a:t>
                      </a:r>
                      <a:endParaRPr lang="tr-TR" sz="2400"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4</a:t>
                      </a:r>
                      <a:endParaRPr lang="tr-TR" sz="2400"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3</a:t>
                      </a:r>
                      <a:endParaRPr lang="tr-TR" sz="2400"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2</a:t>
                      </a:r>
                      <a:endParaRPr lang="tr-TR" sz="2400"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1</a:t>
                      </a:r>
                      <a:endParaRPr lang="tr-TR" sz="2400"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val="10001"/>
                  </a:ext>
                </a:extLst>
              </a:tr>
              <a:tr h="691416">
                <a:tc>
                  <a:txBody>
                    <a:bodyPr/>
                    <a:lstStyle/>
                    <a:p>
                      <a:r>
                        <a:rPr lang="tr-TR" sz="2800" u="sng" dirty="0" smtClean="0">
                          <a:solidFill>
                            <a:schemeClr val="tx1"/>
                          </a:solidFill>
                          <a:latin typeface="Calibri" pitchFamily="34" charset="0"/>
                          <a:cs typeface="Calibri" pitchFamily="34" charset="0"/>
                        </a:rPr>
                        <a:t>2</a:t>
                      </a:r>
                      <a:endParaRPr lang="tr-TR" sz="2800" u="sng"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1</a:t>
                      </a:r>
                      <a:endParaRPr lang="tr-TR" sz="2400"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2</a:t>
                      </a:r>
                      <a:endParaRPr lang="tr-TR" sz="2400"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3</a:t>
                      </a:r>
                      <a:endParaRPr lang="tr-TR" sz="2400"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4</a:t>
                      </a:r>
                      <a:endParaRPr lang="tr-TR" sz="2400" dirty="0">
                        <a:solidFill>
                          <a:schemeClr val="tx1"/>
                        </a:solidFill>
                        <a:latin typeface="Calibri" pitchFamily="34" charset="0"/>
                        <a:cs typeface="Calibri" pitchFamily="34" charset="0"/>
                      </a:endParaRPr>
                    </a:p>
                  </a:txBody>
                  <a:tcPr/>
                </a:tc>
                <a:tc>
                  <a:txBody>
                    <a:bodyPr/>
                    <a:lstStyle/>
                    <a:p>
                      <a:r>
                        <a:rPr lang="tr-TR" sz="2400" dirty="0" smtClean="0">
                          <a:solidFill>
                            <a:schemeClr val="tx1"/>
                          </a:solidFill>
                          <a:latin typeface="Calibri" pitchFamily="34" charset="0"/>
                          <a:cs typeface="Calibri" pitchFamily="34" charset="0"/>
                        </a:rPr>
                        <a:t>5</a:t>
                      </a:r>
                      <a:endParaRPr lang="tr-TR" sz="2400"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6424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nvGraphicFramePr>
        <p:xfrm>
          <a:off x="2819400" y="3124200"/>
          <a:ext cx="6629400" cy="2514600"/>
        </p:xfrm>
        <a:graphic>
          <a:graphicData uri="http://schemas.openxmlformats.org/drawingml/2006/table">
            <a:tbl>
              <a:tblPr firstRow="1" firstCol="1" lastRow="1" lastCol="1" bandRow="1" bandCol="1">
                <a:tableStyleId>{5C22544A-7EE6-4342-B048-85BDC9FD1C3A}</a:tableStyleId>
              </a:tblPr>
              <a:tblGrid>
                <a:gridCol w="3963822">
                  <a:extLst>
                    <a:ext uri="{9D8B030D-6E8A-4147-A177-3AD203B41FA5}">
                      <a16:colId xmlns:a16="http://schemas.microsoft.com/office/drawing/2014/main" val="20000"/>
                    </a:ext>
                  </a:extLst>
                </a:gridCol>
                <a:gridCol w="906757">
                  <a:extLst>
                    <a:ext uri="{9D8B030D-6E8A-4147-A177-3AD203B41FA5}">
                      <a16:colId xmlns:a16="http://schemas.microsoft.com/office/drawing/2014/main" val="20001"/>
                    </a:ext>
                  </a:extLst>
                </a:gridCol>
                <a:gridCol w="906757">
                  <a:extLst>
                    <a:ext uri="{9D8B030D-6E8A-4147-A177-3AD203B41FA5}">
                      <a16:colId xmlns:a16="http://schemas.microsoft.com/office/drawing/2014/main" val="20002"/>
                    </a:ext>
                  </a:extLst>
                </a:gridCol>
                <a:gridCol w="852064">
                  <a:extLst>
                    <a:ext uri="{9D8B030D-6E8A-4147-A177-3AD203B41FA5}">
                      <a16:colId xmlns:a16="http://schemas.microsoft.com/office/drawing/2014/main" val="20003"/>
                    </a:ext>
                  </a:extLst>
                </a:gridCol>
              </a:tblGrid>
              <a:tr h="419100">
                <a:tc>
                  <a:txBody>
                    <a:bodyPr/>
                    <a:lstStyle/>
                    <a:p>
                      <a:pPr marL="0" marR="0" algn="ctr">
                        <a:lnSpc>
                          <a:spcPct val="150000"/>
                        </a:lnSpc>
                        <a:spcBef>
                          <a:spcPts val="0"/>
                        </a:spcBef>
                        <a:spcAft>
                          <a:spcPts val="0"/>
                        </a:spcAft>
                      </a:pPr>
                      <a:r>
                        <a:rPr lang="tr-TR" sz="1400" dirty="0">
                          <a:effectLst/>
                        </a:rPr>
                        <a:t>GÖZLENEN DAVRANIŞLAR</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tr-TR" sz="1400">
                          <a:effectLst/>
                        </a:rPr>
                        <a:t>EVET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tr-TR" sz="1400">
                          <a:effectLst/>
                        </a:rPr>
                        <a:t>BAZEN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tr-TR" sz="1400">
                          <a:effectLst/>
                        </a:rPr>
                        <a:t>HAYIR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19100">
                <a:tc>
                  <a:txBody>
                    <a:bodyPr/>
                    <a:lstStyle/>
                    <a:p>
                      <a:pPr marL="0" marR="0">
                        <a:lnSpc>
                          <a:spcPct val="150000"/>
                        </a:lnSpc>
                        <a:spcBef>
                          <a:spcPts val="0"/>
                        </a:spcBef>
                        <a:spcAft>
                          <a:spcPts val="0"/>
                        </a:spcAft>
                      </a:pPr>
                      <a:r>
                        <a:rPr lang="tr-TR" sz="1400">
                          <a:effectLst/>
                        </a:rPr>
                        <a:t>Öğrenci derse katılıyor mu?</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tr-TR"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tr-TR"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tr-TR"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9100">
                <a:tc>
                  <a:txBody>
                    <a:bodyPr/>
                    <a:lstStyle/>
                    <a:p>
                      <a:pPr marL="0" marR="0">
                        <a:lnSpc>
                          <a:spcPct val="150000"/>
                        </a:lnSpc>
                        <a:spcBef>
                          <a:spcPts val="0"/>
                        </a:spcBef>
                        <a:spcAft>
                          <a:spcPts val="0"/>
                        </a:spcAft>
                      </a:pPr>
                      <a:r>
                        <a:rPr lang="tr-TR" sz="1400">
                          <a:effectLst/>
                        </a:rPr>
                        <a:t>Soruları cevaplamada istekli mi?</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tr-TR"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tr-TR"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tr-TR"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9100">
                <a:tc>
                  <a:txBody>
                    <a:bodyPr/>
                    <a:lstStyle/>
                    <a:p>
                      <a:pPr marL="0" marR="0">
                        <a:lnSpc>
                          <a:spcPct val="150000"/>
                        </a:lnSpc>
                        <a:spcBef>
                          <a:spcPts val="0"/>
                        </a:spcBef>
                        <a:spcAft>
                          <a:spcPts val="0"/>
                        </a:spcAft>
                      </a:pPr>
                      <a:r>
                        <a:rPr lang="tr-TR" sz="1400">
                          <a:effectLst/>
                        </a:rPr>
                        <a:t>Grup çalışmalarında aktif mi?</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tr-TR"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tr-TR"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tr-TR"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19100">
                <a:tc>
                  <a:txBody>
                    <a:bodyPr/>
                    <a:lstStyle/>
                    <a:p>
                      <a:pPr marL="0" marR="0">
                        <a:lnSpc>
                          <a:spcPct val="150000"/>
                        </a:lnSpc>
                        <a:spcBef>
                          <a:spcPts val="0"/>
                        </a:spcBef>
                        <a:spcAft>
                          <a:spcPts val="0"/>
                        </a:spcAft>
                      </a:pPr>
                      <a:r>
                        <a:rPr lang="tr-TR" sz="1400">
                          <a:effectLst/>
                        </a:rPr>
                        <a:t>Araştırma yapmaya istekli mi?</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tr-TR"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tr-TR"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tr-TR"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19100">
                <a:tc>
                  <a:txBody>
                    <a:bodyPr/>
                    <a:lstStyle/>
                    <a:p>
                      <a:pPr marL="0" marR="0">
                        <a:lnSpc>
                          <a:spcPct val="150000"/>
                        </a:lnSpc>
                        <a:spcBef>
                          <a:spcPts val="0"/>
                        </a:spcBef>
                        <a:spcAft>
                          <a:spcPts val="0"/>
                        </a:spcAft>
                      </a:pPr>
                      <a:r>
                        <a:rPr lang="tr-TR" sz="1400">
                          <a:effectLst/>
                        </a:rPr>
                        <a:t>Tartışmalara katılıyor mu?</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tr-TR"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tr-TR"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tr-TR"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14375" name="Rectangle 1"/>
          <p:cNvSpPr>
            <a:spLocks noChangeArrowheads="1"/>
          </p:cNvSpPr>
          <p:nvPr/>
        </p:nvSpPr>
        <p:spPr bwMode="auto">
          <a:xfrm>
            <a:off x="2590800" y="1373189"/>
            <a:ext cx="73152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tr-TR" altLang="en-US" sz="1600" b="1">
                <a:solidFill>
                  <a:srgbClr val="000000"/>
                </a:solidFill>
                <a:cs typeface="Times New Roman" panose="02020603050405020304" pitchFamily="18" charset="0"/>
              </a:rPr>
              <a:t>ÖĞRENCİ GÖZLEM FORMU</a:t>
            </a:r>
            <a:endParaRPr lang="en-US" altLang="en-US" sz="800">
              <a:solidFill>
                <a:srgbClr val="000000"/>
              </a:solidFill>
            </a:endParaRPr>
          </a:p>
          <a:p>
            <a:pPr eaLnBrk="0" fontAlgn="base" hangingPunct="0">
              <a:spcBef>
                <a:spcPct val="0"/>
              </a:spcBef>
              <a:spcAft>
                <a:spcPct val="0"/>
              </a:spcAft>
            </a:pPr>
            <a:r>
              <a:rPr lang="tr-TR" altLang="en-US" sz="1200" b="1">
                <a:solidFill>
                  <a:srgbClr val="000000"/>
                </a:solidFill>
                <a:cs typeface="Times New Roman" panose="02020603050405020304" pitchFamily="18" charset="0"/>
              </a:rPr>
              <a:t>ÖĞRENCİNİN;                                                                                                         …/…/…15</a:t>
            </a:r>
            <a:endParaRPr lang="en-US" altLang="en-US" sz="800">
              <a:solidFill>
                <a:srgbClr val="000000"/>
              </a:solidFill>
            </a:endParaRPr>
          </a:p>
          <a:p>
            <a:pPr eaLnBrk="0" fontAlgn="base" hangingPunct="0">
              <a:spcBef>
                <a:spcPct val="0"/>
              </a:spcBef>
              <a:spcAft>
                <a:spcPct val="0"/>
              </a:spcAft>
            </a:pPr>
            <a:r>
              <a:rPr lang="tr-TR" altLang="en-US" sz="1200" b="1">
                <a:solidFill>
                  <a:srgbClr val="000000"/>
                </a:solidFill>
                <a:cs typeface="Times New Roman" panose="02020603050405020304" pitchFamily="18" charset="0"/>
              </a:rPr>
              <a:t>ADI SOYADI:</a:t>
            </a:r>
            <a:endParaRPr lang="en-US" altLang="en-US" sz="800">
              <a:solidFill>
                <a:srgbClr val="000000"/>
              </a:solidFill>
            </a:endParaRPr>
          </a:p>
          <a:p>
            <a:pPr eaLnBrk="0" fontAlgn="base" hangingPunct="0">
              <a:spcBef>
                <a:spcPct val="0"/>
              </a:spcBef>
              <a:spcAft>
                <a:spcPct val="0"/>
              </a:spcAft>
            </a:pPr>
            <a:r>
              <a:rPr lang="tr-TR" altLang="en-US" sz="1200" b="1">
                <a:solidFill>
                  <a:srgbClr val="000000"/>
                </a:solidFill>
                <a:cs typeface="Times New Roman" panose="02020603050405020304" pitchFamily="18" charset="0"/>
              </a:rPr>
              <a:t>SINIFI:</a:t>
            </a:r>
            <a:endParaRPr lang="en-US" altLang="en-US" sz="800">
              <a:solidFill>
                <a:srgbClr val="000000"/>
              </a:solidFill>
            </a:endParaRPr>
          </a:p>
          <a:p>
            <a:pPr eaLnBrk="0" fontAlgn="base" hangingPunct="0">
              <a:spcBef>
                <a:spcPct val="0"/>
              </a:spcBef>
              <a:spcAft>
                <a:spcPct val="0"/>
              </a:spcAft>
            </a:pPr>
            <a:r>
              <a:rPr lang="tr-TR" altLang="en-US" sz="1200" b="1">
                <a:solidFill>
                  <a:srgbClr val="000000"/>
                </a:solidFill>
                <a:cs typeface="Times New Roman" panose="02020603050405020304" pitchFamily="18" charset="0"/>
              </a:rPr>
              <a:t>GÖZLEMLEYEN ÖĞRETMEN:</a:t>
            </a:r>
            <a:endParaRPr lang="en-US" altLang="en-US" sz="800">
              <a:solidFill>
                <a:srgbClr val="000000"/>
              </a:solidFill>
            </a:endParaRPr>
          </a:p>
          <a:p>
            <a:pPr eaLnBrk="0" fontAlgn="base" hangingPunct="0">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18144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pPr eaLnBrk="1" hangingPunct="1"/>
            <a:r>
              <a:rPr lang="tr-TR" altLang="en-US" sz="3600">
                <a:solidFill>
                  <a:schemeClr val="bg2"/>
                </a:solidFill>
              </a:rPr>
              <a:t>ÖĞRETMEN ÖĞRENCİLERİN HANGİ DAVRANIŞLARINI GÖZLEMLER?</a:t>
            </a:r>
          </a:p>
        </p:txBody>
      </p:sp>
      <p:sp>
        <p:nvSpPr>
          <p:cNvPr id="16387" name="2 İçerik Yer Tutucusu"/>
          <p:cNvSpPr>
            <a:spLocks noGrp="1"/>
          </p:cNvSpPr>
          <p:nvPr>
            <p:ph idx="1"/>
          </p:nvPr>
        </p:nvSpPr>
        <p:spPr>
          <a:xfrm>
            <a:off x="744939" y="1981200"/>
            <a:ext cx="9736541" cy="4343400"/>
          </a:xfrm>
        </p:spPr>
        <p:txBody>
          <a:bodyPr/>
          <a:lstStyle/>
          <a:p>
            <a:pPr eaLnBrk="1" hangingPunct="1"/>
            <a:r>
              <a:rPr lang="tr-TR" altLang="en-US" sz="2400" dirty="0"/>
              <a:t>Grup çalışmalarına katılım düzeyi,</a:t>
            </a:r>
          </a:p>
          <a:p>
            <a:pPr eaLnBrk="1" hangingPunct="1"/>
            <a:r>
              <a:rPr lang="tr-TR" altLang="en-US" sz="2400" dirty="0"/>
              <a:t>Tartışmalara katılım düzeyi,</a:t>
            </a:r>
          </a:p>
          <a:p>
            <a:pPr eaLnBrk="1" hangingPunct="1"/>
            <a:r>
              <a:rPr lang="tr-TR" altLang="en-US" sz="2400" dirty="0"/>
              <a:t>Soruları cevaplamadaki istekliliği,</a:t>
            </a:r>
          </a:p>
          <a:p>
            <a:pPr eaLnBrk="1" hangingPunct="1"/>
            <a:r>
              <a:rPr lang="tr-TR" altLang="en-US" sz="2400" dirty="0"/>
              <a:t>Etkinliklerdeki aktifliği,</a:t>
            </a:r>
          </a:p>
          <a:p>
            <a:pPr eaLnBrk="1" hangingPunct="1"/>
            <a:r>
              <a:rPr lang="tr-TR" altLang="en-US" sz="2400" dirty="0"/>
              <a:t>Bilimsel süreç becerilerini kullanma durumu,</a:t>
            </a:r>
          </a:p>
          <a:p>
            <a:pPr eaLnBrk="1" hangingPunct="1"/>
            <a:r>
              <a:rPr lang="tr-TR" altLang="en-US" sz="2400" dirty="0"/>
              <a:t>Araştırma yapmaya isteklilik durumu,</a:t>
            </a:r>
          </a:p>
          <a:p>
            <a:pPr eaLnBrk="1" hangingPunct="1"/>
            <a:r>
              <a:rPr lang="tr-TR" altLang="en-US" sz="2400" dirty="0"/>
              <a:t>Derse ve işbirliğine yönelik tutumu</a:t>
            </a:r>
          </a:p>
          <a:p>
            <a:pPr eaLnBrk="1" hangingPunct="1"/>
            <a:r>
              <a:rPr lang="tr-TR" altLang="en-US" sz="2400" dirty="0"/>
              <a:t>Deney malzemelerini uygun şekilde kullanabilme düzeyi.</a:t>
            </a:r>
          </a:p>
        </p:txBody>
      </p:sp>
    </p:spTree>
    <p:extLst>
      <p:ext uri="{BB962C8B-B14F-4D97-AF65-F5344CB8AC3E}">
        <p14:creationId xmlns:p14="http://schemas.microsoft.com/office/powerpoint/2010/main" val="43382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iksel">
  <a:themeElements>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ksel">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ks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s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s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s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s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s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s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s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s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s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s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309</TotalTime>
  <Words>4487</Words>
  <Application>Microsoft Office PowerPoint</Application>
  <PresentationFormat>Geniş ekran</PresentationFormat>
  <Paragraphs>507</Paragraphs>
  <Slides>75</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75</vt:i4>
      </vt:variant>
    </vt:vector>
  </HeadingPairs>
  <TitlesOfParts>
    <vt:vector size="83" baseType="lpstr">
      <vt:lpstr>Arial</vt:lpstr>
      <vt:lpstr>Arial Black</vt:lpstr>
      <vt:lpstr>Calibri</vt:lpstr>
      <vt:lpstr>Comic Sans MS</vt:lpstr>
      <vt:lpstr>Times New Roman</vt:lpstr>
      <vt:lpstr>Wingdings</vt:lpstr>
      <vt:lpstr>Piksel</vt:lpstr>
      <vt:lpstr>Belge</vt:lpstr>
      <vt:lpstr>ALTERNETİF (TAMAMLAYICI) ÖLÇME DEĞERLENDİRME TEKNİKLERİ</vt:lpstr>
      <vt:lpstr>ALTERNATİF (TAMAMLAYICI) ÖLÇME VE DEĞERLENDİRME NEDİR? </vt:lpstr>
      <vt:lpstr>GÖRÜŞME (MÜLAKAT)</vt:lpstr>
      <vt:lpstr>İyi Bir Görüşme İçin</vt:lpstr>
      <vt:lpstr>GÖRÜŞMENİN DEĞERLENDİRİLMESİ</vt:lpstr>
      <vt:lpstr>GÖZLEM NEDİR?</vt:lpstr>
      <vt:lpstr> GÖZLEMİN YARARLARI</vt:lpstr>
      <vt:lpstr>PowerPoint Sunusu</vt:lpstr>
      <vt:lpstr>ÖĞRETMEN ÖĞRENCİLERİN HANGİ DAVRANIŞLARINI GÖZLEMLER?</vt:lpstr>
      <vt:lpstr>GÖZLEM İÇİN ÖNERİLER</vt:lpstr>
      <vt:lpstr>VEE DİYAGRAMI</vt:lpstr>
      <vt:lpstr>PowerPoint Sunusu</vt:lpstr>
      <vt:lpstr>TANILAYICI DALLANMIŞ AĞAÇ</vt:lpstr>
      <vt:lpstr>PowerPoint Sunusu</vt:lpstr>
      <vt:lpstr>PowerPoint Sunusu</vt:lpstr>
      <vt:lpstr>PowerPoint Sunusu</vt:lpstr>
      <vt:lpstr>TANILAYICI DALLANMIŞ AĞAÇLARIN DEĞERLENDİRİLMESİ İÇİN İKİ ÖNERİ</vt:lpstr>
      <vt:lpstr>PowerPoint Sunusu</vt:lpstr>
      <vt:lpstr>Sınırlı Yönleri</vt:lpstr>
      <vt:lpstr>YAPILANDIRILMIŞ GRİD</vt:lpstr>
      <vt:lpstr>PowerPoint Sunusu</vt:lpstr>
      <vt:lpstr>PowerPoint Sunusu</vt:lpstr>
      <vt:lpstr>PowerPoint Sunusu</vt:lpstr>
      <vt:lpstr>YAPILANDIRILMIŞ GRİDİN DEĞERLENDİRİLMESİ</vt:lpstr>
      <vt:lpstr>PowerPoint Sunusu</vt:lpstr>
      <vt:lpstr>PowerPoint Sunusu</vt:lpstr>
      <vt:lpstr>PowerPoint Sunusu</vt:lpstr>
      <vt:lpstr>PowerPoint Sunusu</vt:lpstr>
      <vt:lpstr>PowerPoint Sunusu</vt:lpstr>
      <vt:lpstr>Sınıf ortamında anlam çözümleme tablosu geliştirebilmek için aşağıdaki basamaklar takip edilebilir. </vt:lpstr>
      <vt:lpstr>PowerPoint Sunusu</vt:lpstr>
      <vt:lpstr>PowerPoint Sunusu</vt:lpstr>
      <vt:lpstr>PowerPoint Sunusu</vt:lpstr>
      <vt:lpstr>Kelİme İlİŞKİlendİrme Testinin Hazırlanışı     </vt:lpstr>
      <vt:lpstr>PowerPoint Sunusu</vt:lpstr>
      <vt:lpstr>kelİme İlİşkİlendİrme Testİnİn değerlendİrİlmesİ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KAVRAM HARİTALARI</vt:lpstr>
      <vt:lpstr>Bir kavram haritasını geliştirmede içerikle ilgili özellikler şu şekilde sıralanabilir: </vt:lpstr>
      <vt:lpstr>PowerPoint Sunusu</vt:lpstr>
      <vt:lpstr>PowerPoint Sunusu</vt:lpstr>
      <vt:lpstr>POSTERLER</vt:lpstr>
      <vt:lpstr>PowerPoint Sunusu</vt:lpstr>
      <vt:lpstr>PowerPoint Sunusu</vt:lpstr>
      <vt:lpstr>Posterlerİn Hazırlanmasında Dİkkat Edİlecek Noktalar</vt:lpstr>
      <vt:lpstr>PowerPoint Sunusu</vt:lpstr>
      <vt:lpstr>GRUP VEYA AKRAN DEĞERLENDİRMESİ</vt:lpstr>
      <vt:lpstr>PowerPoint Sunusu</vt:lpstr>
      <vt:lpstr>AKRAN DEĞERLENDİRME FORMU </vt:lpstr>
      <vt:lpstr>PowerPoint Sunusu</vt:lpstr>
      <vt:lpstr>KENDİ KENDİNİ DEĞERLENDİRME  (ÖZ DEĞERLENDİRME)</vt:lpstr>
      <vt:lpstr>Öğrencinin Kendisini Değerlendirmesinin Avantajları</vt:lpstr>
      <vt:lpstr>Kendi Kendini Değerlendirme Kapsamında Yer Alabilecek Çalışma Örnekleri</vt:lpstr>
      <vt:lpstr>ÖZ DEĞERLENDİRME-1</vt:lpstr>
      <vt:lpstr>PORTFOLYO (ÜRÜN SEÇKİ DOSYASI)</vt:lpstr>
      <vt:lpstr>ÖĞRENCİ ÜRÜN DOSYASI ÇEŞİTLERİ</vt:lpstr>
      <vt:lpstr>Öğrenci Ürün Dosyası Hazırlanmasının Amaçları</vt:lpstr>
      <vt:lpstr>PowerPoint Sunusu</vt:lpstr>
      <vt:lpstr>Öğrenci Ürün Dosyası Neleri İçerir?</vt:lpstr>
      <vt:lpstr>PowerPoint Sunusu</vt:lpstr>
      <vt:lpstr>Öğrenci Ürün Dosyasının Değerlendirilmesi</vt:lpstr>
      <vt:lpstr>Öğrenci Ürün Dosyası Kullanımının Dezavantajları</vt:lpstr>
      <vt:lpstr>TUTUM ÖLÇEKLERİ</vt:lpstr>
      <vt:lpstr>Tutum nedir?</vt:lpstr>
      <vt:lpstr>PowerPoint Sunusu</vt:lpstr>
      <vt:lpstr>PowerPoint Sunusu</vt:lpstr>
      <vt:lpstr>PUANLAMA: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nakben</dc:creator>
  <cp:lastModifiedBy>EBF</cp:lastModifiedBy>
  <cp:revision>97</cp:revision>
  <dcterms:created xsi:type="dcterms:W3CDTF">2016-04-16T20:02:24Z</dcterms:created>
  <dcterms:modified xsi:type="dcterms:W3CDTF">2022-11-07T10:43:48Z</dcterms:modified>
</cp:coreProperties>
</file>