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AAA39-6C57-4E97-ACEF-27D3317AD553}" type="datetimeFigureOut">
              <a:rPr lang="tr-TR" smtClean="0"/>
              <a:pPr/>
              <a:t>06.12.2018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227ECD-5856-4B6E-9A35-0C424EDF970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227ECD-5856-4B6E-9A35-0C424EDF970C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E4A6-5FF5-4D40-9F1C-9DFDAA4AC7F0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C740B-A711-404E-9742-8F606E9577CA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A3E3-38C5-43E0-AE81-0165E15912AD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C32C-16F3-4E96-8705-18A8F4A3BA60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1299-820B-4304-A3EE-021481F24FE3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95A6E-5AB2-4D27-92FC-040A704A9049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D7B1-7C44-494A-B9C8-A15E1177B78C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5C79-997F-4FC2-9E58-4D82D70E298F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965-943A-443E-8888-827C4D221E7A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F91C-3353-45A2-8136-43528AECA259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BB2FE-4187-4687-B579-6073F04992BC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C7F5D-0676-4FCF-AB0F-4D0DF293F808}" type="datetime1">
              <a:rPr lang="tr-TR" smtClean="0"/>
              <a:pPr/>
              <a:t>06.12.2018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tr-TR" b="1" dirty="0" smtClean="0"/>
              <a:t>Harf ve Alfabe Bilgisi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Dr. Öğretim Üyesi Gökçe Karaman Benli</a:t>
            </a:r>
          </a:p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Ankara Üniversitesi Eğitim Bilimleri Fakültesi Temel Eğitim Bölümü Okul Öncesi Eğitim Anabilim Dalı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Görsel Algı ve Alfabe ve Harf Bilgisi Edinimi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       Alfabe ve harf bilgisinin edinimi, işitsel becerilerle birlikte görsel algılama becerilerini de kapsar.</a:t>
            </a:r>
          </a:p>
          <a:p>
            <a:pPr>
              <a:buNone/>
            </a:pPr>
            <a:endParaRPr lang="tr-TR" b="1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6" name="Picture 2" descr="C:\Users\Windows 7\Desktop\BELGELERİM\LİSANS DERSLER\Erken Okuryazarlık Becerileri\GÖRSEL ALG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068960"/>
            <a:ext cx="2857500" cy="2990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b="1" dirty="0" smtClean="0"/>
              <a:t>Görsel algılama, </a:t>
            </a:r>
            <a:r>
              <a:rPr lang="tr-TR" b="1" dirty="0" err="1" smtClean="0"/>
              <a:t>Frostig’e</a:t>
            </a:r>
            <a:r>
              <a:rPr lang="tr-TR" b="1" dirty="0" smtClean="0"/>
              <a:t> göre (1964); görsel uyaranları tanıma, ayırt etme ve daha önceki deneyimlerle ilişkili olarak yorumlama yeteneğidir ve görsel algıyı beş alanda incelemiştir. 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b="1" dirty="0" smtClean="0"/>
              <a:t>Bu alanlar; </a:t>
            </a:r>
            <a:r>
              <a:rPr lang="tr-TR" b="1" dirty="0" smtClean="0">
                <a:solidFill>
                  <a:srgbClr val="FF0000"/>
                </a:solidFill>
              </a:rPr>
              <a:t>göz motor koordinasyonu</a:t>
            </a:r>
            <a:r>
              <a:rPr lang="tr-TR" b="1" dirty="0" smtClean="0"/>
              <a:t>, </a:t>
            </a:r>
            <a:r>
              <a:rPr lang="tr-TR" b="1" dirty="0" smtClean="0">
                <a:solidFill>
                  <a:schemeClr val="accent4">
                    <a:lumMod val="75000"/>
                  </a:schemeClr>
                </a:solidFill>
              </a:rPr>
              <a:t>şekil-zemin ayırımı</a:t>
            </a:r>
            <a:r>
              <a:rPr lang="tr-TR" b="1" dirty="0" smtClean="0"/>
              <a:t>,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şekil sabitliği</a:t>
            </a:r>
            <a:r>
              <a:rPr lang="tr-TR" b="1" dirty="0" smtClean="0"/>
              <a:t>, </a:t>
            </a: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mekanda konumun algısı</a:t>
            </a:r>
            <a:r>
              <a:rPr lang="tr-TR" b="1" dirty="0" smtClean="0"/>
              <a:t>, ve </a:t>
            </a:r>
            <a:r>
              <a:rPr lang="tr-TR" b="1" dirty="0" smtClean="0">
                <a:solidFill>
                  <a:srgbClr val="0070C0"/>
                </a:solidFill>
              </a:rPr>
              <a:t>mekan ilişkilerin algılanmasıdır.</a:t>
            </a:r>
            <a:endParaRPr lang="tr-TR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2332037"/>
            <a:ext cx="9144000" cy="4525963"/>
          </a:xfr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tr-TR" sz="2800" b="1" dirty="0" smtClean="0"/>
          </a:p>
          <a:p>
            <a:endParaRPr lang="tr-TR" sz="2800" b="1" dirty="0" smtClean="0"/>
          </a:p>
          <a:p>
            <a:r>
              <a:rPr lang="tr-TR" sz="2800" b="1" dirty="0" smtClean="0"/>
              <a:t>Erken okuryazarlık gelişiminde çocukların çevrelerindeki yazılı materyalleri algılamaları, gelişen okuryazarlık yaklaşımına göre önemli bir kazanımdır. Çocukların çevrelerinde yazılı bir şekilde bulunan birçok sözcük, harf, rakam ve sembollere, </a:t>
            </a:r>
            <a:r>
              <a:rPr lang="tr-TR" sz="2800" b="1" dirty="0" smtClean="0">
                <a:solidFill>
                  <a:srgbClr val="FF0000"/>
                </a:solidFill>
              </a:rPr>
              <a:t>“çevresel yazılar” (</a:t>
            </a:r>
            <a:r>
              <a:rPr lang="tr-TR" sz="2800" b="1" dirty="0" err="1" smtClean="0">
                <a:solidFill>
                  <a:srgbClr val="FF0000"/>
                </a:solidFill>
              </a:rPr>
              <a:t>environmental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print</a:t>
            </a:r>
            <a:r>
              <a:rPr lang="tr-TR" sz="2800" b="1" dirty="0" smtClean="0">
                <a:solidFill>
                  <a:srgbClr val="FF0000"/>
                </a:solidFill>
              </a:rPr>
              <a:t>) </a:t>
            </a:r>
            <a:r>
              <a:rPr lang="tr-TR" sz="2800" b="1" dirty="0" smtClean="0"/>
              <a:t>denilir (</a:t>
            </a:r>
            <a:r>
              <a:rPr lang="tr-TR" sz="2800" b="1" dirty="0" err="1" smtClean="0"/>
              <a:t>Neumann</a:t>
            </a:r>
            <a:r>
              <a:rPr lang="tr-TR" sz="2800" b="1" dirty="0" smtClean="0"/>
              <a:t>, </a:t>
            </a:r>
            <a:r>
              <a:rPr lang="tr-TR" sz="2800" b="1" dirty="0" err="1" smtClean="0"/>
              <a:t>Hood</a:t>
            </a:r>
            <a:r>
              <a:rPr lang="tr-TR" sz="2800" b="1" dirty="0" smtClean="0"/>
              <a:t>, Ford ve </a:t>
            </a:r>
            <a:r>
              <a:rPr lang="tr-TR" sz="2800" b="1" dirty="0" err="1" smtClean="0"/>
              <a:t>Neumann</a:t>
            </a:r>
            <a:r>
              <a:rPr lang="tr-TR" sz="2800" b="1" dirty="0" smtClean="0"/>
              <a:t>, 2011).</a:t>
            </a:r>
            <a:endParaRPr lang="tr-TR" sz="2800" b="1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pic>
        <p:nvPicPr>
          <p:cNvPr id="6" name="Picture 2" descr="C:\Users\Windows 7\Desktop\BELGELERİM\LİSANS DERSLER\Erken Okuryazarlık Becerileri\clipart_kids_reading_image_17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0"/>
            <a:ext cx="3810000" cy="2943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467544" y="764704"/>
            <a:ext cx="8424936" cy="5318051"/>
          </a:xfrm>
          <a:solidFill>
            <a:schemeClr val="bg2"/>
          </a:solidFill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b="1" dirty="0" err="1" smtClean="0"/>
              <a:t>Ehri</a:t>
            </a:r>
            <a:r>
              <a:rPr lang="tr-TR" b="1" dirty="0" smtClean="0"/>
              <a:t> ve </a:t>
            </a:r>
            <a:r>
              <a:rPr lang="tr-TR" b="1" dirty="0" err="1" smtClean="0"/>
              <a:t>Sandra</a:t>
            </a:r>
            <a:r>
              <a:rPr lang="tr-TR" b="1" dirty="0" smtClean="0"/>
              <a:t> (1998), okuma gelişiminde betimledikleri; </a:t>
            </a: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</a:rPr>
              <a:t>alfabe öncesi, </a:t>
            </a:r>
          </a:p>
          <a:p>
            <a:pPr>
              <a:buNone/>
            </a:pPr>
            <a:r>
              <a:rPr lang="tr-TR" b="1" dirty="0" smtClean="0">
                <a:solidFill>
                  <a:srgbClr val="0070C0"/>
                </a:solidFill>
              </a:rPr>
              <a:t>kısmi alfabetik, </a:t>
            </a:r>
          </a:p>
          <a:p>
            <a:pPr>
              <a:buNone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tam alfabetik, </a:t>
            </a:r>
          </a:p>
          <a:p>
            <a:pPr>
              <a:buNone/>
            </a:pPr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birleştirilmiş</a:t>
            </a:r>
            <a:r>
              <a:rPr lang="tr-TR" b="1" dirty="0" smtClean="0"/>
              <a:t> ve</a:t>
            </a: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otomatik alfabetik </a:t>
            </a:r>
            <a:r>
              <a:rPr lang="tr-TR" b="1" dirty="0" smtClean="0"/>
              <a:t>basamaklarında, çocukların görsel ipuçlarından farklı şekillerde yararlandıklarını belirtirler. </a:t>
            </a:r>
          </a:p>
          <a:p>
            <a:endParaRPr lang="tr-TR" b="1" dirty="0" smtClean="0"/>
          </a:p>
          <a:p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507288" cy="5433467"/>
          </a:xfrm>
          <a:solidFill>
            <a:schemeClr val="bg2"/>
          </a:solidFill>
          <a:ln w="38100">
            <a:solidFill>
              <a:srgbClr val="C00000"/>
            </a:solidFill>
          </a:ln>
        </p:spPr>
        <p:txBody>
          <a:bodyPr>
            <a:normAutofit fontScale="925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Okul öncesi dönem çocuklarının büyük bir bölümü alfabe öncesi dönemde ve bazıları da, kısmi alfabetik denilen; sözcükleri tanırken “tahmin etme” becerisinin kullanıldığı dönemde yer alır.</a:t>
            </a:r>
          </a:p>
          <a:p>
            <a:r>
              <a:rPr lang="tr-TR" b="1" dirty="0" smtClean="0"/>
              <a:t>Alfabe </a:t>
            </a:r>
            <a:r>
              <a:rPr lang="tr-TR" b="1" dirty="0" smtClean="0"/>
              <a:t>öncesi dönemde çocuklar alfabe bilgisine sahip olmadıkları için görsel belleklerini kullanırlar, sözcük, harf, rakam ve sembolleri bu yolla tanımaya çalışırlar. 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b="1" dirty="0" smtClean="0"/>
              <a:t>Bu dönemde görsel eşleştirme önemli bir beceridir. </a:t>
            </a:r>
          </a:p>
          <a:p>
            <a:endParaRPr lang="tr-TR" b="1" dirty="0" smtClean="0"/>
          </a:p>
          <a:p>
            <a:endParaRPr lang="tr-TR" b="1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tr-TR" b="1" dirty="0" smtClean="0"/>
              <a:t>Harf ve Alfabe Bilgisi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        Alfabe bilgisi, çocukların, sözcüklerin harflerden oluştuğunu ve sözcükleri sözel dile aktarırken harf seslerinin kullanıldığını ve farklı harfleri bir araya getirerek farklı sözcükler oluşturulduğunu anlayabilmeleridir. Harf-ses bilgisi, her harfin bir sesi olduğunun bilgisidir </a:t>
            </a:r>
          </a:p>
          <a:p>
            <a:pPr>
              <a:buNone/>
            </a:pPr>
            <a:r>
              <a:rPr lang="tr-TR" b="1" dirty="0" smtClean="0"/>
              <a:t> </a:t>
            </a:r>
            <a:r>
              <a:rPr lang="tr-TR" sz="2800" b="1" dirty="0" smtClean="0">
                <a:solidFill>
                  <a:srgbClr val="C00000"/>
                </a:solidFill>
              </a:rPr>
              <a:t>(</a:t>
            </a:r>
            <a:r>
              <a:rPr lang="tr-TR" sz="2800" b="1" dirty="0" err="1" smtClean="0">
                <a:solidFill>
                  <a:srgbClr val="C00000"/>
                </a:solidFill>
              </a:rPr>
              <a:t>Bennett</a:t>
            </a:r>
            <a:r>
              <a:rPr lang="tr-TR" sz="2800" b="1" dirty="0" smtClean="0">
                <a:solidFill>
                  <a:srgbClr val="C00000"/>
                </a:solidFill>
              </a:rPr>
              <a:t>- </a:t>
            </a:r>
            <a:r>
              <a:rPr lang="tr-TR" sz="2800" b="1" dirty="0" err="1" smtClean="0">
                <a:solidFill>
                  <a:srgbClr val="C00000"/>
                </a:solidFill>
              </a:rPr>
              <a:t>Armistead</a:t>
            </a:r>
            <a:r>
              <a:rPr lang="tr-TR" sz="2800" b="1" dirty="0" smtClean="0">
                <a:solidFill>
                  <a:srgbClr val="C00000"/>
                </a:solidFill>
              </a:rPr>
              <a:t>, Duke, ve </a:t>
            </a:r>
            <a:r>
              <a:rPr lang="tr-TR" sz="2800" b="1" dirty="0" err="1" smtClean="0">
                <a:solidFill>
                  <a:srgbClr val="C00000"/>
                </a:solidFill>
              </a:rPr>
              <a:t>Moses</a:t>
            </a:r>
            <a:r>
              <a:rPr lang="tr-TR" sz="2800" b="1" dirty="0" smtClean="0">
                <a:solidFill>
                  <a:srgbClr val="C00000"/>
                </a:solidFill>
              </a:rPr>
              <a:t>, 2005: 36-38).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692696"/>
            <a:ext cx="4608512" cy="5433467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     </a:t>
            </a:r>
          </a:p>
          <a:p>
            <a:pPr>
              <a:buNone/>
            </a:pPr>
            <a:r>
              <a:rPr lang="tr-TR" b="1" dirty="0" smtClean="0"/>
              <a:t>        </a:t>
            </a:r>
            <a:r>
              <a:rPr lang="tr-TR" sz="2800" b="1" dirty="0" smtClean="0"/>
              <a:t>Alfabe bilgisini kazanan çocuklar kendi dillerine özgü harf sistemini öğrenmiş olurlar.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/>
          </a:p>
        </p:txBody>
      </p:sp>
      <p:pic>
        <p:nvPicPr>
          <p:cNvPr id="4" name="Picture 2" descr="C:\Users\Windows 7\Desktop\BELGELERİM\LİSANS DERSLER\Erken Okuryazarlık Becerileri\foto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052736"/>
            <a:ext cx="4248472" cy="4248472"/>
          </a:xfrm>
          <a:prstGeom prst="rect">
            <a:avLst/>
          </a:prstGeo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289451"/>
          </a:xfr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tr-TR" b="1" dirty="0" smtClean="0"/>
              <a:t>Alfabe veya harf bilgisi, çocukların hem büyük hem de küçük harfleri bilmesini gerektirir.</a:t>
            </a:r>
          </a:p>
          <a:p>
            <a:endParaRPr lang="tr-TR" b="1" dirty="0" smtClean="0"/>
          </a:p>
          <a:p>
            <a:r>
              <a:rPr lang="tr-TR" b="1" dirty="0" smtClean="0"/>
              <a:t>Çocuklar harflerin isimlerini ve yazılışlarındaki sembolleri birbiriyle ilişkilendirebilmelidir. Çocuk her harfin bir sese karşılık geldiğini anlamlandırmalıdır. </a:t>
            </a:r>
          </a:p>
          <a:p>
            <a:endParaRPr lang="tr-TR" b="1" dirty="0" smtClean="0"/>
          </a:p>
          <a:p>
            <a:r>
              <a:rPr lang="tr-TR" b="1" dirty="0" smtClean="0"/>
              <a:t>Okuma gelişiminde çocuk harfin bir ismi olduğunu, ayrıca konuşma dilinde de bir sesi olduğunu bilmelidir </a:t>
            </a:r>
          </a:p>
          <a:p>
            <a:endParaRPr lang="tr-TR" b="1" dirty="0" smtClean="0"/>
          </a:p>
          <a:p>
            <a:pPr algn="ctr"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(</a:t>
            </a:r>
            <a:r>
              <a:rPr lang="tr-TR" sz="2600" b="1" dirty="0" err="1" smtClean="0">
                <a:solidFill>
                  <a:srgbClr val="C00000"/>
                </a:solidFill>
              </a:rPr>
              <a:t>Cabell</a:t>
            </a:r>
            <a:r>
              <a:rPr lang="tr-TR" sz="2600" b="1" dirty="0" smtClean="0">
                <a:solidFill>
                  <a:srgbClr val="C00000"/>
                </a:solidFill>
              </a:rPr>
              <a:t>, </a:t>
            </a:r>
            <a:r>
              <a:rPr lang="tr-TR" sz="2600" b="1" dirty="0" err="1" smtClean="0">
                <a:solidFill>
                  <a:srgbClr val="C00000"/>
                </a:solidFill>
              </a:rPr>
              <a:t>McGinty</a:t>
            </a:r>
            <a:r>
              <a:rPr lang="tr-TR" sz="2600" b="1" dirty="0" smtClean="0">
                <a:solidFill>
                  <a:srgbClr val="C00000"/>
                </a:solidFill>
              </a:rPr>
              <a:t> ve </a:t>
            </a:r>
            <a:r>
              <a:rPr lang="tr-TR" sz="2600" b="1" dirty="0" err="1" smtClean="0">
                <a:solidFill>
                  <a:srgbClr val="C00000"/>
                </a:solidFill>
              </a:rPr>
              <a:t>Justice</a:t>
            </a:r>
            <a:r>
              <a:rPr lang="tr-TR" sz="2600" b="1" dirty="0" smtClean="0">
                <a:solidFill>
                  <a:srgbClr val="C00000"/>
                </a:solidFill>
              </a:rPr>
              <a:t>, 2007: 328).</a:t>
            </a:r>
            <a:endParaRPr lang="tr-TR" sz="2600" b="1" dirty="0">
              <a:solidFill>
                <a:srgbClr val="C0000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11960" y="2321496"/>
            <a:ext cx="4932040" cy="4536504"/>
          </a:xfr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tr-TR" sz="2800" b="1" dirty="0" smtClean="0"/>
              <a:t>      Çocuklar okula başlamadan önce alfabe harflerini fark etmeye başlar. </a:t>
            </a:r>
            <a:r>
              <a:rPr lang="tr-TR" sz="2800" b="1" dirty="0" smtClean="0">
                <a:solidFill>
                  <a:srgbClr val="C00000"/>
                </a:solidFill>
              </a:rPr>
              <a:t>Burada anlatılmak istenen, çocukların harfleri isimlendirebilmesi değildir. </a:t>
            </a:r>
            <a:r>
              <a:rPr lang="tr-TR" sz="2800" b="1" dirty="0" smtClean="0"/>
              <a:t>Sözü edilen, çevrelerinde sıkça gördükleri logo ve yazılı malzemelere ilgi göstermeleri ve isimlerini söylemeleridir. </a:t>
            </a:r>
            <a:endParaRPr lang="tr-TR" sz="2800" b="1" dirty="0"/>
          </a:p>
        </p:txBody>
      </p:sp>
      <p:pic>
        <p:nvPicPr>
          <p:cNvPr id="4" name="Picture 3" descr="C:\Users\Windows 7\Desktop\BELGELERİM\LİSANS DERSLER\Erken Okuryazarlık Becerileri\foto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25963" cy="4525963"/>
          </a:xfrm>
          <a:prstGeom prst="rect">
            <a:avLst/>
          </a:prstGeo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b="1" dirty="0" smtClean="0"/>
              <a:t>Çocuklar kendi isimlerini yazmayı öğrendiklerinde, kendileri için “kargacık burgacık” olarak görülen bu simgelere “harf” dendiğini fark ederler. 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b="1" dirty="0" smtClean="0"/>
              <a:t>Bazı küçük çocuklar “Annenin” </a:t>
            </a:r>
            <a:r>
              <a:rPr lang="tr-TR" b="1" dirty="0" err="1" smtClean="0"/>
              <a:t>A’sını</a:t>
            </a:r>
            <a:r>
              <a:rPr lang="tr-TR" b="1" dirty="0" smtClean="0"/>
              <a:t>, A harfi olarak değil de annenin “A” sı olarak tanırlar. Bazı belirli harflere anlamlar yükleyerek o harfleri tanımaya başlarlar.</a:t>
            </a:r>
          </a:p>
          <a:p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"/>
            <a:ext cx="9144000" cy="2492895"/>
          </a:xfr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/>
              <a:t>       Alfabe kuralları yazılı dildeki harflerin sistematik bir şekilde konuşma sesleriyle ilişkisinin anlamlandırılmasıdır. Çocuklar geleneksel anlamda okuma ve yazmayı, alfabe kurallarını kavramadıkça öğrenemezler.  </a:t>
            </a:r>
            <a:r>
              <a:rPr lang="tr-TR" sz="2400" b="1" dirty="0" smtClean="0">
                <a:solidFill>
                  <a:srgbClr val="C00000"/>
                </a:solidFill>
              </a:rPr>
              <a:t>(</a:t>
            </a:r>
            <a:r>
              <a:rPr lang="tr-TR" sz="2400" b="1" dirty="0" err="1" smtClean="0">
                <a:solidFill>
                  <a:srgbClr val="C00000"/>
                </a:solidFill>
              </a:rPr>
              <a:t>McGee</a:t>
            </a:r>
            <a:r>
              <a:rPr lang="tr-TR" sz="2400" b="1" dirty="0" smtClean="0">
                <a:solidFill>
                  <a:srgbClr val="C00000"/>
                </a:solidFill>
              </a:rPr>
              <a:t> ve </a:t>
            </a:r>
            <a:r>
              <a:rPr lang="tr-TR" sz="2400" b="1" dirty="0" err="1" smtClean="0">
                <a:solidFill>
                  <a:srgbClr val="C00000"/>
                </a:solidFill>
              </a:rPr>
              <a:t>Morrow</a:t>
            </a:r>
            <a:r>
              <a:rPr lang="tr-TR" sz="2400" b="1" dirty="0" smtClean="0">
                <a:solidFill>
                  <a:srgbClr val="C00000"/>
                </a:solidFill>
              </a:rPr>
              <a:t>, 2005:43-48).</a:t>
            </a:r>
            <a:endParaRPr lang="tr-TR" sz="2400" b="1" dirty="0">
              <a:solidFill>
                <a:srgbClr val="C00000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6" name="Picture 3" descr="C:\Users\Windows 7\Desktop\BELGELERİM\LİSANS DERSLER\Erken Okuryazarlık Becerileri\letter-recognition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492896"/>
            <a:ext cx="6559986" cy="4365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48680"/>
            <a:ext cx="8280920" cy="5544616"/>
          </a:xfr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tr-TR" sz="2400" b="1" dirty="0" smtClean="0"/>
              <a:t>Harf isim ve seslerini bilme, </a:t>
            </a:r>
            <a:r>
              <a:rPr lang="tr-TR" sz="2400" b="1" dirty="0" err="1" smtClean="0"/>
              <a:t>binişik</a:t>
            </a:r>
            <a:r>
              <a:rPr lang="tr-TR" sz="2400" b="1" dirty="0" smtClean="0"/>
              <a:t> beceriler olmasına rağmen, birbirlerinden farklıdır. Harf isimleri sözcük sonu yerine sözcük başında olduğunda daha kolay öğrenilebilmektedir. </a:t>
            </a:r>
          </a:p>
          <a:p>
            <a:pPr>
              <a:buNone/>
            </a:pPr>
            <a:endParaRPr lang="tr-TR" sz="2400" b="1" dirty="0" smtClean="0"/>
          </a:p>
          <a:p>
            <a:r>
              <a:rPr lang="tr-TR" sz="2400" b="1" dirty="0" smtClean="0"/>
              <a:t>Harf isimlendirme, görsel bir sembolün sesbirimsel temsiline yol gösteren bir beceridir. Her sesbirimsel temsil, bir sözcüğe benzeyebilir. Örneğin; (B,C,G,P harfleri söylenirken, </a:t>
            </a:r>
            <a:r>
              <a:rPr lang="tr-TR" sz="2400" b="1" dirty="0" err="1" smtClean="0"/>
              <a:t>İngilizce’de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bee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see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gee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pea</a:t>
            </a:r>
            <a:r>
              <a:rPr lang="tr-TR" sz="2400" b="1" dirty="0" smtClean="0"/>
              <a:t> sözcükleri gibi söylenir.)</a:t>
            </a:r>
          </a:p>
          <a:p>
            <a:pPr>
              <a:buNone/>
            </a:pPr>
            <a:endParaRPr lang="tr-TR" sz="2400" b="1" dirty="0" smtClean="0"/>
          </a:p>
          <a:p>
            <a:r>
              <a:rPr lang="tr-TR" sz="2400" b="1" dirty="0" smtClean="0"/>
              <a:t>Harfin sesini bilme ise daha zordur; çünkü her harfin tek tek sesbirimsel temsilini bilmeyi içerir yani sesbilgisel </a:t>
            </a:r>
            <a:r>
              <a:rPr lang="tr-TR" sz="2400" b="1" dirty="0" err="1" smtClean="0"/>
              <a:t>farkındalık</a:t>
            </a:r>
            <a:r>
              <a:rPr lang="tr-TR" sz="2400" b="1" dirty="0" smtClean="0"/>
              <a:t> bilgisine harflerin seslerini bilmede daha çok gereksinim duyulmaktadır. </a:t>
            </a:r>
            <a:r>
              <a:rPr lang="tr-TR" sz="2400" b="1" dirty="0" smtClean="0">
                <a:solidFill>
                  <a:srgbClr val="C00000"/>
                </a:solidFill>
              </a:rPr>
              <a:t>(</a:t>
            </a:r>
            <a:r>
              <a:rPr lang="tr-TR" sz="2400" b="1" dirty="0" err="1" smtClean="0">
                <a:solidFill>
                  <a:srgbClr val="C00000"/>
                </a:solidFill>
              </a:rPr>
              <a:t>McBride</a:t>
            </a:r>
            <a:r>
              <a:rPr lang="tr-TR" sz="2400" b="1" dirty="0" smtClean="0">
                <a:solidFill>
                  <a:srgbClr val="C00000"/>
                </a:solidFill>
              </a:rPr>
              <a:t>-</a:t>
            </a:r>
            <a:r>
              <a:rPr lang="tr-TR" sz="2400" b="1" dirty="0" err="1" smtClean="0">
                <a:solidFill>
                  <a:srgbClr val="C00000"/>
                </a:solidFill>
              </a:rPr>
              <a:t>Chang</a:t>
            </a:r>
            <a:r>
              <a:rPr lang="tr-TR" sz="2400" b="1" dirty="0" smtClean="0">
                <a:solidFill>
                  <a:srgbClr val="C00000"/>
                </a:solidFill>
              </a:rPr>
              <a:t>, 1999).</a:t>
            </a:r>
          </a:p>
          <a:p>
            <a:endParaRPr lang="tr-TR" sz="2400" b="1" dirty="0" smtClean="0"/>
          </a:p>
          <a:p>
            <a:endParaRPr lang="tr-TR" sz="2400" b="1" dirty="0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  <a:solidFill>
            <a:schemeClr val="bg2">
              <a:lumMod val="9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tr-TR" sz="2400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tr-TR" sz="24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tr-TR" sz="2400" b="1" dirty="0" smtClean="0">
                <a:solidFill>
                  <a:schemeClr val="bg2">
                    <a:lumMod val="10000"/>
                  </a:schemeClr>
                </a:solidFill>
              </a:rPr>
              <a:t>Okul öncesi dönem sürecindeki kazanımında aşağıdaki</a:t>
            </a:r>
            <a:br>
              <a:rPr lang="tr-TR" sz="24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tr-TR" sz="2400" b="1" dirty="0" smtClean="0">
                <a:solidFill>
                  <a:schemeClr val="bg2">
                    <a:lumMod val="10000"/>
                  </a:schemeClr>
                </a:solidFill>
              </a:rPr>
              <a:t>beceriler önemlidir :</a:t>
            </a:r>
            <a:br>
              <a:rPr lang="tr-TR" sz="2400" b="1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tr-TR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>
            <a:noAutofit/>
          </a:bodyPr>
          <a:lstStyle/>
          <a:p>
            <a:r>
              <a:rPr lang="tr-TR" sz="2000" b="1" dirty="0" smtClean="0">
                <a:solidFill>
                  <a:schemeClr val="accent5">
                    <a:lumMod val="75000"/>
                  </a:schemeClr>
                </a:solidFill>
              </a:rPr>
              <a:t>Alfabede bulunan büyük ve küçük harfleri tanımak. (Çocuklar alfabelerindeki </a:t>
            </a:r>
            <a:r>
              <a:rPr lang="sv-SE" sz="2000" b="1" dirty="0" smtClean="0">
                <a:solidFill>
                  <a:schemeClr val="accent5">
                    <a:lumMod val="75000"/>
                  </a:schemeClr>
                </a:solidFill>
              </a:rPr>
              <a:t>on veya daha fazla harfi tanıyabilir.)</a:t>
            </a:r>
            <a:endParaRPr lang="tr-TR" sz="20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Kendi isminin içindeki tüm küçük harfleri tanımak.</a:t>
            </a:r>
          </a:p>
          <a:p>
            <a:r>
              <a:rPr lang="tr-TR" sz="2000" b="1" dirty="0" smtClean="0">
                <a:solidFill>
                  <a:schemeClr val="accent5">
                    <a:lumMod val="75000"/>
                  </a:schemeClr>
                </a:solidFill>
              </a:rPr>
              <a:t>Bildiği harfleri; çevredeki yazılı malzemeler (kitapların başlığı, sık görülen</a:t>
            </a:r>
          </a:p>
          <a:p>
            <a:pPr>
              <a:buNone/>
            </a:pPr>
            <a:r>
              <a:rPr lang="tr-TR" sz="2000" b="1" dirty="0" smtClean="0">
                <a:solidFill>
                  <a:schemeClr val="accent5">
                    <a:lumMod val="75000"/>
                  </a:schemeClr>
                </a:solidFill>
              </a:rPr>
              <a:t>semboller) içinden göstermek.</a:t>
            </a:r>
          </a:p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Harf seslerini ve şekillerini ilişkilendirmeye başlamak.</a:t>
            </a:r>
          </a:p>
          <a:p>
            <a:r>
              <a:rPr lang="tr-TR" sz="2000" b="1" dirty="0" smtClean="0">
                <a:solidFill>
                  <a:schemeClr val="accent5">
                    <a:lumMod val="75000"/>
                  </a:schemeClr>
                </a:solidFill>
              </a:rPr>
              <a:t>Bildiği harflerle ilgili yorumlarda bulunmak. Örneğin çocuk, “A” harfi “araba” sözcüğünde, “B” harfi de “balık” sözcüğünde vardır, diyebilir.</a:t>
            </a:r>
          </a:p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Bilinen sözcüklerin ilk harflerine dikkat etmeye başlamak. </a:t>
            </a:r>
          </a:p>
          <a:p>
            <a:r>
              <a:rPr lang="tr-TR" sz="2000" b="1" dirty="0" smtClean="0">
                <a:solidFill>
                  <a:schemeClr val="accent5">
                    <a:lumMod val="75000"/>
                  </a:schemeClr>
                </a:solidFill>
              </a:rPr>
              <a:t>Harf-ses ilişkisini kurmaya başlamak.</a:t>
            </a:r>
          </a:p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Sık tekrarlanan sözcükleri tanımaya başlamak.</a:t>
            </a:r>
            <a:endParaRPr lang="tr-TR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712</Words>
  <Application>Microsoft Office PowerPoint</Application>
  <PresentationFormat>Ekran Gösterisi (4:3)</PresentationFormat>
  <Paragraphs>69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Harf ve Alfabe Bilgisi</vt:lpstr>
      <vt:lpstr>Harf ve Alfabe Bilgisi</vt:lpstr>
      <vt:lpstr>Slayt 3</vt:lpstr>
      <vt:lpstr>Slayt 4</vt:lpstr>
      <vt:lpstr>Slayt 5</vt:lpstr>
      <vt:lpstr>Slayt 6</vt:lpstr>
      <vt:lpstr>Slayt 7</vt:lpstr>
      <vt:lpstr>Slayt 8</vt:lpstr>
      <vt:lpstr> Okul öncesi dönem sürecindeki kazanımında aşağıdaki beceriler önemlidir : </vt:lpstr>
      <vt:lpstr>Görsel Algı ve Alfabe ve Harf Bilgisi Edinimi</vt:lpstr>
      <vt:lpstr>Slayt 11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Okuryazarlık Becerileri</dc:title>
  <dc:creator>Windows 7</dc:creator>
  <cp:lastModifiedBy>Windows 7</cp:lastModifiedBy>
  <cp:revision>24</cp:revision>
  <dcterms:created xsi:type="dcterms:W3CDTF">2018-12-02T19:29:27Z</dcterms:created>
  <dcterms:modified xsi:type="dcterms:W3CDTF">2018-12-06T09:00:47Z</dcterms:modified>
</cp:coreProperties>
</file>